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CDFE2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E78C3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394F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B4EB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solidFill>
            <a:srgbClr val="D9D9D9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FC327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0DDCD"/>
          </a:solidFill>
        </a:fill>
      </a:tcStyle>
    </a:wholeTbl>
    <a:band2H>
      <a:tcTxStyle b="def" i="def"/>
      <a:tcStyle>
        <a:tcBdr/>
        <a:fill>
          <a:solidFill>
            <a:srgbClr val="D2CFC5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7D8B87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D6DF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C5C7C8"/>
          </a:solidFill>
        </a:fill>
      </a:tcStyle>
    </a:wholeTbl>
    <a:band2H>
      <a:tcTxStyle b="def" i="def"/>
      <a:tcStyle>
        <a:tcBdr/>
        <a:fill>
          <a:solidFill>
            <a:srgbClr val="D6D6D7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1454E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D8086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26972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8EAE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mage"/>
          <p:cNvSpPr/>
          <p:nvPr>
            <p:ph type="pic" sz="half" idx="21"/>
          </p:nvPr>
        </p:nvSpPr>
        <p:spPr>
          <a:xfrm>
            <a:off x="2438400" y="850900"/>
            <a:ext cx="8128000" cy="5415825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7353300"/>
            <a:ext cx="10464800" cy="1130300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Title Text"/>
          <p:cNvSpPr txBox="1"/>
          <p:nvPr>
            <p:ph type="title"/>
          </p:nvPr>
        </p:nvSpPr>
        <p:spPr>
          <a:xfrm>
            <a:off x="1270000" y="5842000"/>
            <a:ext cx="10464800" cy="1422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/>
            <a:r>
              <a:t>Title Text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381000" indent="-381000" algn="l">
              <a:spcBef>
                <a:spcPts val="4200"/>
              </a:spcBef>
              <a:buSzPct val="100000"/>
              <a:buChar char="•"/>
              <a:defRPr sz="3800"/>
            </a:lvl1pPr>
            <a:lvl2pPr marL="762000" indent="-381000" algn="l">
              <a:spcBef>
                <a:spcPts val="4200"/>
              </a:spcBef>
              <a:buSzPct val="100000"/>
              <a:buChar char="•"/>
              <a:defRPr sz="3800"/>
            </a:lvl2pPr>
            <a:lvl3pPr marL="1143000" indent="-381000" algn="l">
              <a:spcBef>
                <a:spcPts val="4200"/>
              </a:spcBef>
              <a:buSzPct val="100000"/>
              <a:buChar char="•"/>
              <a:defRPr sz="3800"/>
            </a:lvl3pPr>
            <a:lvl4pPr marL="1524000" indent="-381000" algn="l">
              <a:spcBef>
                <a:spcPts val="4200"/>
              </a:spcBef>
              <a:buSzPct val="100000"/>
              <a:buChar char="•"/>
              <a:defRPr sz="3800"/>
            </a:lvl4pPr>
            <a:lvl5pPr marL="1905000" indent="-381000" algn="l">
              <a:spcBef>
                <a:spcPts val="4200"/>
              </a:spcBef>
              <a:buSzPct val="100000"/>
              <a:buChar char="•"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/>
          <p:nvPr>
            <p:ph type="pic" sz="quarter" idx="21"/>
          </p:nvPr>
        </p:nvSpPr>
        <p:spPr>
          <a:xfrm>
            <a:off x="7188435" y="2552700"/>
            <a:ext cx="4102101" cy="61595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4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half" idx="1"/>
          </p:nvPr>
        </p:nvSpPr>
        <p:spPr>
          <a:xfrm>
            <a:off x="1282700" y="2768600"/>
            <a:ext cx="5041900" cy="5715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80736" indent="-280736" algn="l">
              <a:spcBef>
                <a:spcPts val="3200"/>
              </a:spcBef>
              <a:buSzPct val="100000"/>
              <a:buChar char="•"/>
              <a:defRPr sz="2800"/>
            </a:lvl1pPr>
            <a:lvl2pPr marL="661736" indent="-280736" algn="l">
              <a:spcBef>
                <a:spcPts val="3200"/>
              </a:spcBef>
              <a:buSzPct val="100000"/>
              <a:buChar char="•"/>
              <a:defRPr sz="2800"/>
            </a:lvl2pPr>
            <a:lvl3pPr marL="1042736" indent="-280736" algn="l">
              <a:spcBef>
                <a:spcPts val="3200"/>
              </a:spcBef>
              <a:buSzPct val="100000"/>
              <a:buChar char="•"/>
              <a:defRPr sz="2800"/>
            </a:lvl3pPr>
            <a:lvl4pPr marL="1423736" indent="-280736" algn="l">
              <a:spcBef>
                <a:spcPts val="3200"/>
              </a:spcBef>
              <a:buSzPct val="100000"/>
              <a:buChar char="•"/>
              <a:defRPr sz="2800"/>
            </a:lvl4pPr>
            <a:lvl5pPr marL="1804736" indent="-280736" algn="l">
              <a:spcBef>
                <a:spcPts val="3200"/>
              </a:spcBef>
              <a:buSzPct val="100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Image"/>
          <p:cNvSpPr/>
          <p:nvPr>
            <p:ph type="pic" idx="21"/>
          </p:nvPr>
        </p:nvSpPr>
        <p:spPr>
          <a:xfrm>
            <a:off x="775756" y="1041400"/>
            <a:ext cx="11550367" cy="76962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381000" indent="-381000" algn="l">
              <a:spcBef>
                <a:spcPts val="4200"/>
              </a:spcBef>
              <a:buSzPct val="100000"/>
              <a:buChar char="•"/>
              <a:defRPr sz="3800"/>
            </a:lvl1pPr>
            <a:lvl2pPr marL="762000" indent="-381000" algn="l">
              <a:spcBef>
                <a:spcPts val="4200"/>
              </a:spcBef>
              <a:buSzPct val="100000"/>
              <a:buChar char="•"/>
              <a:defRPr sz="3800"/>
            </a:lvl2pPr>
            <a:lvl3pPr marL="1143000" indent="-381000" algn="l">
              <a:spcBef>
                <a:spcPts val="4200"/>
              </a:spcBef>
              <a:buSzPct val="100000"/>
              <a:buChar char="•"/>
              <a:defRPr sz="3800"/>
            </a:lvl3pPr>
            <a:lvl4pPr marL="1524000" indent="-381000" algn="l">
              <a:spcBef>
                <a:spcPts val="4200"/>
              </a:spcBef>
              <a:buSzPct val="100000"/>
              <a:buChar char="•"/>
              <a:defRPr sz="3800"/>
            </a:lvl4pPr>
            <a:lvl5pPr marL="1905000" indent="-381000" algn="l">
              <a:spcBef>
                <a:spcPts val="4200"/>
              </a:spcBef>
              <a:buSzPct val="100000"/>
              <a:buChar char="•"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556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/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tudying the Bible"/>
          <p:cNvSpPr txBox="1"/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Studying the Bible</a:t>
            </a:r>
          </a:p>
        </p:txBody>
      </p:sp>
      <p:sp>
        <p:nvSpPr>
          <p:cNvPr id="83" name="Foundations for Life"/>
          <p:cNvSpPr txBox="1"/>
          <p:nvPr>
            <p:ph type="body" sz="quarter" idx="1"/>
          </p:nvPr>
        </p:nvSpPr>
        <p:spPr>
          <a:xfrm>
            <a:off x="1950720" y="5527040"/>
            <a:ext cx="9103360" cy="2492588"/>
          </a:xfrm>
          <a:prstGeom prst="rect">
            <a:avLst/>
          </a:prstGeom>
        </p:spPr>
        <p:txBody>
          <a:bodyPr lIns="126435" tIns="72248" rIns="126435" bIns="72248" anchor="t"/>
          <a:lstStyle>
            <a:lvl1pPr marL="0" indent="0" algn="ctr" defTabSz="650240">
              <a:spcBef>
                <a:spcPts val="700"/>
              </a:spcBef>
              <a:buSzTx/>
              <a:buNone/>
              <a:defRPr sz="4551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Foundations for Life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All Scripture is to be taken in its Natural, Normal, and Customary Usage whenever Possible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All Scripture is to be taken in its Natural, Normal, and Customary Usage whenever Possible 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All Scripture is to be Interpreted Within the Context of the Passage 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All Scripture Is To Be Compared With Other Scripture 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Contradictions are only Apparent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Prophesy is Recognizing The </a:t>
            </a:r>
            <a:r>
              <a:t>Near And Far Implications And Applications Of Scripture </a:t>
            </a:r>
          </a:p>
        </p:txBody>
      </p:sp>
      <p:sp>
        <p:nvSpPr>
          <p:cNvPr id="110" name="Basic Principles of Interpretation"/>
          <p:cNvSpPr txBox="1"/>
          <p:nvPr>
            <p:ph type="title"/>
          </p:nvPr>
        </p:nvSpPr>
        <p:spPr>
          <a:xfrm>
            <a:off x="650239" y="650240"/>
            <a:ext cx="11704322" cy="1733974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554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Basic Principles of Interpretation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ractical Helps to Study Scripture"/>
          <p:cNvSpPr txBox="1"/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Practical Helps to Study Scripture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tudy Help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Study </a:t>
            </a:r>
            <a:r>
              <a:t>Helps</a:t>
            </a:r>
          </a:p>
        </p:txBody>
      </p:sp>
      <p:sp>
        <p:nvSpPr>
          <p:cNvPr id="115" name="Other types of Bibles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Other types of Bibles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Parallel Bible (Several languages or versions side-by-side)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Amplified Bible (multiple word meanings listed for all significant words)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Greek and Hebrew Bible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Interlineal Bible (integrated language and interpretation)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tudy Help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Study </a:t>
            </a:r>
            <a:r>
              <a:t>Helps</a:t>
            </a:r>
          </a:p>
        </p:txBody>
      </p:sp>
      <p:sp>
        <p:nvSpPr>
          <p:cNvPr id="118" name="Concordance…"/>
          <p:cNvSpPr txBox="1"/>
          <p:nvPr>
            <p:ph type="body" idx="1"/>
          </p:nvPr>
        </p:nvSpPr>
        <p:spPr>
          <a:xfrm>
            <a:off x="650239" y="2275839"/>
            <a:ext cx="11704322" cy="7044268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73049" indent="-473049" defTabSz="630732">
              <a:spcBef>
                <a:spcPts val="700"/>
              </a:spcBef>
              <a:buClr>
                <a:srgbClr val="FFFFFF"/>
              </a:buClr>
              <a:buFont typeface="Arial"/>
              <a:defRPr sz="441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Concordance</a:t>
            </a:r>
          </a:p>
          <a:p>
            <a:pPr lvl="1" marL="837691" indent="-394208" defTabSz="630732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86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Strongs</a:t>
            </a:r>
            <a:r>
              <a:t> or Vines is most comprehensive</a:t>
            </a:r>
          </a:p>
          <a:p>
            <a:pPr lvl="1" marL="837691" indent="-394208" defTabSz="630732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86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List of words and where to find them in Scripture</a:t>
            </a:r>
          </a:p>
          <a:p>
            <a:pPr marL="473049" indent="-473049" defTabSz="630732">
              <a:spcBef>
                <a:spcPts val="700"/>
              </a:spcBef>
              <a:buClr>
                <a:srgbClr val="FFFFFF"/>
              </a:buClr>
              <a:buFont typeface="Arial"/>
              <a:defRPr sz="441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Bible Encyclopedia (ISBE – 10,000 entries)</a:t>
            </a:r>
          </a:p>
          <a:p>
            <a:pPr marL="473049" indent="-473049" defTabSz="630732">
              <a:spcBef>
                <a:spcPts val="700"/>
              </a:spcBef>
              <a:buClr>
                <a:srgbClr val="FFFFFF"/>
              </a:buClr>
              <a:buFont typeface="Arial"/>
              <a:defRPr sz="441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Bible Dictionary</a:t>
            </a:r>
          </a:p>
          <a:p>
            <a:pPr marL="473049" indent="-473049" defTabSz="630732">
              <a:spcBef>
                <a:spcPts val="700"/>
              </a:spcBef>
              <a:buClr>
                <a:srgbClr val="FFFFFF"/>
              </a:buClr>
              <a:buFont typeface="Arial"/>
              <a:defRPr sz="441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Commentary</a:t>
            </a:r>
          </a:p>
          <a:p>
            <a:pPr lvl="1" marL="837691" indent="-394208" defTabSz="630732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86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Matthew Henry, John Calvin, John MacArthur, Barnes </a:t>
            </a:r>
          </a:p>
          <a:p>
            <a:pPr marL="473049" indent="-473049" defTabSz="630732">
              <a:spcBef>
                <a:spcPts val="700"/>
              </a:spcBef>
              <a:buClr>
                <a:srgbClr val="FFFFFF"/>
              </a:buClr>
              <a:buFont typeface="Arial"/>
              <a:defRPr sz="441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Internet (Bible Gateway)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tudy Help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Study </a:t>
            </a:r>
            <a:r>
              <a:t>Helps</a:t>
            </a:r>
          </a:p>
        </p:txBody>
      </p:sp>
      <p:sp>
        <p:nvSpPr>
          <p:cNvPr id="121" name="Study Bibles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Study Bibles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Combine many of the helps already discussed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Convenient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Many over-use the notes and don’t study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Subject to bias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ranslation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Translations</a:t>
            </a:r>
          </a:p>
        </p:txBody>
      </p:sp>
      <p:sp>
        <p:nvSpPr>
          <p:cNvPr id="124" name="Different Bible versions represent the efforts of scholars to translate original manuscripts in a way that communicates effectively to a given audience or language group.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77926" indent="-477926" defTabSz="637235">
              <a:spcBef>
                <a:spcPts val="700"/>
              </a:spcBef>
              <a:buClr>
                <a:srgbClr val="FFFFFF"/>
              </a:buClr>
              <a:buFont typeface="Arial"/>
              <a:defRPr sz="44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Different Bible versions represent the efforts of scholars to translate original manuscripts in a way that communicates effectively to a given audience or language group. </a:t>
            </a:r>
          </a:p>
          <a:p>
            <a:pPr marL="477926" indent="-477926" defTabSz="637235">
              <a:spcBef>
                <a:spcPts val="700"/>
              </a:spcBef>
              <a:buClr>
                <a:srgbClr val="FFFFFF"/>
              </a:buClr>
              <a:buFont typeface="Arial"/>
              <a:defRPr sz="44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Important to note: they are not all “basically the same” as significant differences can change the meaning or intent of the original Greek and Hebrew.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King James (KJV)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King James (KJV) </a:t>
            </a:r>
          </a:p>
        </p:txBody>
      </p:sp>
      <p:sp>
        <p:nvSpPr>
          <p:cNvPr id="127" name="The KJV is the first version of Scripture authorized by the Protestant church and commissioned by England's King James I in 1611.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KJV is the first version of Scripture authorized by the Protestant church and commissioned by England's King James I in 1611.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Word for word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Sometimes difficult to understand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Comfort means strengthen, suffer means let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Psalm 5:6, </a:t>
            </a:r>
            <a:r>
              <a:t>Ez</a:t>
            </a:r>
            <a:r>
              <a:t> 27:25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New American Standard (NASB)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New American Standard (NASB)</a:t>
            </a:r>
          </a:p>
        </p:txBody>
      </p:sp>
      <p:sp>
        <p:nvSpPr>
          <p:cNvPr id="130" name="The NASB is written in a formal style, but is more readable than the King James Version. It is highly respected as the most literal English translation of the Bible.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NASB is written in a formal style, but is more readable than the King James Version. It is highly respected as the most literal English translation of the Bible.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Word for word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Not best for reading out-loud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Very accurate and excellent for study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New International Version (NIV)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New International Version (NIV)</a:t>
            </a:r>
          </a:p>
        </p:txBody>
      </p:sp>
      <p:sp>
        <p:nvSpPr>
          <p:cNvPr id="133" name="The NIV offers a balance between a word-for-word and thought-for-thought translation and is considered by many as a highly accurate and smooth-reading version of the Bible in modern English.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NIV offers a balance between a word-for-word and thought-for-thought translation and is considered by many as a highly accurate and smooth-reading version of the Bible in modern English.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Combination of thought and word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Some theological influences (</a:t>
            </a:r>
            <a:r>
              <a:t>premillennial</a:t>
            </a:r>
            <a:r>
              <a:t>)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Easy to read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English Standard Version (ESV)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English Standard Version (ESV)</a:t>
            </a:r>
          </a:p>
        </p:txBody>
      </p:sp>
      <p:sp>
        <p:nvSpPr>
          <p:cNvPr id="136" name="The ESV Bible is a relatively new Bible translation that combines word-for-word precision and accuracy with literary excellence, beauty, and readability.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ESV Bible is a relatively new Bible translation that combines word-for-word precision and accuracy with literary excellence, beauty, and readability.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Word for word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Published in 2008, still earning popularity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Introduct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Introduction</a:t>
            </a:r>
          </a:p>
        </p:txBody>
      </p:sp>
      <p:sp>
        <p:nvSpPr>
          <p:cNvPr id="86" name="Common Basis for Truth…"/>
          <p:cNvSpPr txBox="1"/>
          <p:nvPr>
            <p:ph type="body" idx="1"/>
          </p:nvPr>
        </p:nvSpPr>
        <p:spPr>
          <a:xfrm>
            <a:off x="650239" y="2311400"/>
            <a:ext cx="11704322" cy="640136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Common Basis for Truth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How we know what we know…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Ways we can know the truth of God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Creation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Jesus, the Living Word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Written Word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New Living Translation (NLT)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New Living Translation (NLT)</a:t>
            </a:r>
          </a:p>
        </p:txBody>
      </p:sp>
      <p:sp>
        <p:nvSpPr>
          <p:cNvPr id="139" name="Using modern English, the translators of the NLT focused on producing clarity in the meaning of the text rather than creating a literal, word-for-word equivalence. Their goal was to create a clear, readable translation while remaining faithful to origina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Using modern English, the translators of the NLT focused on producing clarity in the meaning of the text rather than creating a literal, word-for-word equivalence. Their goal was to create a clear, readable translation while remaining faithful to original texts.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Thought for thought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Better than other modern story Bibles (TLB) but still lots of interpretation included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All Versions are NOT the Same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All Versions are NOT the </a:t>
            </a:r>
            <a:r>
              <a:t>Same</a:t>
            </a:r>
          </a:p>
        </p:txBody>
      </p:sp>
      <p:sp>
        <p:nvSpPr>
          <p:cNvPr id="142" name="Differences in Translations: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63295" indent="-463295" defTabSz="617727">
              <a:lnSpc>
                <a:spcPct val="8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391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Differences in Translations:</a:t>
            </a:r>
          </a:p>
          <a:p>
            <a:pPr lvl="1" marL="820419" indent="-386079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37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Luke 9:56 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KJV, NASB - </a:t>
            </a:r>
            <a:r>
              <a:rPr i="1"/>
              <a:t>For the Son of man is not come to destroy men's lives, but to save them. </a:t>
            </a:r>
            <a:r>
              <a:t>And they went to another village.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NIV </a:t>
            </a:r>
            <a:r>
              <a:rPr b="1"/>
              <a:t>– </a:t>
            </a:r>
            <a:r>
              <a:t>and they went to another village.</a:t>
            </a:r>
          </a:p>
          <a:p>
            <a:pPr lvl="1" marL="820419" indent="-386079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37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Matt. 18:11 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KJV, NASB - </a:t>
            </a:r>
            <a:r>
              <a:rPr i="1"/>
              <a:t>For the Son of man is come to save that which was lost.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NIV – missing</a:t>
            </a:r>
          </a:p>
          <a:p>
            <a:pPr lvl="1" marL="820419" indent="-386079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37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John 6:47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KJV - Verily, verily, I say unto you, He that believeth </a:t>
            </a:r>
            <a:r>
              <a:rPr i="1"/>
              <a:t>on me </a:t>
            </a:r>
            <a:r>
              <a:t>hath everlasting life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NIV - </a:t>
            </a:r>
            <a:r>
              <a:t>I tell you the truth, he who believes has everlasting life.</a:t>
            </a:r>
            <a:endParaRPr i="1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hoosing a Bible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Choosing a Bible</a:t>
            </a:r>
          </a:p>
        </p:txBody>
      </p:sp>
      <p:sp>
        <p:nvSpPr>
          <p:cNvPr id="145" name="Purpose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Purpose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Study or Reading?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Size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How likely are you to carry and use your Bible?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is your go-to Bible?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How do you use your Bible?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 Bible with notes and comments from years of study and use is valuable!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Which is Best?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Which is Best?</a:t>
            </a:r>
          </a:p>
        </p:txBody>
      </p:sp>
      <p:sp>
        <p:nvSpPr>
          <p:cNvPr id="148" name="Develop a Library of tools…"/>
          <p:cNvSpPr txBox="1"/>
          <p:nvPr>
            <p:ph type="body" idx="1"/>
          </p:nvPr>
        </p:nvSpPr>
        <p:spPr>
          <a:xfrm>
            <a:off x="650239" y="2275839"/>
            <a:ext cx="12137815" cy="7152641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43788" indent="-443788" defTabSz="591718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375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Develop a Library of tools</a:t>
            </a:r>
          </a:p>
          <a:p>
            <a:pPr marL="443788" indent="-443788" defTabSz="591718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375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Select a version and stick with it (memorizing)</a:t>
            </a:r>
          </a:p>
          <a:p>
            <a:pPr marL="443788" indent="-443788" defTabSz="591718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375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 great choice – </a:t>
            </a:r>
            <a:r>
              <a:t>Thompson Chain Reference</a:t>
            </a:r>
          </a:p>
          <a:p>
            <a:pPr lvl="1" marL="785876" indent="-369824" defTabSz="59171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100,000 margin references for 8000 topics</a:t>
            </a:r>
          </a:p>
          <a:p>
            <a:pPr lvl="1" marL="785876" indent="-369824" defTabSz="59171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Concordance</a:t>
            </a:r>
          </a:p>
          <a:p>
            <a:pPr lvl="1" marL="785876" indent="-369824" defTabSz="59171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Index of topics</a:t>
            </a:r>
          </a:p>
          <a:p>
            <a:pPr lvl="1" marL="785876" indent="-369824" defTabSz="59171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Outline studies of books and events of Bible</a:t>
            </a:r>
          </a:p>
          <a:p>
            <a:pPr lvl="1" marL="785876" indent="-369824" defTabSz="59171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Character studies</a:t>
            </a:r>
          </a:p>
          <a:p>
            <a:pPr lvl="1" marL="785876" indent="-369824" defTabSz="59171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Illustrated guides and charts</a:t>
            </a:r>
          </a:p>
          <a:p>
            <a:pPr lvl="1" marL="785876" indent="-369824" defTabSz="59171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Extensive atlas and map section</a:t>
            </a:r>
          </a:p>
          <a:p>
            <a:pPr lvl="1" marL="785876" indent="-369824" defTabSz="591718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Archaeological supplement</a:t>
            </a:r>
          </a:p>
          <a:p>
            <a:pPr lvl="1" marL="0" indent="0" defTabSz="591718">
              <a:lnSpc>
                <a:spcPct val="90000"/>
              </a:lnSpc>
              <a:spcBef>
                <a:spcPts val="500"/>
              </a:spcBef>
              <a:buSzTx/>
              <a:buNone/>
              <a:defRPr sz="3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How to Study - Read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to Study - Read</a:t>
            </a:r>
          </a:p>
        </p:txBody>
      </p:sp>
      <p:sp>
        <p:nvSpPr>
          <p:cNvPr id="151" name="Read Aloud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Read Aloud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Read Carefully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Alert and Observant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Read Repeatedly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Read Peripherally 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Context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1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How to Study - Reflec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to Study - Reflect</a:t>
            </a:r>
          </a:p>
        </p:txBody>
      </p:sp>
      <p:sp>
        <p:nvSpPr>
          <p:cNvPr id="154" name="Reflect Purposefully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Reflect Purposefully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Reflect Imaginatively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Try to put yourself into the situation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Reflect Humbly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Never take for granted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Reflect Prayerfully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Communicate with God about what you learn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Reflect Patiently – takes time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How to Study - Record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to Study - Record</a:t>
            </a:r>
          </a:p>
        </p:txBody>
      </p:sp>
      <p:sp>
        <p:nvSpPr>
          <p:cNvPr id="157" name="Write down your thoughts or applications for future reference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>
            <a:lvl1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Write down your thoughts or applications for future reference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How to Study - Respond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to Study - Respond</a:t>
            </a:r>
          </a:p>
        </p:txBody>
      </p:sp>
      <p:sp>
        <p:nvSpPr>
          <p:cNvPr id="160" name="Respond with Confession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Respond with Confession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Respond with Faith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Respond with Obedience 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Put what you learn into action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ABCD Method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ABCD Method</a:t>
            </a:r>
          </a:p>
        </p:txBody>
      </p:sp>
      <p:sp>
        <p:nvSpPr>
          <p:cNvPr id="163" name="A – Read and record a selection of verses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 – Read and record a selection </a:t>
            </a:r>
            <a:r>
              <a:t>of verses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 – Select the “best verse” and write it down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 – Write what the verse communicates to you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 – Write a brief prayer of response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3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ractical Exercise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Practical Exercise</a:t>
            </a:r>
          </a:p>
        </p:txBody>
      </p:sp>
      <p:sp>
        <p:nvSpPr>
          <p:cNvPr id="166" name="Break into groups and read and interpret the following passages of Scripture: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Break into groups and read and interpret the following passages of Scripture: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1 Timothy 4:6-10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Philemon 1:10-16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Revelation 7:11-14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hree Aspects to Study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Three Aspects to Study</a:t>
            </a:r>
          </a:p>
        </p:txBody>
      </p:sp>
      <p:sp>
        <p:nvSpPr>
          <p:cNvPr id="89" name="Observation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Observation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What, when , who and more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Interpretation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Know enough about the topic to deduce facts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Application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Life and purpose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9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What does Scripture say about the following questions:…"/>
          <p:cNvSpPr txBox="1"/>
          <p:nvPr>
            <p:ph type="body" idx="1"/>
          </p:nvPr>
        </p:nvSpPr>
        <p:spPr>
          <a:xfrm>
            <a:off x="650239" y="570546"/>
            <a:ext cx="11704321" cy="8236374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 sz="3128"/>
              <a:t>What does Scripture say about the following questions: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Was Christ’s Divinity challenged in the Bible?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powers was Peter given to further the Gospel?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are Satan’s limitations to his power?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Identify some prophecies that were fulfilled concerning Jesus.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spiritual weapons exist to combat evil?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is the overall perspective in the Bible about borrowing?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does it mean to say that the church is the bride of Christ?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would you share with a person from Scripture who needs comfort?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does God think of discontent and murmuring?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does the Bible teach about a devotional life and prayer?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According to the Bible, is self-confidence a good or bad thing?  </a:t>
            </a:r>
          </a:p>
          <a:p>
            <a:pPr marL="335279" indent="-335279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3128"/>
              <a:t> What is the “Book of Life”?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Answers using a Thompson Chain Reference Bible:…"/>
          <p:cNvSpPr txBox="1"/>
          <p:nvPr>
            <p:ph type="body" idx="1"/>
          </p:nvPr>
        </p:nvSpPr>
        <p:spPr>
          <a:xfrm>
            <a:off x="650239" y="433493"/>
            <a:ext cx="11704322" cy="8236374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Answers using a Thompson Chain Reference Bible: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Was Christ’s Divinity challenged in the Bible?  4149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powers was Peter given to further the Gospel?  4191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are Satan’s limitations to his power?  4198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Identify some prophecies that were fulfilled concerning Jesus.  4306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spiritual weapons exist to combat evil?  361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is the overall perspective in the Bible about borrowing?  582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does it mean to say that the church is the bride of Christ?  737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would you share with a person from Scripture who needs comfort? 783-788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does God think of discontent and murmuring?  830-834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does the Bible teach about a devotional life and prayer?  1002-1003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According to the Bible, is self-confidence a good or bad thing?  3188-3189</a:t>
            </a:r>
          </a:p>
          <a:p>
            <a:pPr marL="482803" indent="-482803" defTabSz="64373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0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 What is the “Book of Life”?  526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Homework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Homework</a:t>
            </a:r>
          </a:p>
        </p:txBody>
      </p:sp>
      <p:sp>
        <p:nvSpPr>
          <p:cNvPr id="173" name="Read and analyze the book of 2 John.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Read and analyze the book of 2 John.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Author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Purpose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Main Theme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Teaching Points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Application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Questions or Issues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hree Basic Assumption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Three Basic Assumptions</a:t>
            </a:r>
          </a:p>
        </p:txBody>
      </p:sp>
      <p:sp>
        <p:nvSpPr>
          <p:cNvPr id="92" name="The Bible is Inspired!  2 Timothy 3:16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Bible is Inspired!  2 Timothy 3:16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Believing in Divine Inspiration </a:t>
            </a:r>
            <a:r>
              <a:rPr i="1"/>
              <a:t>of the Bible by one Divine author will require that we recognize that each passage only has one correct </a:t>
            </a:r>
            <a:r>
              <a:rPr b="1" i="1"/>
              <a:t>interpretation</a:t>
            </a:r>
            <a:r>
              <a:rPr i="1"/>
              <a:t>.</a:t>
            </a:r>
          </a:p>
          <a:p>
            <a:pPr marL="342900" indent="-342900" defTabSz="650240"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hree Basic Assumption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Three Basic Assumptions</a:t>
            </a:r>
          </a:p>
        </p:txBody>
      </p:sp>
      <p:sp>
        <p:nvSpPr>
          <p:cNvPr id="95" name="The  Bible is clear and understandable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29158" indent="-429158" defTabSz="572211">
              <a:spcBef>
                <a:spcPts val="600"/>
              </a:spcBef>
              <a:buClr>
                <a:srgbClr val="FFFFFF"/>
              </a:buClr>
              <a:buFont typeface="Arial"/>
              <a:defRPr sz="400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</a:t>
            </a:r>
            <a:r>
              <a:t> Bible is clear and understandable</a:t>
            </a:r>
          </a:p>
          <a:p>
            <a:pPr lvl="1" marL="759968" indent="-357631" defTabSz="572211"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50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We can know what it means!  God intended to reveal Himself, not hide Himself</a:t>
            </a:r>
            <a:r>
              <a:rPr i="1"/>
              <a:t>!</a:t>
            </a:r>
            <a:endParaRPr i="1"/>
          </a:p>
          <a:p>
            <a:pPr marL="429158" indent="-429158" defTabSz="572211">
              <a:spcBef>
                <a:spcPts val="600"/>
              </a:spcBef>
              <a:buClr>
                <a:srgbClr val="FFFFFF"/>
              </a:buClr>
              <a:buFont typeface="Arial"/>
              <a:defRPr sz="400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Three methods of reading that do not promote clarity of </a:t>
            </a:r>
            <a:r>
              <a:rPr i="1"/>
              <a:t>Scripture</a:t>
            </a:r>
            <a:endParaRPr i="1"/>
          </a:p>
          <a:p>
            <a:pPr lvl="1" marL="759968" indent="-357631" defTabSz="572211"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50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Allegorization</a:t>
            </a:r>
            <a:endParaRPr i="1"/>
          </a:p>
          <a:p>
            <a:pPr lvl="1" marL="759968" indent="-357631" defTabSz="572211"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50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Culturalization</a:t>
            </a:r>
          </a:p>
          <a:p>
            <a:pPr lvl="1" marL="759968" indent="-357631" defTabSz="572211"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50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Spiritualization</a:t>
            </a:r>
          </a:p>
          <a:p>
            <a:pPr marL="301752" indent="-301752" defTabSz="572211">
              <a:spcBef>
                <a:spcPts val="600"/>
              </a:spcBef>
              <a:buSzTx/>
              <a:buNone/>
              <a:defRPr sz="400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Allegorization…"/>
          <p:cNvSpPr txBox="1"/>
          <p:nvPr>
            <p:ph type="body" idx="1"/>
          </p:nvPr>
        </p:nvSpPr>
        <p:spPr>
          <a:xfrm>
            <a:off x="1300479" y="3251200"/>
            <a:ext cx="11054081" cy="5787819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Allegorization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Allegorizing is finding a mystical or symbolic meaning based on the use of one's imagination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Good Samaritan.  Traveler (Adam) from Jerusalem (Heaven) to Jericho (World) attacked by robbers (</a:t>
            </a:r>
            <a:r>
              <a:rPr i="1"/>
              <a:t>satan</a:t>
            </a:r>
            <a:r>
              <a:rPr i="1"/>
              <a:t>).  Priest and Levites (law and prophets) pass but Samaritan (Christ) helped – took to inn (church)  and promised to return (second coming)</a:t>
            </a:r>
            <a:r>
              <a:t> </a:t>
            </a:r>
          </a:p>
        </p:txBody>
      </p:sp>
      <p:sp>
        <p:nvSpPr>
          <p:cNvPr id="98" name="Three Common Methods that do not hold to the clarity of Scripture"/>
          <p:cNvSpPr txBox="1"/>
          <p:nvPr>
            <p:ph type="title"/>
          </p:nvPr>
        </p:nvSpPr>
        <p:spPr>
          <a:xfrm>
            <a:off x="772064" y="606213"/>
            <a:ext cx="11704322" cy="2657687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554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Three Common Methods that do not hold to the clarity of Scripture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lturalization…"/>
          <p:cNvSpPr txBox="1"/>
          <p:nvPr>
            <p:ph type="body" idx="1"/>
          </p:nvPr>
        </p:nvSpPr>
        <p:spPr>
          <a:xfrm>
            <a:off x="1300479" y="3251200"/>
            <a:ext cx="11054081" cy="5787819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Culturalization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Culturalization</a:t>
            </a:r>
            <a:r>
              <a:rPr i="1"/>
              <a:t> says that the text has a different meaning today due to the fact that the culture has changed</a:t>
            </a:r>
            <a:r>
              <a:t> 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I Timothy 2:12, which tells women not to teach or exercise authority over men, applied in Paul's day, but no longer applies today. </a:t>
            </a:r>
          </a:p>
        </p:txBody>
      </p:sp>
      <p:sp>
        <p:nvSpPr>
          <p:cNvPr id="101" name="Three Common Methods that do not hold to the clarity of Scripture"/>
          <p:cNvSpPr txBox="1"/>
          <p:nvPr>
            <p:ph type="title"/>
          </p:nvPr>
        </p:nvSpPr>
        <p:spPr>
          <a:xfrm>
            <a:off x="975358" y="499616"/>
            <a:ext cx="11704324" cy="2568788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43737">
              <a:defRPr sz="549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Three Common Methods that do not hold to the clarity of Scripture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piritualization…"/>
          <p:cNvSpPr txBox="1"/>
          <p:nvPr>
            <p:ph type="body" idx="1"/>
          </p:nvPr>
        </p:nvSpPr>
        <p:spPr>
          <a:xfrm>
            <a:off x="1300479" y="3251200"/>
            <a:ext cx="11054081" cy="5787819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Spiritualization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To spiritualize scripture is to give a spiritual meaning which is not intended within the context			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God knocked down the walls of Jericho and wants to knock down the walls of your life today.  Moses lead the people out of Egypt, take a vacation.  Jesus calmed the sea, He wants you to have a calm life.</a:t>
            </a:r>
          </a:p>
        </p:txBody>
      </p:sp>
      <p:sp>
        <p:nvSpPr>
          <p:cNvPr id="104" name="Three Common Methods that do not hold to the clarity of Scripture"/>
          <p:cNvSpPr txBox="1"/>
          <p:nvPr>
            <p:ph type="title"/>
          </p:nvPr>
        </p:nvSpPr>
        <p:spPr>
          <a:xfrm>
            <a:off x="650239" y="506841"/>
            <a:ext cx="11704321" cy="2440095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11225">
              <a:defRPr sz="52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Three Common Methods that do not hold to the clarity of Scripture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hree Basic Assumption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Three Basic Assumptions</a:t>
            </a:r>
          </a:p>
        </p:txBody>
      </p:sp>
      <p:sp>
        <p:nvSpPr>
          <p:cNvPr id="107" name="The Bible is Harmonious and Consistent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Bible is </a:t>
            </a:r>
            <a:r>
              <a:t>Harmonious and Consistent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An interpretation of a passage cannot contradict the rest of the teaching of the scriptures</a:t>
            </a:r>
            <a:r>
              <a:rPr i="1"/>
              <a:t>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Compare scripture with scripture</a:t>
            </a:r>
          </a:p>
          <a:p>
            <a:pPr marL="342900" indent="-342900" defTabSz="650240">
              <a:spcBef>
                <a:spcPts val="700"/>
              </a:spcBef>
              <a:buSzTx/>
              <a:buNone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