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media/media1.mov" ContentType="video/unknown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media2.mov" ContentType="video/unknown"/>
  <Override PartName="/ppt/media/image6.jpeg" ContentType="image/jpeg"/>
  <Override PartName="/ppt/media/image7.jpeg" ContentType="image/jpeg"/>
  <Override PartName="/ppt/media/image8.jpeg" ContentType="image/jpeg"/>
  <Override PartName="/ppt/media/media3.mov" ContentType="video/unknown"/>
  <Override PartName="/ppt/media/media4.mov" ContentType="video/unknown"/>
  <Override PartName="/ppt/media/image9.jpeg" ContentType="image/jpeg"/>
  <Override PartName="/ppt/media/image10.jpeg" ContentType="image/jpeg"/>
  <Override PartName="/ppt/media/media5.mov" ContentType="vide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3429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10287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7145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2057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24003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2743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DCDFE2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E78C3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394F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B4EB3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solidFill>
            <a:srgbClr val="D9D9D9"/>
          </a:solidFill>
        </a:fill>
      </a:tcStyle>
    </a:wholeTbl>
    <a:band2H>
      <a:tcTxStyle b="def" i="def"/>
      <a:tcStyle>
        <a:tcBdr/>
        <a:fill>
          <a:solidFill>
            <a:srgbClr val="EBEBEB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4FC32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0F781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4B4B4B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0DDCD"/>
          </a:solidFill>
        </a:fill>
      </a:tcStyle>
    </a:wholeTbl>
    <a:band2H>
      <a:tcTxStyle b="def" i="def"/>
      <a:tcStyle>
        <a:tcBdr/>
        <a:fill>
          <a:solidFill>
            <a:srgbClr val="D2CFC5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7D8B87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4B4B4B"/>
              </a:solidFill>
              <a:prstDash val="solid"/>
              <a:miter lim="400000"/>
            </a:ln>
          </a:left>
          <a:right>
            <a:ln w="12700" cap="flat">
              <a:solidFill>
                <a:srgbClr val="4B4B4B"/>
              </a:solidFill>
              <a:prstDash val="solid"/>
              <a:miter lim="400000"/>
            </a:ln>
          </a:right>
          <a:top>
            <a:ln w="12700" cap="flat">
              <a:solidFill>
                <a:srgbClr val="4B4B4B"/>
              </a:solidFill>
              <a:prstDash val="solid"/>
              <a:miter lim="400000"/>
            </a:ln>
          </a:top>
          <a:bottom>
            <a:ln w="12700" cap="flat">
              <a:solidFill>
                <a:srgbClr val="4B4B4B"/>
              </a:solidFill>
              <a:prstDash val="solid"/>
              <a:miter lim="400000"/>
            </a:ln>
          </a:bottom>
          <a:insideH>
            <a:ln w="12700" cap="flat">
              <a:solidFill>
                <a:srgbClr val="4B4B4B"/>
              </a:solidFill>
              <a:prstDash val="solid"/>
              <a:miter lim="400000"/>
            </a:ln>
          </a:insideH>
          <a:insideV>
            <a:ln w="12700" cap="flat">
              <a:solidFill>
                <a:srgbClr val="4B4B4B"/>
              </a:solidFill>
              <a:prstDash val="solid"/>
              <a:miter lim="400000"/>
            </a:ln>
          </a:insideV>
        </a:tcBdr>
        <a:fill>
          <a:solidFill>
            <a:srgbClr val="84633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D6DF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4C637D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C5C7C8"/>
          </a:solidFill>
        </a:fill>
      </a:tcStyle>
    </a:wholeTbl>
    <a:band2H>
      <a:tcTxStyle b="def" i="def"/>
      <a:tcStyle>
        <a:tcBdr/>
        <a:fill>
          <a:solidFill>
            <a:srgbClr val="D6D6D7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1454E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D8086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626972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8EAE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top>
          <a:bottom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left>
          <a:right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H>
          <a:insideV>
            <a:ln w="25400" cap="rnd">
              <a:solidFill>
                <a:srgbClr val="000000"/>
              </a:solidFill>
              <a:custDash>
                <a:ds d="100000" sp="200000"/>
              </a:custDash>
              <a:miter lim="400000"/>
            </a:ln>
          </a:insideV>
        </a:tcBdr>
        <a:fill>
          <a:solidFill>
            <a:srgbClr val="FFFFFF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80" name="Shape 8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Image"/>
          <p:cNvSpPr/>
          <p:nvPr>
            <p:ph type="pic" sz="half" idx="21"/>
          </p:nvPr>
        </p:nvSpPr>
        <p:spPr>
          <a:xfrm>
            <a:off x="2438400" y="850900"/>
            <a:ext cx="8128000" cy="5415825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73533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Title Text"/>
          <p:cNvSpPr txBox="1"/>
          <p:nvPr>
            <p:ph type="title"/>
          </p:nvPr>
        </p:nvSpPr>
        <p:spPr>
          <a:xfrm>
            <a:off x="1270000" y="5842000"/>
            <a:ext cx="10464800" cy="14224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idx="1"/>
          </p:nvPr>
        </p:nvSpPr>
        <p:spPr>
          <a:xfrm>
            <a:off x="1270000" y="2768600"/>
            <a:ext cx="104648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Image"/>
          <p:cNvSpPr/>
          <p:nvPr>
            <p:ph type="pic" sz="quarter" idx="21"/>
          </p:nvPr>
        </p:nvSpPr>
        <p:spPr>
          <a:xfrm>
            <a:off x="7188435" y="2552700"/>
            <a:ext cx="4102101" cy="61595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40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1" name="Body Level One…"/>
          <p:cNvSpPr txBox="1"/>
          <p:nvPr>
            <p:ph type="body" sz="half" idx="1"/>
          </p:nvPr>
        </p:nvSpPr>
        <p:spPr>
          <a:xfrm>
            <a:off x="1282700" y="2768600"/>
            <a:ext cx="5041900" cy="57150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80736" indent="-280736" algn="l">
              <a:spcBef>
                <a:spcPts val="3200"/>
              </a:spcBef>
              <a:buSzPct val="100000"/>
              <a:buChar char="•"/>
              <a:defRPr sz="2800"/>
            </a:lvl1pPr>
            <a:lvl2pPr marL="661736" indent="-280736" algn="l">
              <a:spcBef>
                <a:spcPts val="3200"/>
              </a:spcBef>
              <a:buSzPct val="100000"/>
              <a:buChar char="•"/>
              <a:defRPr sz="2800"/>
            </a:lvl2pPr>
            <a:lvl3pPr marL="1042736" indent="-280736" algn="l">
              <a:spcBef>
                <a:spcPts val="3200"/>
              </a:spcBef>
              <a:buSzPct val="100000"/>
              <a:buChar char="•"/>
              <a:defRPr sz="2800"/>
            </a:lvl3pPr>
            <a:lvl4pPr marL="1423736" indent="-280736" algn="l">
              <a:spcBef>
                <a:spcPts val="3200"/>
              </a:spcBef>
              <a:buSzPct val="100000"/>
              <a:buChar char="•"/>
              <a:defRPr sz="2800"/>
            </a:lvl4pPr>
            <a:lvl5pPr marL="1804736" indent="-280736" algn="l">
              <a:spcBef>
                <a:spcPts val="3200"/>
              </a:spcBef>
              <a:buSzPct val="100000"/>
              <a:buChar char="•"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Image"/>
          <p:cNvSpPr/>
          <p:nvPr>
            <p:ph type="pic" idx="21"/>
          </p:nvPr>
        </p:nvSpPr>
        <p:spPr>
          <a:xfrm>
            <a:off x="775756" y="1041400"/>
            <a:ext cx="11550367" cy="7696200"/>
          </a:xfrm>
          <a:prstGeom prst="rect">
            <a:avLst/>
          </a:prstGeom>
        </p:spPr>
        <p:txBody>
          <a:bodyPr lIns="91439" tIns="45719" rIns="91439" bIns="45719" anchor="t"/>
          <a:lstStyle/>
          <a:p>
            <a:pPr/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ody Level One…"/>
          <p:cNvSpPr txBox="1"/>
          <p:nvPr>
            <p:ph type="body" idx="1"/>
          </p:nvPr>
        </p:nvSpPr>
        <p:spPr>
          <a:xfrm>
            <a:off x="1270000" y="1270000"/>
            <a:ext cx="10464800" cy="7213600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381000" indent="-381000" algn="l">
              <a:spcBef>
                <a:spcPts val="4200"/>
              </a:spcBef>
              <a:buSzPct val="100000"/>
              <a:buChar char="•"/>
              <a:defRPr sz="3800"/>
            </a:lvl1pPr>
            <a:lvl2pPr marL="762000" indent="-381000" algn="l">
              <a:spcBef>
                <a:spcPts val="4200"/>
              </a:spcBef>
              <a:buSzPct val="100000"/>
              <a:buChar char="•"/>
              <a:defRPr sz="3800"/>
            </a:lvl2pPr>
            <a:lvl3pPr marL="1143000" indent="-381000" algn="l">
              <a:spcBef>
                <a:spcPts val="4200"/>
              </a:spcBef>
              <a:buSzPct val="100000"/>
              <a:buChar char="•"/>
              <a:defRPr sz="3800"/>
            </a:lvl3pPr>
            <a:lvl4pPr marL="1524000" indent="-381000" algn="l">
              <a:spcBef>
                <a:spcPts val="4200"/>
              </a:spcBef>
              <a:buSzPct val="100000"/>
              <a:buChar char="•"/>
              <a:defRPr sz="3800"/>
            </a:lvl4pPr>
            <a:lvl5pPr marL="1905000" indent="-381000" algn="l">
              <a:spcBef>
                <a:spcPts val="4200"/>
              </a:spcBef>
              <a:buSzPct val="100000"/>
              <a:buChar char="•"/>
              <a:defRPr sz="3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70000" y="254000"/>
            <a:ext cx="10464800" cy="2438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11798" y="9258300"/>
            <a:ext cx="368504" cy="3556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/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3429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10287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7145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2057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24003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jpe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3.mov"/><Relationship Id="rId3" Type="http://schemas.microsoft.com/office/2007/relationships/media" Target="../media/media3.mov"/><Relationship Id="rId4" Type="http://schemas.openxmlformats.org/officeDocument/2006/relationships/image" Target="../media/image3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4.mov"/><Relationship Id="rId3" Type="http://schemas.microsoft.com/office/2007/relationships/media" Target="../media/media4.mov"/><Relationship Id="rId4" Type="http://schemas.openxmlformats.org/officeDocument/2006/relationships/image" Target="../media/image4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jpe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jpe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gif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5.mov"/><Relationship Id="rId3" Type="http://schemas.microsoft.com/office/2007/relationships/media" Target="../media/media5.mov"/><Relationship Id="rId4" Type="http://schemas.openxmlformats.org/officeDocument/2006/relationships/image" Target="../media/image5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1.mov"/><Relationship Id="rId3" Type="http://schemas.microsoft.com/office/2007/relationships/media" Target="../media/media1.mov"/><Relationship Id="rId4" Type="http://schemas.openxmlformats.org/officeDocument/2006/relationships/image" Target="../media/image1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video" Target="../media/media2.mov"/><Relationship Id="rId3" Type="http://schemas.microsoft.com/office/2007/relationships/media" Target="../media/media2.mov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he Angels and Satan"/>
          <p:cNvSpPr txBox="1"/>
          <p:nvPr>
            <p:ph type="title"/>
          </p:nvPr>
        </p:nvSpPr>
        <p:spPr>
          <a:xfrm>
            <a:off x="975359" y="3029937"/>
            <a:ext cx="11054082" cy="2090703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The Angels and Satan</a:t>
            </a:r>
            <a:r>
              <a:t> </a:t>
            </a:r>
          </a:p>
        </p:txBody>
      </p:sp>
      <p:sp>
        <p:nvSpPr>
          <p:cNvPr id="83" name="Foundations for Life"/>
          <p:cNvSpPr txBox="1"/>
          <p:nvPr>
            <p:ph type="body" sz="quarter" idx="1"/>
          </p:nvPr>
        </p:nvSpPr>
        <p:spPr>
          <a:xfrm>
            <a:off x="1950720" y="5527040"/>
            <a:ext cx="9103360" cy="2492588"/>
          </a:xfrm>
          <a:prstGeom prst="rect">
            <a:avLst/>
          </a:prstGeom>
        </p:spPr>
        <p:txBody>
          <a:bodyPr lIns="126435" tIns="72248" rIns="126435" bIns="72248" anchor="t"/>
          <a:lstStyle>
            <a:lvl1pPr marL="0" indent="0" algn="ctr" defTabSz="650240">
              <a:spcBef>
                <a:spcPts val="700"/>
              </a:spcBef>
              <a:buSzTx/>
              <a:buNone/>
              <a:defRPr sz="4551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Foundations for Life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Ministry of Angels - God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God</a:t>
            </a:r>
          </a:p>
        </p:txBody>
      </p:sp>
      <p:sp>
        <p:nvSpPr>
          <p:cNvPr id="115" name="Worship   Isaiah 6:3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Worship   Isaiah 6:3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Ascribe worthiness and grace to God and Christ  </a:t>
            </a:r>
            <a:br/>
            <a:r>
              <a:t>Rev 5:8-13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Sing Praise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Service  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Priestly Ministers – Heb 1:7  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to be worshipped by man  (Col 2:18)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Personal Messengers – 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Angel means Messenger in Hebrew and Greek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Gabriel – news to Zacharias and to Mary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Ministry of Angels - Believer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Believers</a:t>
            </a:r>
          </a:p>
        </p:txBody>
      </p:sp>
      <p:sp>
        <p:nvSpPr>
          <p:cNvPr id="118" name="Revealing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Revealing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Revelation of Law to Moses  Acts 7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Interpreting visions  Zech 4:1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Predicting birth of John the Baptist Luke 1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Birth of Christ to Mary and Joseph  Matt 1</a:t>
            </a:r>
          </a:p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Guiding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Instruction to Joseph about Mary  Matt 1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Women who came to the tomb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Philip to a particular road to meet Ethiopian  Acts 8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Cornelius to send for Peter</a:t>
            </a:r>
          </a:p>
        </p:txBody>
      </p:sp>
      <p:pic>
        <p:nvPicPr>
          <p:cNvPr id="119" name="image8.jpg" descr="image8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20692361">
            <a:off x="9857737" y="1742856"/>
            <a:ext cx="2617613" cy="30221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1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1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Ministry of Angels - Believer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Believers</a:t>
            </a:r>
          </a:p>
        </p:txBody>
      </p:sp>
      <p:sp>
        <p:nvSpPr>
          <p:cNvPr id="122" name="Providing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Providing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Encouraged Hagar  Gen 21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God’s provision of manna – Angel’s food  Psalm 78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Comforted Elijah  1 Kings 19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Protecting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Jacob protected in travels  Gen 32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Daniel with the Lion  Dan 6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Elisha at Dothan – protected with an </a:t>
            </a:r>
            <a:r>
              <a:rPr i="1"/>
              <a:t>ARMY </a:t>
            </a:r>
            <a:r>
              <a:t>of angels  2 Kings 6:13-17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2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Ministry of Angels - Believer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Believers</a:t>
            </a:r>
          </a:p>
        </p:txBody>
      </p:sp>
      <p:sp>
        <p:nvSpPr>
          <p:cNvPr id="125" name="Delivering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Delivering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Safeguarding 144,000 Israelites in Rev 7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Apostles removed from prison  Acts 5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Peter’s chains removed  Acts 12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Strengthening and Encouraging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Christ in  Matt 4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Paul in the storm at sea   Acts 27</a:t>
            </a:r>
          </a:p>
        </p:txBody>
      </p:sp>
      <p:pic>
        <p:nvPicPr>
          <p:cNvPr id="126" name="image9.jpg" descr="image9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1025240">
            <a:off x="9338096" y="5373569"/>
            <a:ext cx="2747698" cy="345293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Ministry of Angels - Believer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Believers</a:t>
            </a:r>
          </a:p>
        </p:txBody>
      </p:sp>
      <p:sp>
        <p:nvSpPr>
          <p:cNvPr id="129" name="Agent in answering prayer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Agent in answering prayer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Gabriel sent to Daniel regarding Israel in Dan 9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Delivery of Peter from Prison in Acts 12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Attendants upon the righteous dead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Carried Lazarus’ spirit to Abrahams bosom  </a:t>
            </a:r>
            <a:br/>
            <a:r>
              <a:t>Luke 16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Moses’ body in dispute with Satan for archangel Michael  in Jude 1:9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Ministry of Angels - Believer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Ministry of Angels - Believers</a:t>
            </a:r>
          </a:p>
        </p:txBody>
      </p:sp>
      <p:sp>
        <p:nvSpPr>
          <p:cNvPr id="132" name="Ministry to men is primarily external and physical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Ministry to men is primarily external and physical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Holy Spirit ministry is primarily internal and spiritual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Angels minister FOR us, Spirit ministers IN us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Angels guard our bodies and pathway – Spirit guides us in the right way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Agents to answer prayer, Spirit directs our prayers.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2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allen Angels"/>
          <p:cNvSpPr txBox="1"/>
          <p:nvPr>
            <p:ph type="title"/>
          </p:nvPr>
        </p:nvSpPr>
        <p:spPr>
          <a:xfrm>
            <a:off x="162940" y="375367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Fallen Angels	</a:t>
            </a:r>
          </a:p>
        </p:txBody>
      </p:sp>
      <p:sp>
        <p:nvSpPr>
          <p:cNvPr id="135" name="What does Satan look like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does Satan look like?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is his job?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are his abilities?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are his limitations?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must use scripture to determine our view, not </a:t>
            </a:r>
            <a:r>
              <a:t>H</a:t>
            </a:r>
            <a:r>
              <a:t>ollywood!</a:t>
            </a:r>
          </a:p>
        </p:txBody>
      </p:sp>
      <p:pic>
        <p:nvPicPr>
          <p:cNvPr id="136" name="image10.jpg" descr="image10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25700" y="849668"/>
            <a:ext cx="3609992" cy="455732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5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39" name="trim.SDs33L.MOV" descr="trim.SDs33L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502546" y="2815696"/>
            <a:ext cx="9844282" cy="418382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11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39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3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3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42" name="trim.ev9OsQ.MOV" descr="trim.ev9OsQ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134671" y="1880195"/>
            <a:ext cx="8480909" cy="632474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090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42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4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42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Original State and Fall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Original State and Fall of Satan</a:t>
            </a:r>
          </a:p>
        </p:txBody>
      </p:sp>
      <p:sp>
        <p:nvSpPr>
          <p:cNvPr id="145" name="Primary sin – Rebellion   1 Tim 3:6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Primary sin – Rebellion   1 Tim 3:6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many fell with him?  Rev 12:4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Privileges  Ezekiel 28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Nature – Cherub  - v.14,  greatest  v.13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Position  - Twice called a guardian cherub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Habitation – Eden </a:t>
            </a:r>
            <a:r>
              <a:t>v</a:t>
            </a:r>
            <a:r>
              <a:t>. 13,mountain of God v.14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Perfection – seal of perfection v.12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Angels</a:t>
            </a:r>
          </a:p>
        </p:txBody>
      </p:sp>
      <p:sp>
        <p:nvSpPr>
          <p:cNvPr id="86" name="What do they look like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do they look like?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do they do?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are their powers?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Do we become angels?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What are the popular thoughts about Angels?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86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Original State and Fall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Original State and Fall of Satan</a:t>
            </a:r>
          </a:p>
        </p:txBody>
      </p:sp>
      <p:sp>
        <p:nvSpPr>
          <p:cNvPr id="148" name="How did he become evil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did he become evil?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 explanation – iniquity found in thee  </a:t>
            </a:r>
            <a:r>
              <a:t>v</a:t>
            </a:r>
            <a:r>
              <a:t>. 15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Proud and self-occupation  Isaiah 14:12-17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Punishment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Cast from privileged position  </a:t>
            </a:r>
            <a:r>
              <a:t>v</a:t>
            </a:r>
            <a:r>
              <a:t>. 16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Ultimately he will be cast in </a:t>
            </a:r>
            <a:br/>
            <a:r>
              <a:t>the lake of fire</a:t>
            </a:r>
          </a:p>
        </p:txBody>
      </p:sp>
      <p:pic>
        <p:nvPicPr>
          <p:cNvPr id="149" name="image13.jpg" descr="image1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44748" y="6094870"/>
            <a:ext cx="4443308" cy="333361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8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resent Power and Activity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Present Power and Activity of Satan</a:t>
            </a:r>
          </a:p>
        </p:txBody>
      </p:sp>
      <p:sp>
        <p:nvSpPr>
          <p:cNvPr id="152" name="Relation to Go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Relation to God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Opposes God’s person – because he desires to be the most high, he is against God.  He uses man to attack character and control of God. 	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Opposes God’s program – promotes “the lie”  </a:t>
            </a:r>
          </a:p>
          <a:p>
            <a:pPr lvl="2" marL="1239519" indent="-325119" defTabSz="650240"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Evolution for creation</a:t>
            </a:r>
          </a:p>
          <a:p>
            <a:pPr lvl="2" marL="1239519" indent="-325119" defTabSz="650240"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Uniformitarianism</a:t>
            </a:r>
            <a:r>
              <a:t> for providence</a:t>
            </a:r>
          </a:p>
          <a:p>
            <a:pPr lvl="2" marL="1239519" indent="-325119" defTabSz="650240"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Human progress for divine salvation</a:t>
            </a:r>
          </a:p>
          <a:p>
            <a:pPr lvl="2" marL="1239519" indent="-325119" defTabSz="650240"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Man’s utopia for God’s kingdom</a:t>
            </a:r>
          </a:p>
          <a:p>
            <a:pPr lvl="2" marL="1239519" indent="-325119" defTabSz="650240"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Atheism, agnosticism, pragmatism and relativism for truth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2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resent Power and Activity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Present Power and Activity of Satan</a:t>
            </a:r>
          </a:p>
        </p:txBody>
      </p:sp>
      <p:sp>
        <p:nvSpPr>
          <p:cNvPr id="155" name="Promotes counterfeit religions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Promotes counterfeit religions</a:t>
            </a:r>
          </a:p>
          <a:p>
            <a:pPr lvl="2" marL="1239520" indent="-325120" defTabSz="650240"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False ministers  2 </a:t>
            </a:r>
            <a:r>
              <a:t>Cor</a:t>
            </a:r>
            <a:r>
              <a:t> 11:13-15</a:t>
            </a:r>
          </a:p>
          <a:p>
            <a:pPr lvl="2" marL="1239520" indent="-325120" defTabSz="650240"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Controls works of God  Gal 1:6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Promotes false doctrines</a:t>
            </a:r>
          </a:p>
          <a:p>
            <a:pPr lvl="2" marL="1239520" indent="-325120" defTabSz="650240"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Works righteousness  1 Tim 4:1-3</a:t>
            </a:r>
          </a:p>
          <a:p>
            <a:pPr lvl="2" marL="1239520" indent="-325120" defTabSz="650240"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Self seeking  2 Pet 2:1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False </a:t>
            </a:r>
            <a:r>
              <a:t>Christs</a:t>
            </a:r>
            <a:r>
              <a:t> - 1 John 2:18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False Followers – Matt 13:38-39</a:t>
            </a:r>
          </a:p>
        </p:txBody>
      </p:sp>
      <p:pic>
        <p:nvPicPr>
          <p:cNvPr id="156" name="image14.jpg" descr="image1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42115" y="2384213"/>
            <a:ext cx="3612445" cy="433249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resent Power and Activity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Present Power and Activity of Satan</a:t>
            </a:r>
          </a:p>
        </p:txBody>
      </p:sp>
      <p:sp>
        <p:nvSpPr>
          <p:cNvPr id="159" name="Relation to Unsave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4124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Relation to Unsaved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Prevent acceptance of truth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Snatch away the gospel  Luke 8:12 prevents understanding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Blinding minds 2 </a:t>
            </a:r>
            <a:r>
              <a:t>Cor</a:t>
            </a:r>
            <a:r>
              <a:t> 4:3-4  creates barrier and makes gospel seem irrelevant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555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Promote attraction to falsehood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False Religions – 1 Tim 4:1-3</a:t>
            </a:r>
          </a:p>
          <a:p>
            <a:pPr lvl="3" marL="1696720" indent="-325120" defTabSz="650240">
              <a:lnSpc>
                <a:spcPct val="90000"/>
              </a:lnSpc>
              <a:spcBef>
                <a:spcPts val="400"/>
              </a:spcBef>
              <a:buClr>
                <a:srgbClr val="FFFFFF"/>
              </a:buClr>
              <a:buFont typeface="Arial"/>
              <a:buChar char="–"/>
              <a:defRPr sz="256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Salvation by human works – attractive to those who desire to bypass Savior’s work – no need for salvation.  Many seek human progress or life in the spirit world – mysticism.</a:t>
            </a:r>
          </a:p>
          <a:p>
            <a:pPr lvl="2" marL="1239519" indent="-325119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12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False Lifestyle – Pleasure, possessions and position 1 John 2:15-17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9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resent Power and Activity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Present Power and Activity of Satan</a:t>
            </a:r>
          </a:p>
        </p:txBody>
      </p:sp>
      <p:sp>
        <p:nvSpPr>
          <p:cNvPr id="162" name="In relation to Christians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 relation to Christians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Waging warfare  Eph 6:10-18  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Accusing and slandering  Rev 12:10  Satan is accusing us before God.  Jesus is the Defense!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Planting doubt  Gen 3:1-5  Emphasize God is restrictive, selfish.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Tempt to Sin</a:t>
            </a:r>
          </a:p>
          <a:p>
            <a:pPr lvl="2" marL="1239520" indent="-325120" defTabSz="650240"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Lie, Sex, occupation with world, rely on human wisdom, spiritual pride, discouragement.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2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resent Power and Activity of Sata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5546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Present Power and Activity of Satan</a:t>
            </a:r>
          </a:p>
        </p:txBody>
      </p:sp>
      <p:sp>
        <p:nvSpPr>
          <p:cNvPr id="165" name="Preventing service  1 Thess 2:18   Paul hindere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Preventing service  1 </a:t>
            </a:r>
            <a:r>
              <a:t>Thess</a:t>
            </a:r>
            <a:r>
              <a:t> 2:18   Paul hindered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Promote division  2 </a:t>
            </a:r>
            <a:r>
              <a:t>Cor</a:t>
            </a:r>
            <a:r>
              <a:t> 2:10-11</a:t>
            </a:r>
          </a:p>
        </p:txBody>
      </p:sp>
      <p:pic>
        <p:nvPicPr>
          <p:cNvPr id="166" name="image15.gif" descr="image15.g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69682" y="4454981"/>
            <a:ext cx="7065436" cy="475488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69" name="trim.WIzYBr.MOV" descr="trim.WIzYBr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646312" y="2414496"/>
            <a:ext cx="9568048" cy="53820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145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69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6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69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ummation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Summation</a:t>
            </a:r>
          </a:p>
        </p:txBody>
      </p:sp>
      <p:sp>
        <p:nvSpPr>
          <p:cNvPr id="172" name="Satan is real!  Strives to attack the person and work of God.  He is ultimately held in check by the power of God.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Satan is real!  Strives to attack the person and work of God.  He is ultimately held in check by the power of God.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Do not overemphasize the power of Satan.  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We are responsible for our own actions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89" name="trim.WUfFJg.MOV" descr="trim.WUfFJg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192920" y="2291271"/>
            <a:ext cx="8169520" cy="546336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36" fill="hold"/>
                                        <p:tgtEl>
                                          <p:spTgt spid="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89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89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89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alk About 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Talk About Angels</a:t>
            </a:r>
          </a:p>
        </p:txBody>
      </p:sp>
      <p:sp>
        <p:nvSpPr>
          <p:cNvPr id="92" name="Not what Angels look like?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Not what Angels look like??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Perhaps this next slide will</a:t>
            </a:r>
            <a:br/>
            <a:r>
              <a:t>make you more comfortable</a:t>
            </a:r>
          </a:p>
        </p:txBody>
      </p:sp>
      <p:pic>
        <p:nvPicPr>
          <p:cNvPr id="93" name="image2.jpg" descr="image2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811114" y="1793469"/>
            <a:ext cx="3832314" cy="464522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2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alk About 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Talk About Angels</a:t>
            </a:r>
          </a:p>
        </p:txBody>
      </p:sp>
      <p:sp>
        <p:nvSpPr>
          <p:cNvPr id="96" name="Who Created Them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Who Created Them?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Psalm 148:2-5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John 1:1-3</a:t>
            </a:r>
          </a:p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How Were They Created?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Refer again to Psalm 148:5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Do they procreate as do humans?  Matt 22:28-30 </a:t>
            </a:r>
            <a:br/>
            <a:r>
              <a:t>Gen 6:2,4  Jude 6:7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When were they created?  Job 38:7</a:t>
            </a:r>
          </a:p>
        </p:txBody>
      </p:sp>
      <p:pic>
        <p:nvPicPr>
          <p:cNvPr id="97" name="image3.jpg" descr="image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797622" y="1956300"/>
            <a:ext cx="4062842" cy="385728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96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Origin of 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Origin of Angels</a:t>
            </a:r>
          </a:p>
        </p:txBody>
      </p:sp>
      <p:sp>
        <p:nvSpPr>
          <p:cNvPr id="100" name="Why were they created?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Why were they created?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Glorify God and His Christ   Col 1:16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Reflect the creative wisdom of God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Worship and serve God in the administration of His will  Heb 1:6,7</a:t>
            </a:r>
          </a:p>
          <a:p>
            <a:pPr lvl="1" marL="863600" indent="-406400" defTabSz="650240"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Execute His commands</a:t>
            </a:r>
          </a:p>
        </p:txBody>
      </p:sp>
      <p:pic>
        <p:nvPicPr>
          <p:cNvPr id="101" name="image4.jpg" descr="image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669867" y="5418666"/>
            <a:ext cx="3134616" cy="398046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0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Original Condition of 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Original Condition of Angels</a:t>
            </a:r>
          </a:p>
        </p:txBody>
      </p:sp>
      <p:sp>
        <p:nvSpPr>
          <p:cNvPr id="104" name="Holy State…"/>
          <p:cNvSpPr txBox="1"/>
          <p:nvPr>
            <p:ph type="body" idx="1"/>
          </p:nvPr>
        </p:nvSpPr>
        <p:spPr>
          <a:xfrm>
            <a:off x="650239" y="2167466"/>
            <a:ext cx="11704322" cy="7152641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63295" indent="-463295" defTabSz="617727">
              <a:lnSpc>
                <a:spcPct val="80000"/>
              </a:lnSpc>
              <a:spcBef>
                <a:spcPts val="600"/>
              </a:spcBef>
              <a:buClr>
                <a:srgbClr val="FFFFFF"/>
              </a:buClr>
              <a:buFont typeface="Arial"/>
              <a:defRPr sz="3918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Holy State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Considered “Holy”  Mark 8:38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Existed among every good and holy thing  Matt 18:10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2 Classes of Angels now – 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elect   </a:t>
            </a:r>
            <a:r>
              <a:t>1 Tim 5:21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rPr b="1"/>
              <a:t>evil   </a:t>
            </a:r>
            <a:r>
              <a:t>Matt 25:41</a:t>
            </a:r>
          </a:p>
          <a:p>
            <a:pPr lvl="1" marL="820419" indent="-386079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buChar char="–"/>
              <a:defRPr sz="337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Ranks of Angels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Seraphim Isaiah 6:2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Cherubim Gen 3:24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Archangel Jude 1:9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Guardian? Mat 18:10</a:t>
            </a:r>
          </a:p>
          <a:p>
            <a:pPr lvl="2" marL="1177543" indent="-308863" defTabSz="617727">
              <a:lnSpc>
                <a:spcPct val="8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Thrones, Rulers,</a:t>
            </a:r>
            <a:br/>
            <a:r>
              <a:t>Virtues, Powers, Principalities  (Eph 6:12, Col 1:16)</a:t>
            </a:r>
          </a:p>
          <a:p>
            <a:pPr lvl="2" marL="0" indent="0" defTabSz="617727">
              <a:lnSpc>
                <a:spcPct val="80000"/>
              </a:lnSpc>
              <a:spcBef>
                <a:spcPts val="500"/>
              </a:spcBef>
              <a:buSzTx/>
              <a:buNone/>
              <a:defRPr sz="297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05" name="image5.jpg" descr="image5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32449" y="4660053"/>
            <a:ext cx="5722112" cy="357632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7" fill="hold"/>
                                        <p:tgtEl>
                                          <p:spTgt spid="10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0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10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0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0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after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0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4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Original Condition of Angels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>
            <a:lvl1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r>
              <a:t>Original Condition of Angels</a:t>
            </a:r>
          </a:p>
        </p:txBody>
      </p:sp>
      <p:sp>
        <p:nvSpPr>
          <p:cNvPr id="108" name="They are in Daily Communion with God…"/>
          <p:cNvSpPr txBox="1"/>
          <p:nvPr>
            <p:ph type="body" idx="1"/>
          </p:nvPr>
        </p:nvSpPr>
        <p:spPr>
          <a:xfrm>
            <a:off x="650239" y="2275839"/>
            <a:ext cx="11704322" cy="6436926"/>
          </a:xfrm>
          <a:prstGeom prst="rect">
            <a:avLst/>
          </a:prstGeom>
        </p:spPr>
        <p:txBody>
          <a:bodyPr lIns="126435" tIns="72248" rIns="126435" bIns="72248" anchor="t"/>
          <a:lstStyle/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They are in Daily </a:t>
            </a:r>
            <a:r>
              <a:t>C</a:t>
            </a:r>
            <a:r>
              <a:t>ommunion with God</a:t>
            </a:r>
          </a:p>
          <a:p>
            <a:pPr marL="487680" indent="-487680" defTabSz="650240">
              <a:lnSpc>
                <a:spcPct val="90000"/>
              </a:lnSpc>
              <a:spcBef>
                <a:spcPts val="700"/>
              </a:spcBef>
              <a:buClr>
                <a:srgbClr val="FFFFFF"/>
              </a:buClr>
              <a:buFont typeface="Arial"/>
              <a:defRPr sz="4551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Limitations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Space  Dan 9:21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Power  	</a:t>
            </a:r>
          </a:p>
          <a:p>
            <a:pPr lvl="2" marL="1239520" indent="-325120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Greater than man  2 Pet 2:11</a:t>
            </a:r>
          </a:p>
          <a:p>
            <a:pPr lvl="2" marL="1239520" indent="-325120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Over nature  Rev 7:1</a:t>
            </a:r>
          </a:p>
          <a:p>
            <a:pPr lvl="2" marL="1239520" indent="-325120" defTabSz="650240">
              <a:lnSpc>
                <a:spcPct val="90000"/>
              </a:lnSpc>
              <a:spcBef>
                <a:spcPts val="500"/>
              </a:spcBef>
              <a:buClr>
                <a:srgbClr val="FFFFFF"/>
              </a:buClr>
              <a:buFont typeface="Arial"/>
              <a:defRPr sz="3413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Limited in Authority  Job 1:12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Intellect  - not omniscient  1 Pet 1:11-12</a:t>
            </a:r>
          </a:p>
          <a:p>
            <a:pPr lvl="1" marL="863600" indent="-406400" defTabSz="650240">
              <a:lnSpc>
                <a:spcPct val="90000"/>
              </a:lnSpc>
              <a:spcBef>
                <a:spcPts val="600"/>
              </a:spcBef>
              <a:buClr>
                <a:srgbClr val="FFFFFF"/>
              </a:buClr>
              <a:buFont typeface="Arial"/>
              <a:buChar char="–"/>
              <a:defRPr sz="3982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  <a:r>
              <a:t>Holiness – Some did fall -  </a:t>
            </a:r>
          </a:p>
        </p:txBody>
      </p:sp>
      <p:pic>
        <p:nvPicPr>
          <p:cNvPr id="109" name="image6.jpg" descr="image6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187092" y="3355916"/>
            <a:ext cx="2600961" cy="41218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Class="entr" nodeType="with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1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6" fill="hold"/>
                                        <p:tgtEl>
                                          <p:spTgt spid="10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0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08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Double-click to edit"/>
          <p:cNvSpPr txBox="1"/>
          <p:nvPr>
            <p:ph type="title"/>
          </p:nvPr>
        </p:nvSpPr>
        <p:spPr>
          <a:xfrm>
            <a:off x="650239" y="390595"/>
            <a:ext cx="11704322" cy="1625601"/>
          </a:xfrm>
          <a:prstGeom prst="rect">
            <a:avLst/>
          </a:prstGeom>
        </p:spPr>
        <p:txBody>
          <a:bodyPr lIns="126435" tIns="72248" rIns="126435" bIns="72248"/>
          <a:lstStyle/>
          <a:p>
            <a:pPr defTabSz="650240">
              <a:defRPr sz="6257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pPr>
          </a:p>
        </p:txBody>
      </p:sp>
      <p:pic>
        <p:nvPicPr>
          <p:cNvPr id="112" name="trim.n4Feiq.MOV" descr="trim.n4Feiq.MOV"/>
          <p:cNvPicPr>
            <a:picLocks noChangeAspect="0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1884679" y="1943100"/>
            <a:ext cx="8505953" cy="637946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mediacall" nodeType="afterEffect" presetSubtype="0" presetID="1" grpId="1" fill="hold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802" fill="hold"/>
                                        <p:tgtEl>
                                          <p:spTgt spid="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video fullScrn="0">
              <p:cMediaNode mute="0" showWhenStopped="1" numSld="1" vol="100000">
                <p:cTn id="7" fill="hold" display="0">
                  <p:stCondLst>
                    <p:cond delay="indefinite"/>
                  </p:stCondLst>
                </p:cTn>
                <p:tgtEl>
                  <p:spTgt spid="112"/>
                </p:tgtEl>
              </p:cMediaNode>
            </p:video>
            <p:seq concurrent="1" prevAc="none" nextAc="seek">
              <p:cTn id="8" evtFilter="cancelBubble" nodeType="interactiveSeq" restart="whenNotActive" fill="hold">
                <p:stCondLst>
                  <p:cond delay="0" evt="onClick">
                    <p:tgtEl>
                      <p:spTgt spid="112"/>
                    </p:tgtEl>
                  </p:cond>
                </p:stCondLst>
                <p:endSync delay="0" evt="end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mediacall" nodeType="clickEffect" presetSubtype="0" preset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delay="0" evt="onClick">
                  <p:tgtEl>
                    <p:spTgt spid="112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42464D"/>
      </a:dk2>
      <a:lt2>
        <a:srgbClr val="D4D6D9"/>
      </a:lt2>
      <a:accent1>
        <a:srgbClr val="095CC4"/>
      </a:accent1>
      <a:accent2>
        <a:srgbClr val="1B8518"/>
      </a:accent2>
      <a:accent3>
        <a:srgbClr val="D3B21C"/>
      </a:accent3>
      <a:accent4>
        <a:srgbClr val="D45510"/>
      </a:accent4>
      <a:accent5>
        <a:srgbClr val="BA120A"/>
      </a:accent5>
      <a:accent6>
        <a:srgbClr val="62298A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sx="100000" sy="100000" kx="0" ky="0" algn="b" rotWithShape="0" blurRad="50800" dist="12700" dir="0">
              <a:srgbClr val="000000">
                <a:alpha val="50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