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1pPr>
    <a:lvl2pPr marL="0" marR="0" indent="3429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2pPr>
    <a:lvl3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3pPr>
    <a:lvl4pPr marL="0" marR="0" indent="10287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4pPr>
    <a:lvl5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5pPr>
    <a:lvl6pPr marL="0" marR="0" indent="17145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6pPr>
    <a:lvl7pPr marL="0" marR="0" indent="2057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7pPr>
    <a:lvl8pPr marL="0" marR="0" indent="24003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8pPr>
    <a:lvl9pPr marL="0" marR="0" indent="2743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DCDFE2"/>
          </a:solidFill>
        </a:fill>
      </a:tcStyle>
    </a:wholeTbl>
    <a:band2H>
      <a:tcTxStyle b="def" i="def"/>
      <a:tcStyle>
        <a:tcBdr/>
        <a:fill>
          <a:solidFill>
            <a:srgbClr val="FFFFFF"/>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2E78C3"/>
          </a:solidFill>
        </a:fill>
      </a:tcStyle>
    </a:firstCol>
    <a:la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25400" cap="flat">
              <a:noFill/>
              <a:miter lim="400000"/>
            </a:ln>
          </a:top>
          <a:bottom>
            <a:ln w="12700" cap="flat">
              <a:noFill/>
              <a:miter lim="400000"/>
            </a:ln>
          </a:bottom>
          <a:insideH>
            <a:ln w="25400" cap="flat">
              <a:noFill/>
              <a:miter lim="400000"/>
            </a:ln>
          </a:insideH>
          <a:insideV>
            <a:ln w="12700" cap="flat">
              <a:noFill/>
              <a:miter lim="400000"/>
            </a:ln>
          </a:insideV>
        </a:tcBdr>
        <a:fill>
          <a:solidFill>
            <a:srgbClr val="4394F8"/>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B4EB3"/>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solidFill>
            <a:srgbClr val="D9D9D9"/>
          </a:solidFill>
        </a:fill>
      </a:tcStyle>
    </a:wholeTbl>
    <a:band2H>
      <a:tcTxStyle b="def" i="def"/>
      <a:tcStyle>
        <a:tcBdr/>
        <a:fill>
          <a:solidFill>
            <a:srgbClr val="EBEBEB"/>
          </a:solidFill>
        </a:fill>
      </a:tcStyle>
    </a:band2H>
    <a:firstCol>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4FC327"/>
          </a:solidFill>
        </a:fill>
      </a:tcStyle>
    </a:firstCol>
    <a:la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lastRow>
    <a:fir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4B4B4B"/>
              </a:solidFill>
              <a:custDash>
                <a:ds d="200000" sp="200000"/>
              </a:custDash>
              <a:miter lim="400000"/>
            </a:ln>
          </a:left>
          <a:right>
            <a:ln w="12700" cap="flat">
              <a:solidFill>
                <a:srgbClr val="4B4B4B"/>
              </a:solidFill>
              <a:custDash>
                <a:ds d="200000" sp="200000"/>
              </a:custDash>
              <a:miter lim="400000"/>
            </a:ln>
          </a:right>
          <a:top>
            <a:ln w="12700" cap="flat">
              <a:solidFill>
                <a:srgbClr val="4B4B4B"/>
              </a:solidFill>
              <a:custDash>
                <a:ds d="200000" sp="200000"/>
              </a:custDash>
              <a:miter lim="400000"/>
            </a:ln>
          </a:top>
          <a:bottom>
            <a:ln w="12700" cap="flat">
              <a:solidFill>
                <a:srgbClr val="4B4B4B"/>
              </a:solidFill>
              <a:custDash>
                <a:ds d="200000" sp="200000"/>
              </a:custDash>
              <a:miter lim="400000"/>
            </a:ln>
          </a:bottom>
          <a:insideH>
            <a:ln w="12700" cap="flat">
              <a:solidFill>
                <a:srgbClr val="4B4B4B"/>
              </a:solidFill>
              <a:custDash>
                <a:ds d="200000" sp="200000"/>
              </a:custDash>
              <a:miter lim="400000"/>
            </a:ln>
          </a:insideH>
          <a:insideV>
            <a:ln w="12700" cap="flat">
              <a:solidFill>
                <a:srgbClr val="4B4B4B"/>
              </a:solidFill>
              <a:custDash>
                <a:ds d="200000" sp="200000"/>
              </a:custDash>
              <a:miter lim="400000"/>
            </a:ln>
          </a:insideV>
        </a:tcBdr>
        <a:fill>
          <a:solidFill>
            <a:srgbClr val="E0DDCD"/>
          </a:solidFill>
        </a:fill>
      </a:tcStyle>
    </a:wholeTbl>
    <a:band2H>
      <a:tcTxStyle b="def" i="def"/>
      <a:tcStyle>
        <a:tcBdr/>
        <a:fill>
          <a:solidFill>
            <a:srgbClr val="D2CFC5"/>
          </a:solidFill>
        </a:fill>
      </a:tcStyle>
    </a:band2H>
    <a:firstCol>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7D8B87"/>
          </a:solidFill>
        </a:fill>
      </a:tcStyle>
    </a:firstCol>
    <a:la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lastRow>
    <a:fir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6E6E6"/>
          </a:solidFill>
        </a:fill>
      </a:tcStyle>
    </a:wholeTbl>
    <a:band2H>
      <a:tcTxStyle b="def" i="def"/>
      <a:tcStyle>
        <a:tcBdr/>
        <a:fill>
          <a:solidFill>
            <a:srgbClr val="D6DFDF"/>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C5C7C8"/>
          </a:solidFill>
        </a:fill>
      </a:tcStyle>
    </a:wholeTbl>
    <a:band2H>
      <a:tcTxStyle b="def" i="def"/>
      <a:tcStyle>
        <a:tcBdr/>
        <a:fill>
          <a:solidFill>
            <a:srgbClr val="D6D6D7"/>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1454E"/>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D8086"/>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626972"/>
          </a:solidFill>
        </a:fill>
      </a:tcStyle>
    </a:firstRow>
  </a:tblStyle>
  <a:tblStyle styleId="{2708684C-4D16-4618-839F-0558EEFCDFE6}" styleName="">
    <a:tblBg/>
    <a:wholeTbl>
      <a:tcTxStyle b="off" i="off">
        <a:fontRef idx="minor">
          <a:srgbClr val="000000"/>
        </a:fontRef>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wholeTbl>
    <a:band2H>
      <a:tcTxStyle b="def" i="def"/>
      <a:tcStyle>
        <a:tcBdr/>
        <a:fill>
          <a:solidFill>
            <a:srgbClr val="E8EAEA"/>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Col>
    <a:la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solidFill>
                <a:srgbClr val="000000"/>
              </a:solidFill>
              <a:prstDash val="solid"/>
              <a:miter lim="400000"/>
            </a:ln>
          </a:top>
          <a:bottom>
            <a:ln w="12700" cap="flat">
              <a:noFill/>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lastRow>
    <a:fir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noFill/>
              <a:miter lim="400000"/>
            </a:ln>
          </a:top>
          <a:bottom>
            <a:ln w="12700" cap="flat">
              <a:solidFill>
                <a:srgbClr val="000000"/>
              </a:solidFill>
              <a:prstDash val="solid"/>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79" name="Shape 79"/>
          <p:cNvSpPr/>
          <p:nvPr>
            <p:ph type="sldImg"/>
          </p:nvPr>
        </p:nvSpPr>
        <p:spPr>
          <a:xfrm>
            <a:off x="1143000" y="685800"/>
            <a:ext cx="4572000" cy="3429000"/>
          </a:xfrm>
          <a:prstGeom prst="rect">
            <a:avLst/>
          </a:prstGeom>
        </p:spPr>
        <p:txBody>
          <a:bodyPr/>
          <a:lstStyle/>
          <a:p>
            <a:pPr/>
          </a:p>
        </p:txBody>
      </p:sp>
      <p:sp>
        <p:nvSpPr>
          <p:cNvPr id="80" name="Shape 8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Cover">
    <p:spTree>
      <p:nvGrpSpPr>
        <p:cNvPr id="1" name=""/>
        <p:cNvGrpSpPr/>
        <p:nvPr/>
      </p:nvGrpSpPr>
      <p:grpSpPr>
        <a:xfrm>
          <a:off x="0" y="0"/>
          <a:ext cx="0" cy="0"/>
          <a:chOff x="0" y="0"/>
          <a:chExt cx="0" cy="0"/>
        </a:xfrm>
      </p:grpSpPr>
      <p:sp>
        <p:nvSpPr>
          <p:cNvPr id="11" name="Image"/>
          <p:cNvSpPr/>
          <p:nvPr>
            <p:ph type="pic" sz="half" idx="21"/>
          </p:nvPr>
        </p:nvSpPr>
        <p:spPr>
          <a:xfrm>
            <a:off x="2438400" y="850900"/>
            <a:ext cx="8128000" cy="5415825"/>
          </a:xfrm>
          <a:prstGeom prst="rect">
            <a:avLst/>
          </a:prstGeom>
        </p:spPr>
        <p:txBody>
          <a:bodyPr lIns="91439" tIns="45719" rIns="91439" bIns="45719" anchor="t"/>
          <a:lstStyle/>
          <a:p>
            <a:pPr/>
          </a:p>
        </p:txBody>
      </p:sp>
      <p:sp>
        <p:nvSpPr>
          <p:cNvPr id="12" name="Body Level One…"/>
          <p:cNvSpPr txBox="1"/>
          <p:nvPr>
            <p:ph type="body" sz="quarter" idx="1"/>
          </p:nvPr>
        </p:nvSpPr>
        <p:spPr>
          <a:xfrm>
            <a:off x="1270000" y="73533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13" name="Title Text"/>
          <p:cNvSpPr txBox="1"/>
          <p:nvPr>
            <p:ph type="title"/>
          </p:nvPr>
        </p:nvSpPr>
        <p:spPr>
          <a:xfrm>
            <a:off x="1270000" y="5842000"/>
            <a:ext cx="10464800" cy="1422400"/>
          </a:xfrm>
          <a:prstGeom prst="rect">
            <a:avLst/>
          </a:prstGeom>
        </p:spPr>
        <p:txBody>
          <a:bodyPr anchor="b">
            <a:noAutofit/>
          </a:bodyPr>
          <a:lstStyle/>
          <a:p>
            <a:pPr/>
            <a:r>
              <a:t>Title Text</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21" name="Title Text"/>
          <p:cNvSpPr txBox="1"/>
          <p:nvPr>
            <p:ph type="title"/>
          </p:nvPr>
        </p:nvSpPr>
        <p:spPr>
          <a:xfrm>
            <a:off x="1270000" y="1638300"/>
            <a:ext cx="10464800" cy="3302000"/>
          </a:xfrm>
          <a:prstGeom prst="rect">
            <a:avLst/>
          </a:prstGeom>
        </p:spPr>
        <p:txBody>
          <a:bodyPr anchor="b">
            <a:noAutofit/>
          </a:bodyPr>
          <a:lstStyle/>
          <a:p>
            <a:pPr/>
            <a:r>
              <a:t>Title Text</a:t>
            </a:r>
          </a:p>
        </p:txBody>
      </p:sp>
      <p:sp>
        <p:nvSpPr>
          <p:cNvPr id="22" name="Body Level One…"/>
          <p:cNvSpPr txBox="1"/>
          <p:nvPr>
            <p:ph type="body" sz="quarter" idx="1"/>
          </p:nvPr>
        </p:nvSpPr>
        <p:spPr>
          <a:xfrm>
            <a:off x="1270000" y="50292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30" name="Title Text"/>
          <p:cNvSpPr txBox="1"/>
          <p:nvPr>
            <p:ph type="title"/>
          </p:nvPr>
        </p:nvSpPr>
        <p:spPr>
          <a:prstGeom prst="rect">
            <a:avLst/>
          </a:prstGeom>
        </p:spPr>
        <p:txBody>
          <a:bodyPr/>
          <a:lstStyle/>
          <a:p>
            <a:pPr/>
            <a:r>
              <a:t>Title Text</a:t>
            </a:r>
          </a:p>
        </p:txBody>
      </p:sp>
      <p:sp>
        <p:nvSpPr>
          <p:cNvPr id="31" name="Body Level One…"/>
          <p:cNvSpPr txBox="1"/>
          <p:nvPr>
            <p:ph type="body" idx="1"/>
          </p:nvPr>
        </p:nvSpPr>
        <p:spPr>
          <a:xfrm>
            <a:off x="1270000" y="2768600"/>
            <a:ext cx="10464800" cy="57150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39" name="Image"/>
          <p:cNvSpPr/>
          <p:nvPr>
            <p:ph type="pic" sz="quarter" idx="21"/>
          </p:nvPr>
        </p:nvSpPr>
        <p:spPr>
          <a:xfrm>
            <a:off x="7188435" y="2552700"/>
            <a:ext cx="4102101" cy="6159500"/>
          </a:xfrm>
          <a:prstGeom prst="rect">
            <a:avLst/>
          </a:prstGeom>
        </p:spPr>
        <p:txBody>
          <a:bodyPr lIns="91439" tIns="45719" rIns="91439" bIns="45719" anchor="t"/>
          <a:lstStyle/>
          <a:p>
            <a:pPr/>
          </a:p>
        </p:txBody>
      </p:sp>
      <p:sp>
        <p:nvSpPr>
          <p:cNvPr id="40" name="Title Text"/>
          <p:cNvSpPr txBox="1"/>
          <p:nvPr>
            <p:ph type="title"/>
          </p:nvPr>
        </p:nvSpPr>
        <p:spPr>
          <a:prstGeom prst="rect">
            <a:avLst/>
          </a:prstGeom>
        </p:spPr>
        <p:txBody>
          <a:bodyPr/>
          <a:lstStyle/>
          <a:p>
            <a:pPr/>
            <a:r>
              <a:t>Title Text</a:t>
            </a:r>
          </a:p>
        </p:txBody>
      </p:sp>
      <p:sp>
        <p:nvSpPr>
          <p:cNvPr id="41" name="Body Level One…"/>
          <p:cNvSpPr txBox="1"/>
          <p:nvPr>
            <p:ph type="body" sz="half" idx="1"/>
          </p:nvPr>
        </p:nvSpPr>
        <p:spPr>
          <a:xfrm>
            <a:off x="1282700" y="2768600"/>
            <a:ext cx="5041900" cy="5715000"/>
          </a:xfrm>
          <a:prstGeom prst="rect">
            <a:avLst/>
          </a:prstGeom>
        </p:spPr>
        <p:txBody>
          <a:bodyPr>
            <a:normAutofit fontScale="100000" lnSpcReduction="0"/>
          </a:bodyPr>
          <a:lstStyle>
            <a:lvl1pPr marL="280736" indent="-280736" algn="l">
              <a:spcBef>
                <a:spcPts val="3200"/>
              </a:spcBef>
              <a:buSzPct val="100000"/>
              <a:buChar char="•"/>
              <a:defRPr sz="2800"/>
            </a:lvl1pPr>
            <a:lvl2pPr marL="661736" indent="-280736" algn="l">
              <a:spcBef>
                <a:spcPts val="3200"/>
              </a:spcBef>
              <a:buSzPct val="100000"/>
              <a:buChar char="•"/>
              <a:defRPr sz="2800"/>
            </a:lvl2pPr>
            <a:lvl3pPr marL="1042736" indent="-280736" algn="l">
              <a:spcBef>
                <a:spcPts val="3200"/>
              </a:spcBef>
              <a:buSzPct val="100000"/>
              <a:buChar char="•"/>
              <a:defRPr sz="2800"/>
            </a:lvl3pPr>
            <a:lvl4pPr marL="1423736" indent="-280736" algn="l">
              <a:spcBef>
                <a:spcPts val="3200"/>
              </a:spcBef>
              <a:buSzPct val="100000"/>
              <a:buChar char="•"/>
              <a:defRPr sz="2800"/>
            </a:lvl4pPr>
            <a:lvl5pPr marL="1804736" indent="-280736" algn="l">
              <a:spcBef>
                <a:spcPts val="3200"/>
              </a:spcBef>
              <a:buSzPct val="100000"/>
              <a:buChar char="•"/>
              <a:defRPr sz="2800"/>
            </a:lvl5pPr>
          </a:lstStyle>
          <a:p>
            <a:pPr/>
            <a:r>
              <a:t>Body Level One</a:t>
            </a:r>
          </a:p>
          <a:p>
            <a:pPr lvl="1"/>
            <a:r>
              <a:t>Body Level Two</a:t>
            </a:r>
          </a:p>
          <a:p>
            <a:pPr lvl="2"/>
            <a:r>
              <a:t>Body Level Three</a:t>
            </a:r>
          </a:p>
          <a:p>
            <a:pPr lvl="3"/>
            <a:r>
              <a:t>Body Level Four</a:t>
            </a:r>
          </a:p>
          <a:p>
            <a:pPr lvl="4"/>
            <a:r>
              <a:t>Body Level Five</a:t>
            </a:r>
          </a:p>
        </p:txBody>
      </p:sp>
      <p:sp>
        <p:nvSpPr>
          <p:cNvPr id="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9" name="Title Text"/>
          <p:cNvSpPr txBox="1"/>
          <p:nvPr>
            <p:ph type="title"/>
          </p:nvPr>
        </p:nvSpPr>
        <p:spPr>
          <a:prstGeom prst="rect">
            <a:avLst/>
          </a:prstGeom>
        </p:spPr>
        <p:txBody>
          <a:bodyPr/>
          <a:lstStyle/>
          <a:p>
            <a:pPr/>
            <a:r>
              <a:t>Title Text</a:t>
            </a: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57" name="Image"/>
          <p:cNvSpPr/>
          <p:nvPr>
            <p:ph type="pic" idx="21"/>
          </p:nvPr>
        </p:nvSpPr>
        <p:spPr>
          <a:xfrm>
            <a:off x="775756" y="1041400"/>
            <a:ext cx="11550367" cy="7696200"/>
          </a:xfrm>
          <a:prstGeom prst="rect">
            <a:avLst/>
          </a:prstGeom>
        </p:spPr>
        <p:txBody>
          <a:bodyPr lIns="91439" tIns="45719" rIns="91439" bIns="45719" anchor="t"/>
          <a:lstStyle/>
          <a:p>
            <a:pP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65" name="Body Level One…"/>
          <p:cNvSpPr txBox="1"/>
          <p:nvPr>
            <p:ph type="body" idx="1"/>
          </p:nvPr>
        </p:nvSpPr>
        <p:spPr>
          <a:xfrm>
            <a:off x="1270000" y="1270000"/>
            <a:ext cx="10464800" cy="72136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6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270000" y="254000"/>
            <a:ext cx="104648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8300"/>
            <a:ext cx="368504" cy="355600"/>
          </a:xfrm>
          <a:prstGeom prst="rect">
            <a:avLst/>
          </a:prstGeom>
          <a:ln w="12700">
            <a:miter lim="400000"/>
          </a:ln>
        </p:spPr>
        <p:txBody>
          <a:bodyPr lIns="50800" tIns="50800" rIns="50800" bIns="50800"/>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titleStyle>
    <p:body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jpeg"/><Relationship Id="rId3" Type="http://schemas.openxmlformats.org/officeDocument/2006/relationships/image" Target="../media/image7.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jpeg"/><Relationship Id="rId3" Type="http://schemas.openxmlformats.org/officeDocument/2006/relationships/image" Target="../media/image9.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82" name="rome98-creation-of-man.jpg" descr="rome98-creation-of-man.jpg"/>
          <p:cNvPicPr>
            <a:picLocks noChangeAspect="1"/>
          </p:cNvPicPr>
          <p:nvPr/>
        </p:nvPicPr>
        <p:blipFill>
          <a:blip r:embed="rId2">
            <a:extLst/>
          </a:blip>
          <a:stretch>
            <a:fillRect/>
          </a:stretch>
        </p:blipFill>
        <p:spPr>
          <a:xfrm>
            <a:off x="2167466" y="2817706"/>
            <a:ext cx="8669868" cy="5621868"/>
          </a:xfrm>
          <a:prstGeom prst="rect">
            <a:avLst/>
          </a:prstGeom>
          <a:ln w="12700">
            <a:miter lim="400000"/>
          </a:ln>
        </p:spPr>
      </p:pic>
      <p:sp>
        <p:nvSpPr>
          <p:cNvPr id="83" name="Creation and The Creation and Fall of Man"/>
          <p:cNvSpPr txBox="1"/>
          <p:nvPr>
            <p:ph type="title"/>
          </p:nvPr>
        </p:nvSpPr>
        <p:spPr>
          <a:xfrm>
            <a:off x="975359" y="541866"/>
            <a:ext cx="11054082" cy="2090703"/>
          </a:xfrm>
          <a:prstGeom prst="rect">
            <a:avLst/>
          </a:prstGeom>
        </p:spPr>
        <p:txBody>
          <a:bodyPr lIns="126435" tIns="72248" rIns="126435" bIns="72248"/>
          <a:lstStyle/>
          <a:p>
            <a:pPr defTabSz="1300480">
              <a:defRPr sz="6257">
                <a:solidFill>
                  <a:srgbClr val="FFFFFF"/>
                </a:solidFill>
                <a:uFill>
                  <a:solidFill>
                    <a:srgbClr val="FFFFFF"/>
                  </a:solidFill>
                </a:uFill>
                <a:latin typeface="Arial"/>
                <a:ea typeface="Arial"/>
                <a:cs typeface="Arial"/>
                <a:sym typeface="Arial"/>
              </a:defRPr>
            </a:pPr>
            <a:r>
              <a:rPr>
                <a:latin typeface="Castellar"/>
                <a:ea typeface="Castellar"/>
                <a:cs typeface="Castellar"/>
                <a:sym typeface="Castellar"/>
              </a:rPr>
              <a:t>Creation and The </a:t>
            </a:r>
            <a:r>
              <a:rPr>
                <a:latin typeface="Castellar"/>
                <a:ea typeface="Castellar"/>
                <a:cs typeface="Castellar"/>
                <a:sym typeface="Castellar"/>
              </a:rPr>
              <a:t>Creation and Fall of Man</a:t>
            </a:r>
            <a:r>
              <a:t> </a:t>
            </a:r>
          </a:p>
        </p:txBody>
      </p:sp>
      <p:sp>
        <p:nvSpPr>
          <p:cNvPr id="84" name="Foundations for Life"/>
          <p:cNvSpPr txBox="1"/>
          <p:nvPr>
            <p:ph type="body" sz="quarter" idx="1"/>
          </p:nvPr>
        </p:nvSpPr>
        <p:spPr>
          <a:xfrm>
            <a:off x="1920263" y="8664536"/>
            <a:ext cx="8886615" cy="975361"/>
          </a:xfrm>
          <a:prstGeom prst="rect">
            <a:avLst/>
          </a:prstGeom>
        </p:spPr>
        <p:txBody>
          <a:bodyPr lIns="126435" tIns="72248" rIns="126435" bIns="72248" anchor="t"/>
          <a:lstStyle>
            <a:lvl1pPr marL="0" indent="0" algn="ctr">
              <a:spcBef>
                <a:spcPts val="0"/>
              </a:spcBef>
              <a:buSzTx/>
              <a:buNone/>
              <a:defRPr sz="4551">
                <a:solidFill>
                  <a:srgbClr val="FFFFFF"/>
                </a:solidFill>
                <a:uFill>
                  <a:solidFill>
                    <a:srgbClr val="FFFFFF"/>
                  </a:solidFill>
                </a:uFill>
                <a:latin typeface="Georgia"/>
                <a:ea typeface="Georgia"/>
                <a:cs typeface="Georgia"/>
                <a:sym typeface="Georgia"/>
              </a:defRPr>
            </a:lvl1pPr>
          </a:lstStyle>
          <a:p>
            <a:pPr>
              <a:defRPr sz="3200">
                <a:solidFill>
                  <a:srgbClr val="000000"/>
                </a:solidFill>
                <a:uFillTx/>
                <a:latin typeface="+mn-lt"/>
                <a:ea typeface="+mn-ea"/>
                <a:cs typeface="+mn-cs"/>
                <a:sym typeface="Helvetica Light"/>
              </a:defRPr>
            </a:pPr>
            <a:r>
              <a:rPr sz="4551">
                <a:solidFill>
                  <a:srgbClr val="FFFFFF"/>
                </a:solidFill>
                <a:uFill>
                  <a:solidFill>
                    <a:srgbClr val="FFFFFF"/>
                  </a:solidFill>
                </a:uFill>
                <a:latin typeface="Georgia"/>
                <a:ea typeface="Georgia"/>
                <a:cs typeface="Georgia"/>
                <a:sym typeface="Georgia"/>
              </a:rPr>
              <a:t>Foundations for Life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1" name="Adam before the Fall"/>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Adam before the Fall</a:t>
            </a:r>
          </a:p>
        </p:txBody>
      </p:sp>
      <p:sp>
        <p:nvSpPr>
          <p:cNvPr id="112" name="Created in the image of God (Gen 1:26-27)…"/>
          <p:cNvSpPr txBox="1"/>
          <p:nvPr>
            <p:ph type="body" idx="1"/>
          </p:nvPr>
        </p:nvSpPr>
        <p:spPr>
          <a:xfrm>
            <a:off x="650239" y="2275839"/>
            <a:ext cx="11704322" cy="6436926"/>
          </a:xfrm>
          <a:prstGeom prst="rect">
            <a:avLst/>
          </a:prstGeom>
        </p:spPr>
        <p:txBody>
          <a:bodyPr lIns="126435" tIns="72248" rIns="126435" bIns="72248" anchor="t"/>
          <a:lstStyle/>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Created in the image of God </a:t>
            </a:r>
            <a:r>
              <a:rPr sz="3982"/>
              <a:t>(Gen 1:26-27)</a:t>
            </a:r>
            <a:endParaRPr sz="3982"/>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Abundant Life (Gen 1:7-9)</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Sinless (Gen 1:28-31)</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Glorified God and Enjoyed Fellowship with Him (Genesis 2:15)</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Freedom of choice (Gen 2:16-17)</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1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12">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2"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14" name="adam-and-eve2high.jpg" descr="adam-and-eve2high.jpg"/>
          <p:cNvPicPr>
            <a:picLocks noChangeAspect="1"/>
          </p:cNvPicPr>
          <p:nvPr/>
        </p:nvPicPr>
        <p:blipFill>
          <a:blip r:embed="rId2">
            <a:extLst/>
          </a:blip>
          <a:stretch>
            <a:fillRect/>
          </a:stretch>
        </p:blipFill>
        <p:spPr>
          <a:xfrm>
            <a:off x="2709333" y="541866"/>
            <a:ext cx="7477761" cy="8019628"/>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6" name="The Fall of Man"/>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The Fall of Man</a:t>
            </a:r>
          </a:p>
        </p:txBody>
      </p:sp>
      <p:sp>
        <p:nvSpPr>
          <p:cNvPr id="117" name="Genesis 2:16-17…"/>
          <p:cNvSpPr txBox="1"/>
          <p:nvPr>
            <p:ph type="body" idx="1"/>
          </p:nvPr>
        </p:nvSpPr>
        <p:spPr>
          <a:xfrm>
            <a:off x="650239" y="2275839"/>
            <a:ext cx="11704322" cy="6436926"/>
          </a:xfrm>
          <a:prstGeom prst="rect">
            <a:avLst/>
          </a:prstGeom>
        </p:spPr>
        <p:txBody>
          <a:bodyPr lIns="126435" tIns="72248" rIns="126435" bIns="72248" anchor="t"/>
          <a:lstStyle/>
          <a:p>
            <a:pPr marL="426720" indent="-42672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rPr sz="3982"/>
              <a:t>Genesis 2:16-17 </a:t>
            </a:r>
            <a:endParaRPr sz="3982"/>
          </a:p>
          <a:p>
            <a:pPr marL="342900" indent="-342900" defTabSz="1300480">
              <a:spcBef>
                <a:spcPts val="700"/>
              </a:spcBef>
              <a:buSzTx/>
              <a:buNone/>
              <a:defRPr sz="4551">
                <a:solidFill>
                  <a:srgbClr val="FFFFFF"/>
                </a:solidFill>
                <a:uFill>
                  <a:solidFill>
                    <a:srgbClr val="FFFFFF"/>
                  </a:solidFill>
                </a:uFill>
                <a:latin typeface="Arial"/>
                <a:ea typeface="Arial"/>
                <a:cs typeface="Arial"/>
                <a:sym typeface="Arial"/>
              </a:defRPr>
            </a:pPr>
            <a:r>
              <a:rPr sz="3982"/>
              <a:t>	And the LORD God commanded the man, saying, "You may surely eat of every tree of the garden, but of the tree of the knowledge of good and evil you shall not eat, for in the day that you eat of it you shall surely die." </a:t>
            </a:r>
            <a:endParaRPr sz="3982"/>
          </a:p>
          <a:p>
            <a:pPr marL="426720" indent="-42672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rPr sz="3982"/>
              <a:t>Genesis 3 tells the story of Adam’s Sin</a:t>
            </a:r>
            <a:endParaRPr sz="3982"/>
          </a:p>
          <a:p>
            <a:pPr marL="426720" indent="-42672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rPr sz="3982"/>
              <a:t>Romans 5:12-21 explains the implications of Adam’s Sin for all mankind!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17">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7"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9" name="Sin and its Consequences"/>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Sin and its Consequences</a:t>
            </a:r>
          </a:p>
        </p:txBody>
      </p:sp>
      <p:sp>
        <p:nvSpPr>
          <p:cNvPr id="120" name="Passed on from Adam to all his descendents…"/>
          <p:cNvSpPr txBox="1"/>
          <p:nvPr>
            <p:ph type="body" idx="1"/>
          </p:nvPr>
        </p:nvSpPr>
        <p:spPr>
          <a:xfrm>
            <a:off x="650239" y="2275839"/>
            <a:ext cx="11704322" cy="6436926"/>
          </a:xfrm>
          <a:prstGeom prst="rect">
            <a:avLst/>
          </a:prstGeom>
        </p:spPr>
        <p:txBody>
          <a:bodyPr lIns="126435" tIns="72248" rIns="126435" bIns="72248" anchor="t"/>
          <a:lstStyle/>
          <a:p>
            <a:pPr marL="426720" indent="-426720" defTabSz="1300480">
              <a:lnSpc>
                <a:spcPct val="90000"/>
              </a:lnSpc>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rPr sz="3982"/>
              <a:t>Passed on from Adam to all his descendents</a:t>
            </a:r>
            <a:endParaRPr sz="3982"/>
          </a:p>
          <a:p>
            <a:pPr marL="426720" indent="-426720" defTabSz="1300480">
              <a:lnSpc>
                <a:spcPct val="90000"/>
              </a:lnSpc>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rPr sz="3982"/>
              <a:t>Adamic nature, inborn sin, original sin, old man</a:t>
            </a:r>
            <a:endParaRPr sz="3982"/>
          </a:p>
          <a:p>
            <a:pPr marL="426720" indent="-426720" defTabSz="1300480">
              <a:lnSpc>
                <a:spcPct val="90000"/>
              </a:lnSpc>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rPr sz="3982"/>
              <a:t>Genesis 4:6-7</a:t>
            </a:r>
            <a:endParaRPr sz="3982"/>
          </a:p>
          <a:p>
            <a:pPr marL="342900" indent="-342900" defTabSz="1300480">
              <a:lnSpc>
                <a:spcPct val="90000"/>
              </a:lnSpc>
              <a:spcBef>
                <a:spcPts val="700"/>
              </a:spcBef>
              <a:buSzTx/>
              <a:buNone/>
              <a:defRPr sz="4551">
                <a:solidFill>
                  <a:srgbClr val="FFFFFF"/>
                </a:solidFill>
                <a:uFill>
                  <a:solidFill>
                    <a:srgbClr val="FFFFFF"/>
                  </a:solidFill>
                </a:uFill>
                <a:latin typeface="Arial"/>
                <a:ea typeface="Arial"/>
                <a:cs typeface="Arial"/>
                <a:sym typeface="Arial"/>
              </a:defRPr>
            </a:pPr>
            <a:r>
              <a:rPr sz="3982"/>
              <a:t>	The LORD said to Cain, "Why are you angry, and why has your face fallen? If you do well, will you not be accepted? And if you do not do well, </a:t>
            </a:r>
            <a:r>
              <a:rPr b="1" sz="3982"/>
              <a:t>sin is crouching at the door. Its desire is for you</a:t>
            </a:r>
            <a:r>
              <a:rPr sz="3982"/>
              <a:t>, but you must rule over it."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2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2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0"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2" name="Total Depravity"/>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Total Depravity</a:t>
            </a:r>
          </a:p>
        </p:txBody>
      </p:sp>
      <p:sp>
        <p:nvSpPr>
          <p:cNvPr id="123" name="Total: it affects EVERY human being…"/>
          <p:cNvSpPr txBox="1"/>
          <p:nvPr>
            <p:ph type="body" idx="1"/>
          </p:nvPr>
        </p:nvSpPr>
        <p:spPr>
          <a:xfrm>
            <a:off x="650239" y="2275839"/>
            <a:ext cx="11704322" cy="6436926"/>
          </a:xfrm>
          <a:prstGeom prst="rect">
            <a:avLst/>
          </a:prstGeom>
        </p:spPr>
        <p:txBody>
          <a:bodyPr lIns="126435" tIns="72248" rIns="126435" bIns="72248" anchor="t"/>
          <a:lstStyle/>
          <a:p>
            <a:pPr marL="443788" indent="-443788" defTabSz="1183436">
              <a:spcBef>
                <a:spcPts val="600"/>
              </a:spcBef>
              <a:buClr>
                <a:srgbClr val="FFFFFF"/>
              </a:buClr>
              <a:buFont typeface="Arial"/>
              <a:defRPr sz="4141">
                <a:solidFill>
                  <a:srgbClr val="FFFFFF"/>
                </a:solidFill>
                <a:uFill>
                  <a:solidFill>
                    <a:srgbClr val="FFFFFF"/>
                  </a:solidFill>
                </a:uFill>
                <a:latin typeface="Arial"/>
                <a:ea typeface="Arial"/>
                <a:cs typeface="Arial"/>
                <a:sym typeface="Arial"/>
              </a:defRPr>
            </a:pPr>
            <a:r>
              <a:t>Total: it affects EVERY human being</a:t>
            </a:r>
          </a:p>
          <a:p>
            <a:pPr lvl="1" marL="785876" indent="-369824" defTabSz="1183436">
              <a:spcBef>
                <a:spcPts val="600"/>
              </a:spcBef>
              <a:buClr>
                <a:srgbClr val="FFFFFF"/>
              </a:buClr>
              <a:buFont typeface="Arial"/>
              <a:buChar char="–"/>
              <a:defRPr sz="3623">
                <a:solidFill>
                  <a:srgbClr val="FFFFFF"/>
                </a:solidFill>
                <a:uFill>
                  <a:solidFill>
                    <a:srgbClr val="FFFFFF"/>
                  </a:solidFill>
                </a:uFill>
                <a:latin typeface="Arial"/>
                <a:ea typeface="Arial"/>
                <a:cs typeface="Arial"/>
                <a:sym typeface="Arial"/>
              </a:defRPr>
            </a:pPr>
            <a:r>
              <a:t> it affects every part of our nature</a:t>
            </a:r>
          </a:p>
          <a:p>
            <a:pPr marL="443788" indent="-443788" defTabSz="1183436">
              <a:spcBef>
                <a:spcPts val="600"/>
              </a:spcBef>
              <a:buClr>
                <a:srgbClr val="FFFFFF"/>
              </a:buClr>
              <a:buFont typeface="Arial"/>
              <a:defRPr sz="4141">
                <a:solidFill>
                  <a:srgbClr val="FFFFFF"/>
                </a:solidFill>
                <a:uFill>
                  <a:solidFill>
                    <a:srgbClr val="FFFFFF"/>
                  </a:solidFill>
                </a:uFill>
                <a:latin typeface="Arial"/>
                <a:ea typeface="Arial"/>
                <a:cs typeface="Arial"/>
                <a:sym typeface="Arial"/>
              </a:defRPr>
            </a:pPr>
            <a:r>
              <a:t>Depravity: without merit in the site of God</a:t>
            </a:r>
          </a:p>
          <a:p>
            <a:pPr lvl="1" marL="785876" indent="-369824" defTabSz="1183436">
              <a:spcBef>
                <a:spcPts val="600"/>
              </a:spcBef>
              <a:buClr>
                <a:srgbClr val="FFFFFF"/>
              </a:buClr>
              <a:buFont typeface="Arial"/>
              <a:buChar char="–"/>
              <a:defRPr sz="3623">
                <a:solidFill>
                  <a:srgbClr val="FFFFFF"/>
                </a:solidFill>
                <a:uFill>
                  <a:solidFill>
                    <a:srgbClr val="FFFFFF"/>
                  </a:solidFill>
                </a:uFill>
                <a:latin typeface="Arial"/>
                <a:ea typeface="Arial"/>
                <a:cs typeface="Arial"/>
                <a:sym typeface="Arial"/>
              </a:defRPr>
            </a:pPr>
            <a:r>
              <a:t>guilty and corrupt/polluted</a:t>
            </a:r>
          </a:p>
          <a:p>
            <a:pPr marL="443788" indent="-443788" defTabSz="1183436">
              <a:spcBef>
                <a:spcPts val="600"/>
              </a:spcBef>
              <a:buClr>
                <a:srgbClr val="FFFFFF"/>
              </a:buClr>
              <a:buFont typeface="Arial"/>
              <a:defRPr sz="4141">
                <a:solidFill>
                  <a:srgbClr val="FFFFFF"/>
                </a:solidFill>
                <a:uFill>
                  <a:solidFill>
                    <a:srgbClr val="FFFFFF"/>
                  </a:solidFill>
                </a:uFill>
                <a:latin typeface="Arial"/>
                <a:ea typeface="Arial"/>
                <a:cs typeface="Arial"/>
                <a:sym typeface="Arial"/>
              </a:defRPr>
            </a:pPr>
            <a:r>
              <a:t>Does not mean: People are unable to do things that are morally right or good sometimes</a:t>
            </a:r>
          </a:p>
          <a:p>
            <a:pPr marL="0" indent="0" defTabSz="1183436">
              <a:spcBef>
                <a:spcPts val="600"/>
              </a:spcBef>
              <a:buSzTx/>
              <a:buNone/>
              <a:defRPr sz="4141">
                <a:solidFill>
                  <a:srgbClr val="FFFFFF"/>
                </a:solidFill>
                <a:uFill>
                  <a:solidFill>
                    <a:srgbClr val="FFFFFF"/>
                  </a:solidFill>
                </a:uFill>
                <a:latin typeface="Arial"/>
                <a:ea typeface="Arial"/>
                <a:cs typeface="Arial"/>
                <a:sym typeface="Arial"/>
              </a:defRPr>
            </a:pPr>
          </a:p>
          <a:p>
            <a:pPr lvl="1" marL="676084" indent="-260032" defTabSz="1183436">
              <a:spcBef>
                <a:spcPts val="600"/>
              </a:spcBef>
              <a:buSzTx/>
              <a:buNone/>
              <a:defRPr sz="4141">
                <a:solidFill>
                  <a:srgbClr val="FFFFFF"/>
                </a:solidFill>
                <a:uFill>
                  <a:solidFill>
                    <a:srgbClr val="FFFFFF"/>
                  </a:solidFill>
                </a:uFill>
                <a:latin typeface="Arial"/>
                <a:ea typeface="Arial"/>
                <a:cs typeface="Arial"/>
                <a:sym typeface="Aria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2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2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2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2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2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1" fill="hold">
                                  <p:stCondLst>
                                    <p:cond delay="0"/>
                                  </p:stCondLst>
                                  <p:iterate type="el" backwards="0">
                                    <p:tmAbs val="0"/>
                                  </p:iterate>
                                  <p:childTnLst>
                                    <p:set>
                                      <p:cBhvr>
                                        <p:cTn id="36" fill="hold"/>
                                        <p:tgtEl>
                                          <p:spTgt spid="123">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3"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5" name="Total Depravity"/>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Total Depravity</a:t>
            </a:r>
          </a:p>
        </p:txBody>
      </p:sp>
      <p:sp>
        <p:nvSpPr>
          <p:cNvPr id="126" name="“In our nature, we totally lack Spiritual good before God.  In our Actions, we are totally unable to do Spiritual good before God”  Wayne Grudem, Systematic Theology…"/>
          <p:cNvSpPr txBox="1"/>
          <p:nvPr>
            <p:ph type="body" idx="1"/>
          </p:nvPr>
        </p:nvSpPr>
        <p:spPr>
          <a:xfrm>
            <a:off x="650239" y="2275839"/>
            <a:ext cx="11704322" cy="6436926"/>
          </a:xfrm>
          <a:prstGeom prst="rect">
            <a:avLst/>
          </a:prstGeom>
        </p:spPr>
        <p:txBody>
          <a:bodyPr lIns="126435" tIns="72248" rIns="126435" bIns="72248" anchor="t"/>
          <a:lstStyle/>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“In our nature, we totally lack Spiritual good before God.  In our Actions, we are totally unable to do Spiritual good before God”  </a:t>
            </a:r>
            <a:r>
              <a:rPr sz="3413"/>
              <a:t>Wayne Grudem, Systematic Theology</a:t>
            </a:r>
            <a:endParaRPr sz="3413"/>
          </a:p>
          <a:p>
            <a:pPr lvl="1" marL="747485" indent="-290285" defTabSz="1300480">
              <a:spcBef>
                <a:spcPts val="600"/>
              </a:spcBef>
              <a:buClr>
                <a:srgbClr val="FFFFFF"/>
              </a:buClr>
              <a:buFont typeface="Arial"/>
              <a:buChar char="–"/>
              <a:defRPr sz="3982">
                <a:solidFill>
                  <a:srgbClr val="FFFFFF"/>
                </a:solidFill>
                <a:uFill>
                  <a:solidFill>
                    <a:srgbClr val="FFFFFF"/>
                  </a:solidFill>
                </a:uFill>
                <a:latin typeface="Arial"/>
                <a:ea typeface="Arial"/>
                <a:cs typeface="Arial"/>
                <a:sym typeface="Arial"/>
              </a:defRPr>
            </a:pPr>
            <a:r>
              <a:rPr sz="2844"/>
              <a:t>1 Kings 8:46 – for there is no one who does not sin</a:t>
            </a:r>
            <a:endParaRPr sz="2844"/>
          </a:p>
          <a:p>
            <a:pPr lvl="1" marL="747485" indent="-290285" defTabSz="1300480">
              <a:spcBef>
                <a:spcPts val="600"/>
              </a:spcBef>
              <a:buClr>
                <a:srgbClr val="FFFFFF"/>
              </a:buClr>
              <a:buFont typeface="Arial"/>
              <a:buChar char="–"/>
              <a:defRPr sz="3982">
                <a:solidFill>
                  <a:srgbClr val="FFFFFF"/>
                </a:solidFill>
                <a:uFill>
                  <a:solidFill>
                    <a:srgbClr val="FFFFFF"/>
                  </a:solidFill>
                </a:uFill>
                <a:latin typeface="Arial"/>
                <a:ea typeface="Arial"/>
                <a:cs typeface="Arial"/>
                <a:sym typeface="Arial"/>
              </a:defRPr>
            </a:pPr>
            <a:r>
              <a:rPr sz="2844"/>
              <a:t>Romans 3:9 – What Then? Are we Jews any better off?  No, not at all.  For we have already charged that all, both Jews and Greeks, are under sin.</a:t>
            </a:r>
            <a:endParaRPr sz="2844"/>
          </a:p>
          <a:p>
            <a:pPr lvl="1" marL="747485" indent="-290285" defTabSz="1300480">
              <a:spcBef>
                <a:spcPts val="600"/>
              </a:spcBef>
              <a:buClr>
                <a:srgbClr val="FFFFFF"/>
              </a:buClr>
              <a:buFont typeface="Arial"/>
              <a:buChar char="–"/>
              <a:defRPr sz="3982">
                <a:solidFill>
                  <a:srgbClr val="FFFFFF"/>
                </a:solidFill>
                <a:uFill>
                  <a:solidFill>
                    <a:srgbClr val="FFFFFF"/>
                  </a:solidFill>
                </a:uFill>
                <a:latin typeface="Arial"/>
                <a:ea typeface="Arial"/>
                <a:cs typeface="Arial"/>
                <a:sym typeface="Arial"/>
              </a:defRPr>
            </a:pPr>
            <a:r>
              <a:rPr sz="2844"/>
              <a:t>1 John 1:8 – If we say we have no sin, we deceive ourselves and the truth is not in us.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0" presetID="19" grpId="1" fill="hold">
                                  <p:stCondLst>
                                    <p:cond delay="0"/>
                                  </p:stCondLst>
                                  <p:iterate type="lt" backwards="0">
                                    <p:tmAbs val="0"/>
                                  </p:iterate>
                                  <p:childTnLst>
                                    <p:set>
                                      <p:cBhvr>
                                        <p:cTn id="6" fill="hold"/>
                                        <p:tgtEl>
                                          <p:spTgt spid="126">
                                            <p:bg/>
                                          </p:spTgt>
                                        </p:tgtEl>
                                        <p:attrNameLst>
                                          <p:attrName>style.visibility</p:attrName>
                                        </p:attrNameLst>
                                      </p:cBhvr>
                                      <p:to>
                                        <p:strVal val="visible"/>
                                      </p:to>
                                    </p:set>
                                    <p:anim calcmode="lin" valueType="num">
                                      <p:cBhvr>
                                        <p:cTn id="7" dur="500" fill="hold"/>
                                        <p:tgtEl>
                                          <p:spTgt spid="126">
                                            <p:bg/>
                                          </p:spTgt>
                                        </p:tgtEl>
                                        <p:attrNameLst>
                                          <p:attrName>ppt_w</p:attrName>
                                        </p:attrNameLst>
                                      </p:cBhvr>
                                      <p:tavLst>
                                        <p:tav tm="0" fmla="#ppt_w*sin(2.5*pi*$)">
                                          <p:val>
                                            <p:fltVal val="0"/>
                                          </p:val>
                                        </p:tav>
                                        <p:tav tm="100000">
                                          <p:val>
                                            <p:fltVal val="1"/>
                                          </p:val>
                                        </p:tav>
                                      </p:tavLst>
                                    </p:anim>
                                    <p:anim calcmode="lin" valueType="num">
                                      <p:cBhvr>
                                        <p:cTn id="8" dur="500" fill="hold"/>
                                        <p:tgtEl>
                                          <p:spTgt spid="126">
                                            <p:bg/>
                                          </p:spTgt>
                                        </p:tgtEl>
                                        <p:attrNameLst>
                                          <p:attrName>ppt_h</p:attrName>
                                        </p:attrNameLst>
                                      </p:cBhvr>
                                      <p:tavLst>
                                        <p:tav tm="0">
                                          <p:val>
                                            <p:strVal val="#ppt_h"/>
                                          </p:val>
                                        </p:tav>
                                        <p:tav tm="100000">
                                          <p:val>
                                            <p:strVal val="#ppt_h"/>
                                          </p:val>
                                        </p:tav>
                                      </p:tavLst>
                                    </p:anim>
                                  </p:childTnLst>
                                </p:cTn>
                              </p:par>
                              <p:par>
                                <p:cTn id="9" presetClass="entr" nodeType="withEffect" presetSubtype="10" presetID="19" grpId="1" fill="hold">
                                  <p:stCondLst>
                                    <p:cond delay="0"/>
                                  </p:stCondLst>
                                  <p:iterate type="lt" backwards="0">
                                    <p:tmAbs val="0"/>
                                  </p:iterate>
                                  <p:childTnLst>
                                    <p:set>
                                      <p:cBhvr>
                                        <p:cTn id="10" fill="hold"/>
                                        <p:tgtEl>
                                          <p:spTgt spid="126">
                                            <p:txEl>
                                              <p:pRg st="0" end="0"/>
                                            </p:txEl>
                                          </p:spTgt>
                                        </p:tgtEl>
                                        <p:attrNameLst>
                                          <p:attrName>style.visibility</p:attrName>
                                        </p:attrNameLst>
                                      </p:cBhvr>
                                      <p:to>
                                        <p:strVal val="visible"/>
                                      </p:to>
                                    </p:set>
                                    <p:animEffect filter="fade" transition="in">
                                      <p:cBhvr>
                                        <p:cTn id="11" dur="500" fill="hold"/>
                                        <p:tgtEl>
                                          <p:spTgt spid="126">
                                            <p:txEl>
                                              <p:pRg st="0" end="0"/>
                                            </p:txEl>
                                          </p:spTgt>
                                        </p:tgtEl>
                                      </p:cBhvr>
                                    </p:animEffect>
                                    <p:anim calcmode="lin" valueType="num">
                                      <p:cBhvr>
                                        <p:cTn id="12" dur="500" fill="hold"/>
                                        <p:tgtEl>
                                          <p:spTgt spid="126">
                                            <p:txEl>
                                              <p:pRg st="0" end="0"/>
                                            </p:txEl>
                                          </p:spTgt>
                                        </p:tgtEl>
                                        <p:attrNameLst>
                                          <p:attrName>ppt_w</p:attrName>
                                        </p:attrNameLst>
                                      </p:cBhvr>
                                      <p:tavLst>
                                        <p:tav tm="0" fmla="#ppt_w*sin(2.5*pi*$)">
                                          <p:val>
                                            <p:fltVal val="0"/>
                                          </p:val>
                                        </p:tav>
                                        <p:tav tm="100000">
                                          <p:val>
                                            <p:fltVal val="1"/>
                                          </p:val>
                                        </p:tav>
                                      </p:tavLst>
                                    </p:anim>
                                    <p:anim calcmode="lin" valueType="num">
                                      <p:cBhvr>
                                        <p:cTn id="13" dur="500" fill="hold"/>
                                        <p:tgtEl>
                                          <p:spTgt spid="12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10" presetID="19" grpId="1" fill="hold">
                                  <p:stCondLst>
                                    <p:cond delay="0"/>
                                  </p:stCondLst>
                                  <p:iterate type="lt" backwards="0">
                                    <p:tmAbs val="0"/>
                                  </p:iterate>
                                  <p:childTnLst>
                                    <p:set>
                                      <p:cBhvr>
                                        <p:cTn id="17" fill="hold"/>
                                        <p:tgtEl>
                                          <p:spTgt spid="126">
                                            <p:txEl>
                                              <p:pRg st="1" end="1"/>
                                            </p:txEl>
                                          </p:spTgt>
                                        </p:tgtEl>
                                        <p:attrNameLst>
                                          <p:attrName>style.visibility</p:attrName>
                                        </p:attrNameLst>
                                      </p:cBhvr>
                                      <p:to>
                                        <p:strVal val="visible"/>
                                      </p:to>
                                    </p:set>
                                    <p:animEffect filter="fade" transition="in">
                                      <p:cBhvr>
                                        <p:cTn id="18" dur="500" fill="hold"/>
                                        <p:tgtEl>
                                          <p:spTgt spid="126">
                                            <p:txEl>
                                              <p:pRg st="1" end="1"/>
                                            </p:txEl>
                                          </p:spTgt>
                                        </p:tgtEl>
                                      </p:cBhvr>
                                    </p:animEffect>
                                    <p:anim calcmode="lin" valueType="num">
                                      <p:cBhvr>
                                        <p:cTn id="19" dur="500" fill="hold"/>
                                        <p:tgtEl>
                                          <p:spTgt spid="126">
                                            <p:txEl>
                                              <p:pRg st="1" end="1"/>
                                            </p:txEl>
                                          </p:spTgt>
                                        </p:tgtEl>
                                        <p:attrNameLst>
                                          <p:attrName>ppt_w</p:attrName>
                                        </p:attrNameLst>
                                      </p:cBhvr>
                                      <p:tavLst>
                                        <p:tav tm="0" fmla="#ppt_w*sin(2.5*pi*$)">
                                          <p:val>
                                            <p:fltVal val="0"/>
                                          </p:val>
                                        </p:tav>
                                        <p:tav tm="100000">
                                          <p:val>
                                            <p:fltVal val="1"/>
                                          </p:val>
                                        </p:tav>
                                      </p:tavLst>
                                    </p:anim>
                                    <p:anim calcmode="lin" valueType="num">
                                      <p:cBhvr>
                                        <p:cTn id="20" dur="500" fill="hold"/>
                                        <p:tgtEl>
                                          <p:spTgt spid="12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10" presetID="19" grpId="1" fill="hold">
                                  <p:stCondLst>
                                    <p:cond delay="0"/>
                                  </p:stCondLst>
                                  <p:iterate type="lt" backwards="0">
                                    <p:tmAbs val="0"/>
                                  </p:iterate>
                                  <p:childTnLst>
                                    <p:set>
                                      <p:cBhvr>
                                        <p:cTn id="24" fill="hold"/>
                                        <p:tgtEl>
                                          <p:spTgt spid="126">
                                            <p:txEl>
                                              <p:pRg st="2" end="2"/>
                                            </p:txEl>
                                          </p:spTgt>
                                        </p:tgtEl>
                                        <p:attrNameLst>
                                          <p:attrName>style.visibility</p:attrName>
                                        </p:attrNameLst>
                                      </p:cBhvr>
                                      <p:to>
                                        <p:strVal val="visible"/>
                                      </p:to>
                                    </p:set>
                                    <p:animEffect filter="fade" transition="in">
                                      <p:cBhvr>
                                        <p:cTn id="25" dur="500" fill="hold"/>
                                        <p:tgtEl>
                                          <p:spTgt spid="126">
                                            <p:txEl>
                                              <p:pRg st="2" end="2"/>
                                            </p:txEl>
                                          </p:spTgt>
                                        </p:tgtEl>
                                      </p:cBhvr>
                                    </p:animEffect>
                                    <p:anim calcmode="lin" valueType="num">
                                      <p:cBhvr>
                                        <p:cTn id="26" dur="500" fill="hold"/>
                                        <p:tgtEl>
                                          <p:spTgt spid="126">
                                            <p:txEl>
                                              <p:pRg st="2" end="2"/>
                                            </p:txEl>
                                          </p:spTgt>
                                        </p:tgtEl>
                                        <p:attrNameLst>
                                          <p:attrName>ppt_w</p:attrName>
                                        </p:attrNameLst>
                                      </p:cBhvr>
                                      <p:tavLst>
                                        <p:tav tm="0" fmla="#ppt_w*sin(2.5*pi*$)">
                                          <p:val>
                                            <p:fltVal val="0"/>
                                          </p:val>
                                        </p:tav>
                                        <p:tav tm="100000">
                                          <p:val>
                                            <p:fltVal val="1"/>
                                          </p:val>
                                        </p:tav>
                                      </p:tavLst>
                                    </p:anim>
                                    <p:anim calcmode="lin" valueType="num">
                                      <p:cBhvr>
                                        <p:cTn id="27" dur="500" fill="hold"/>
                                        <p:tgtEl>
                                          <p:spTgt spid="126">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10" presetID="19" grpId="1" fill="hold">
                                  <p:stCondLst>
                                    <p:cond delay="0"/>
                                  </p:stCondLst>
                                  <p:iterate type="lt" backwards="0">
                                    <p:tmAbs val="0"/>
                                  </p:iterate>
                                  <p:childTnLst>
                                    <p:set>
                                      <p:cBhvr>
                                        <p:cTn id="31" fill="hold"/>
                                        <p:tgtEl>
                                          <p:spTgt spid="126">
                                            <p:txEl>
                                              <p:pRg st="3" end="3"/>
                                            </p:txEl>
                                          </p:spTgt>
                                        </p:tgtEl>
                                        <p:attrNameLst>
                                          <p:attrName>style.visibility</p:attrName>
                                        </p:attrNameLst>
                                      </p:cBhvr>
                                      <p:to>
                                        <p:strVal val="visible"/>
                                      </p:to>
                                    </p:set>
                                    <p:animEffect filter="fade" transition="in">
                                      <p:cBhvr>
                                        <p:cTn id="32" dur="500" fill="hold"/>
                                        <p:tgtEl>
                                          <p:spTgt spid="126">
                                            <p:txEl>
                                              <p:pRg st="3" end="3"/>
                                            </p:txEl>
                                          </p:spTgt>
                                        </p:tgtEl>
                                      </p:cBhvr>
                                    </p:animEffect>
                                    <p:anim calcmode="lin" valueType="num">
                                      <p:cBhvr>
                                        <p:cTn id="33" dur="500" fill="hold"/>
                                        <p:tgtEl>
                                          <p:spTgt spid="126">
                                            <p:txEl>
                                              <p:pRg st="3" end="3"/>
                                            </p:txEl>
                                          </p:spTgt>
                                        </p:tgtEl>
                                        <p:attrNameLst>
                                          <p:attrName>ppt_w</p:attrName>
                                        </p:attrNameLst>
                                      </p:cBhvr>
                                      <p:tavLst>
                                        <p:tav tm="0" fmla="#ppt_w*sin(2.5*pi*$)">
                                          <p:val>
                                            <p:fltVal val="0"/>
                                          </p:val>
                                        </p:tav>
                                        <p:tav tm="100000">
                                          <p:val>
                                            <p:fltVal val="1"/>
                                          </p:val>
                                        </p:tav>
                                      </p:tavLst>
                                    </p:anim>
                                    <p:anim calcmode="lin" valueType="num">
                                      <p:cBhvr>
                                        <p:cTn id="34" dur="500" fill="hold"/>
                                        <p:tgtEl>
                                          <p:spTgt spid="126">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6"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8" name="Still not Convinced?"/>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Still not Convinced?</a:t>
            </a:r>
          </a:p>
        </p:txBody>
      </p:sp>
      <p:sp>
        <p:nvSpPr>
          <p:cNvPr id="129" name="Do you believe now?"/>
          <p:cNvSpPr txBox="1"/>
          <p:nvPr>
            <p:ph type="body" idx="1"/>
          </p:nvPr>
        </p:nvSpPr>
        <p:spPr>
          <a:xfrm>
            <a:off x="650239" y="2199699"/>
            <a:ext cx="11704321" cy="6436925"/>
          </a:xfrm>
          <a:prstGeom prst="rect">
            <a:avLst/>
          </a:prstGeom>
        </p:spPr>
        <p:txBody>
          <a:bodyPr lIns="126435" tIns="72248" rIns="126435" bIns="72248" anchor="t"/>
          <a:lstStyle/>
          <a:p>
            <a:pPr marL="0" indent="0" defTabSz="1300480">
              <a:spcBef>
                <a:spcPts val="700"/>
              </a:spcBef>
              <a:buSzTx/>
              <a:buNone/>
              <a:defRPr sz="4551">
                <a:solidFill>
                  <a:srgbClr val="FFFFFF"/>
                </a:solidFill>
                <a:uFill>
                  <a:solidFill>
                    <a:srgbClr val="FFFFFF"/>
                  </a:solidFill>
                </a:uFill>
                <a:latin typeface="Arial"/>
                <a:ea typeface="Arial"/>
                <a:cs typeface="Arial"/>
                <a:sym typeface="Arial"/>
              </a:defRPr>
            </a:pPr>
          </a:p>
          <a:p>
            <a:pPr marL="0" indent="0" defTabSz="1300480">
              <a:spcBef>
                <a:spcPts val="700"/>
              </a:spcBef>
              <a:buSzTx/>
              <a:buNone/>
              <a:defRPr sz="4551">
                <a:solidFill>
                  <a:srgbClr val="FFFFFF"/>
                </a:solidFill>
                <a:uFill>
                  <a:solidFill>
                    <a:srgbClr val="FFFFFF"/>
                  </a:solidFill>
                </a:uFill>
                <a:latin typeface="Arial"/>
                <a:ea typeface="Arial"/>
                <a:cs typeface="Arial"/>
                <a:sym typeface="Arial"/>
              </a:defRPr>
            </a:pPr>
          </a:p>
          <a:p>
            <a:pPr marL="0" indent="0" defTabSz="1300480">
              <a:spcBef>
                <a:spcPts val="700"/>
              </a:spcBef>
              <a:buSzTx/>
              <a:buNone/>
              <a:defRPr sz="4551">
                <a:solidFill>
                  <a:srgbClr val="FFFFFF"/>
                </a:solidFill>
                <a:uFill>
                  <a:solidFill>
                    <a:srgbClr val="FFFFFF"/>
                  </a:solidFill>
                </a:uFill>
                <a:latin typeface="Arial"/>
                <a:ea typeface="Arial"/>
                <a:cs typeface="Arial"/>
                <a:sym typeface="Arial"/>
              </a:defRPr>
            </a:pPr>
          </a:p>
          <a:p>
            <a:pPr marL="0" indent="0" defTabSz="1300480">
              <a:spcBef>
                <a:spcPts val="700"/>
              </a:spcBef>
              <a:buSzTx/>
              <a:buNone/>
              <a:defRPr sz="4551">
                <a:solidFill>
                  <a:srgbClr val="FFFFFF"/>
                </a:solidFill>
                <a:uFill>
                  <a:solidFill>
                    <a:srgbClr val="FFFFFF"/>
                  </a:solidFill>
                </a:uFill>
                <a:latin typeface="Arial"/>
                <a:ea typeface="Arial"/>
                <a:cs typeface="Arial"/>
                <a:sym typeface="Arial"/>
              </a:defRPr>
            </a:pPr>
          </a:p>
          <a:p>
            <a:pPr marL="0" indent="0" defTabSz="1300480">
              <a:spcBef>
                <a:spcPts val="700"/>
              </a:spcBef>
              <a:buSzTx/>
              <a:buNone/>
              <a:defRPr sz="4551">
                <a:solidFill>
                  <a:srgbClr val="FFFFFF"/>
                </a:solidFill>
                <a:uFill>
                  <a:solidFill>
                    <a:srgbClr val="FFFFFF"/>
                  </a:solidFill>
                </a:uFill>
                <a:latin typeface="Arial"/>
                <a:ea typeface="Arial"/>
                <a:cs typeface="Arial"/>
                <a:sym typeface="Arial"/>
              </a:defRPr>
            </a:pP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Do you believe now?</a:t>
            </a:r>
          </a:p>
        </p:txBody>
      </p:sp>
      <p:pic>
        <p:nvPicPr>
          <p:cNvPr id="130" name="not_so_sweet_kids_09.jpg" descr="not_so_sweet_kids_09.jpg"/>
          <p:cNvPicPr>
            <a:picLocks noChangeAspect="1"/>
          </p:cNvPicPr>
          <p:nvPr/>
        </p:nvPicPr>
        <p:blipFill>
          <a:blip r:embed="rId2">
            <a:extLst/>
          </a:blip>
          <a:stretch>
            <a:fillRect/>
          </a:stretch>
        </p:blipFill>
        <p:spPr>
          <a:xfrm>
            <a:off x="650239" y="2275839"/>
            <a:ext cx="5093548" cy="3820162"/>
          </a:xfrm>
          <a:prstGeom prst="rect">
            <a:avLst/>
          </a:prstGeom>
          <a:ln w="12700">
            <a:miter lim="400000"/>
          </a:ln>
        </p:spPr>
      </p:pic>
      <p:pic>
        <p:nvPicPr>
          <p:cNvPr id="131" name="050930_brats_vmed.jpg" descr="050930_brats_vmed.jpg"/>
          <p:cNvPicPr>
            <a:picLocks noChangeAspect="1"/>
          </p:cNvPicPr>
          <p:nvPr/>
        </p:nvPicPr>
        <p:blipFill>
          <a:blip r:embed="rId3">
            <a:extLst/>
          </a:blip>
          <a:stretch>
            <a:fillRect/>
          </a:stretch>
        </p:blipFill>
        <p:spPr>
          <a:xfrm>
            <a:off x="8236373" y="2709333"/>
            <a:ext cx="4036907" cy="593344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129"/>
                                        </p:tgtEl>
                                        <p:attrNameLst>
                                          <p:attrName>style.visibility</p:attrName>
                                        </p:attrNameLst>
                                      </p:cBhvr>
                                      <p:to>
                                        <p:strVal val="visible"/>
                                      </p:to>
                                    </p:set>
                                    <p:animEffect filter="fade" transition="in">
                                      <p:cBhvr>
                                        <p:cTn id="11" dur="2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0" grpId="1"/>
      <p:bldP build="whole" bldLvl="1" animBg="1" rev="0" advAuto="0" spid="129" grpId="2"/>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3" name="The Deaths of Adam"/>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The Deaths of Adam</a:t>
            </a:r>
          </a:p>
        </p:txBody>
      </p:sp>
      <p:sp>
        <p:nvSpPr>
          <p:cNvPr id="134" name="Spiritual Death and Physical Death"/>
          <p:cNvSpPr txBox="1"/>
          <p:nvPr>
            <p:ph type="body" idx="1"/>
          </p:nvPr>
        </p:nvSpPr>
        <p:spPr>
          <a:xfrm>
            <a:off x="650239" y="2275839"/>
            <a:ext cx="11704322" cy="6436926"/>
          </a:xfrm>
          <a:prstGeom prst="rect">
            <a:avLst/>
          </a:prstGeom>
        </p:spPr>
        <p:txBody>
          <a:bodyPr lIns="126435" tIns="72248" rIns="126435" bIns="72248" anchor="t"/>
          <a:lstStyle>
            <a:lvl1pPr marL="342900" indent="-342900" algn="ctr" defTabSz="1300480">
              <a:spcBef>
                <a:spcPts val="700"/>
              </a:spcBef>
              <a:buSzTx/>
              <a:buNone/>
              <a:defRPr sz="5120">
                <a:solidFill>
                  <a:srgbClr val="FFFFFF"/>
                </a:solidFill>
                <a:uFill>
                  <a:solidFill>
                    <a:srgbClr val="FFFFFF"/>
                  </a:solidFill>
                </a:uFill>
                <a:latin typeface="Arial"/>
                <a:ea typeface="Arial"/>
                <a:cs typeface="Arial"/>
                <a:sym typeface="Arial"/>
              </a:defRPr>
            </a:lvl1pPr>
          </a:lstStyle>
          <a:p>
            <a:pPr>
              <a:defRPr sz="4551"/>
            </a:pPr>
            <a:r>
              <a:rPr sz="5120"/>
              <a:t>Spiritual Death and Physical Death</a:t>
            </a:r>
          </a:p>
        </p:txBody>
      </p:sp>
      <p:pic>
        <p:nvPicPr>
          <p:cNvPr id="135" name="MPj04430840000[1].jpg" descr="MPj04430840000[1].jpg"/>
          <p:cNvPicPr>
            <a:picLocks noChangeAspect="1"/>
          </p:cNvPicPr>
          <p:nvPr/>
        </p:nvPicPr>
        <p:blipFill>
          <a:blip r:embed="rId2">
            <a:extLst/>
          </a:blip>
          <a:stretch>
            <a:fillRect/>
          </a:stretch>
        </p:blipFill>
        <p:spPr>
          <a:xfrm>
            <a:off x="502273" y="3421134"/>
            <a:ext cx="6526752" cy="4223192"/>
          </a:xfrm>
          <a:prstGeom prst="rect">
            <a:avLst/>
          </a:prstGeom>
          <a:ln w="12700">
            <a:miter lim="400000"/>
          </a:ln>
        </p:spPr>
      </p:pic>
      <p:pic>
        <p:nvPicPr>
          <p:cNvPr id="136" name="MPj04333390000[1].jpg" descr="MPj04333390000[1].jpg"/>
          <p:cNvPicPr>
            <a:picLocks noChangeAspect="1"/>
          </p:cNvPicPr>
          <p:nvPr/>
        </p:nvPicPr>
        <p:blipFill>
          <a:blip r:embed="rId3">
            <a:extLst/>
          </a:blip>
          <a:stretch>
            <a:fillRect/>
          </a:stretch>
        </p:blipFill>
        <p:spPr>
          <a:xfrm>
            <a:off x="5896748" y="4777565"/>
            <a:ext cx="6764786" cy="437721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1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3" fill="hold">
                                  <p:stCondLst>
                                    <p:cond delay="0"/>
                                  </p:stCondLst>
                                  <p:iterate type="el" backwards="0">
                                    <p:tmAbs val="0"/>
                                  </p:iterate>
                                  <p:childTnLst>
                                    <p:set>
                                      <p:cBhvr>
                                        <p:cTn id="16" fill="hold"/>
                                        <p:tgtEl>
                                          <p:spTgt spid="1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6" grpId="3"/>
      <p:bldP build="p" bldLvl="5" animBg="1" rev="0" advAuto="0" spid="134" grpId="1"/>
      <p:bldP build="whole" bldLvl="1" animBg="1" rev="0" advAuto="0" spid="135" grpId="2"/>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8" name="Spiritual Death"/>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Spiritual Death</a:t>
            </a:r>
          </a:p>
        </p:txBody>
      </p:sp>
      <p:sp>
        <p:nvSpPr>
          <p:cNvPr id="139" name="Ephesians 2:1-3…"/>
          <p:cNvSpPr txBox="1"/>
          <p:nvPr>
            <p:ph type="body" idx="1"/>
          </p:nvPr>
        </p:nvSpPr>
        <p:spPr>
          <a:xfrm>
            <a:off x="650239" y="2275839"/>
            <a:ext cx="11704322" cy="6436926"/>
          </a:xfrm>
          <a:prstGeom prst="rect">
            <a:avLst/>
          </a:prstGeom>
        </p:spPr>
        <p:txBody>
          <a:bodyPr lIns="126435" tIns="72248" rIns="126435" bIns="72248" anchor="t"/>
          <a:lstStyle/>
          <a:p>
            <a:pPr marL="426720" indent="-42672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rPr b="1" sz="3982"/>
              <a:t>Ephesians 2:1-3 </a:t>
            </a:r>
            <a:r>
              <a:rPr sz="3982"/>
              <a:t> </a:t>
            </a:r>
            <a:endParaRPr sz="3982"/>
          </a:p>
          <a:p>
            <a:pPr marL="342900" indent="-342900" defTabSz="1300480">
              <a:spcBef>
                <a:spcPts val="700"/>
              </a:spcBef>
              <a:buSzTx/>
              <a:buNone/>
              <a:defRPr sz="4551">
                <a:solidFill>
                  <a:srgbClr val="FFFFFF"/>
                </a:solidFill>
                <a:uFill>
                  <a:solidFill>
                    <a:srgbClr val="FFFFFF"/>
                  </a:solidFill>
                </a:uFill>
                <a:latin typeface="Arial"/>
                <a:ea typeface="Arial"/>
                <a:cs typeface="Arial"/>
                <a:sym typeface="Arial"/>
              </a:defRPr>
            </a:pPr>
            <a:r>
              <a:rPr sz="3982"/>
              <a:t>	And you were dead in the trespasses and sins in which you once walked, following the course of this world, following the prince of the power of the air, the spirit that is now at work in the sons of disobedience— among whom we all once lived in the passions of our flesh, carrying out the desires of the body and the mind, and were by nature children of wrath, like the rest of mankind.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9"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1" name="Spiritual Death"/>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Spiritual Death</a:t>
            </a:r>
          </a:p>
        </p:txBody>
      </p:sp>
      <p:sp>
        <p:nvSpPr>
          <p:cNvPr id="142" name="Man developed within himself a fallen nature which is contrary to God and is ever prone to evil.…"/>
          <p:cNvSpPr txBox="1"/>
          <p:nvPr>
            <p:ph type="body" idx="1"/>
          </p:nvPr>
        </p:nvSpPr>
        <p:spPr>
          <a:xfrm>
            <a:off x="650239" y="2275839"/>
            <a:ext cx="11704322" cy="7261015"/>
          </a:xfrm>
          <a:prstGeom prst="rect">
            <a:avLst/>
          </a:prstGeom>
        </p:spPr>
        <p:txBody>
          <a:bodyPr lIns="126435" tIns="72248" rIns="126435" bIns="72248" anchor="t"/>
          <a:lstStyle/>
          <a:p>
            <a:pPr marL="477926" indent="-477926" defTabSz="1274470">
              <a:spcBef>
                <a:spcPts val="700"/>
              </a:spcBef>
              <a:buClr>
                <a:srgbClr val="FFFFFF"/>
              </a:buClr>
              <a:buFont typeface="Arial"/>
              <a:defRPr sz="4460">
                <a:solidFill>
                  <a:srgbClr val="FFFFFF"/>
                </a:solidFill>
                <a:uFill>
                  <a:solidFill>
                    <a:srgbClr val="FFFFFF"/>
                  </a:solidFill>
                </a:uFill>
                <a:latin typeface="Arial"/>
                <a:ea typeface="Arial"/>
                <a:cs typeface="Arial"/>
                <a:sym typeface="Arial"/>
              </a:defRPr>
            </a:pPr>
            <a:r>
              <a:t>Man developed within himself a fallen nature which is contrary to God and is ever prone to evil. </a:t>
            </a:r>
          </a:p>
          <a:p>
            <a:pPr marL="477926" indent="-477926" defTabSz="1274470">
              <a:spcBef>
                <a:spcPts val="700"/>
              </a:spcBef>
              <a:buClr>
                <a:srgbClr val="FFFFFF"/>
              </a:buClr>
              <a:buFont typeface="Arial"/>
              <a:defRPr sz="4460">
                <a:solidFill>
                  <a:srgbClr val="FFFFFF"/>
                </a:solidFill>
                <a:uFill>
                  <a:solidFill>
                    <a:srgbClr val="FFFFFF"/>
                  </a:solidFill>
                </a:uFill>
                <a:latin typeface="Arial"/>
                <a:ea typeface="Arial"/>
                <a:cs typeface="Arial"/>
                <a:sym typeface="Arial"/>
              </a:defRPr>
            </a:pPr>
            <a:r>
              <a:t>Those in Christ are saved from Spiritual death. Those who die physically and are spiritually dead merge into unending second death. </a:t>
            </a:r>
          </a:p>
          <a:p>
            <a:pPr lvl="1" marL="846327" indent="-398272" defTabSz="1274470">
              <a:spcBef>
                <a:spcPts val="600"/>
              </a:spcBef>
              <a:buClr>
                <a:srgbClr val="FFFFFF"/>
              </a:buClr>
              <a:buFont typeface="Arial"/>
              <a:buChar char="–"/>
              <a:defRPr sz="3902">
                <a:solidFill>
                  <a:srgbClr val="FFFFFF"/>
                </a:solidFill>
                <a:uFill>
                  <a:solidFill>
                    <a:srgbClr val="FFFFFF"/>
                  </a:solidFill>
                </a:uFill>
                <a:latin typeface="Arial"/>
                <a:ea typeface="Arial"/>
                <a:cs typeface="Arial"/>
                <a:sym typeface="Arial"/>
              </a:defRPr>
            </a:pPr>
            <a:r>
              <a:t>“There are two categories of people, those who are under Adam and those who are under Jesus, that’s it.” – Mark Driscoll</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42">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2"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6" name="The Creation of the Earth"/>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The Creation of the Earth</a:t>
            </a:r>
          </a:p>
        </p:txBody>
      </p:sp>
      <p:sp>
        <p:nvSpPr>
          <p:cNvPr id="87" name="Scripture does not define this clearly…"/>
          <p:cNvSpPr txBox="1"/>
          <p:nvPr>
            <p:ph type="body" idx="1"/>
          </p:nvPr>
        </p:nvSpPr>
        <p:spPr>
          <a:xfrm>
            <a:off x="650239" y="2275839"/>
            <a:ext cx="11704322" cy="6436926"/>
          </a:xfrm>
          <a:prstGeom prst="rect">
            <a:avLst/>
          </a:prstGeom>
        </p:spPr>
        <p:txBody>
          <a:bodyPr lIns="126435" tIns="72248" rIns="126435" bIns="72248" anchor="t"/>
          <a:lstStyle/>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Scripture does not define this clearly</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Gen 1:1-3 contains the record</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We know that God was the creator</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We know that Man is the focus of His creation</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Several views of the creation event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8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8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8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8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87">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87"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4" name="Physical Death"/>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Physical Death</a:t>
            </a:r>
          </a:p>
        </p:txBody>
      </p:sp>
      <p:sp>
        <p:nvSpPr>
          <p:cNvPr id="145" name="Genesis 3:22-24…"/>
          <p:cNvSpPr txBox="1"/>
          <p:nvPr>
            <p:ph type="body" idx="1"/>
          </p:nvPr>
        </p:nvSpPr>
        <p:spPr>
          <a:xfrm>
            <a:off x="650239" y="2275839"/>
            <a:ext cx="11704322" cy="6436926"/>
          </a:xfrm>
          <a:prstGeom prst="rect">
            <a:avLst/>
          </a:prstGeom>
        </p:spPr>
        <p:txBody>
          <a:bodyPr lIns="126435" tIns="72248" rIns="126435" bIns="72248" anchor="t"/>
          <a:lstStyle/>
          <a:p>
            <a:pPr marL="426720" indent="-426720" defTabSz="1300480">
              <a:lnSpc>
                <a:spcPct val="90000"/>
              </a:lnSpc>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rPr sz="3982"/>
              <a:t>Genesis 3:22-24 </a:t>
            </a:r>
            <a:endParaRPr sz="3982"/>
          </a:p>
          <a:p>
            <a:pPr marL="342900" indent="-342900" defTabSz="1300480">
              <a:lnSpc>
                <a:spcPct val="90000"/>
              </a:lnSpc>
              <a:spcBef>
                <a:spcPts val="700"/>
              </a:spcBef>
              <a:buSzTx/>
              <a:buNone/>
              <a:defRPr sz="4551">
                <a:solidFill>
                  <a:srgbClr val="FFFFFF"/>
                </a:solidFill>
                <a:uFill>
                  <a:solidFill>
                    <a:srgbClr val="FFFFFF"/>
                  </a:solidFill>
                </a:uFill>
                <a:latin typeface="Arial"/>
                <a:ea typeface="Arial"/>
                <a:cs typeface="Arial"/>
                <a:sym typeface="Arial"/>
              </a:defRPr>
            </a:pPr>
            <a:r>
              <a:rPr sz="3982"/>
              <a:t>	Then the LORD God said, "Behold, the man has become like one of us in knowing good and evil. Now, lest he reach out his hand and take also of the tree of life and eat, and live forever—" therefore the LORD God sent him out from the garden of Eden to work the ground from which he was taken. He drove out the man, and at the east of the garden of Eden he placed the cherubim and a flaming sword that turned every way to guard the way to the tree of life.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5"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7" name="Physical Death"/>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Physical Death</a:t>
            </a:r>
          </a:p>
        </p:txBody>
      </p:sp>
      <p:sp>
        <p:nvSpPr>
          <p:cNvPr id="148" name="Separation of soul and spirit from the body…"/>
          <p:cNvSpPr txBox="1"/>
          <p:nvPr>
            <p:ph type="body" idx="1"/>
          </p:nvPr>
        </p:nvSpPr>
        <p:spPr>
          <a:xfrm>
            <a:off x="650239" y="2275839"/>
            <a:ext cx="11704322" cy="6436926"/>
          </a:xfrm>
          <a:prstGeom prst="rect">
            <a:avLst/>
          </a:prstGeom>
        </p:spPr>
        <p:txBody>
          <a:bodyPr lIns="126435" tIns="72248" rIns="126435" bIns="72248" anchor="t"/>
          <a:lstStyle/>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Separation of soul and spirit from the body</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One can be alive spiritually and dead physically.</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One can also be dead spiritually and alive physically.</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In the end, spiritual death in this life, if not healed by redeeming grace, merges into unending second death (1 Cor 15:26)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48">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8"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0" name="Activity Part 1"/>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Activity Part 1</a:t>
            </a:r>
          </a:p>
        </p:txBody>
      </p:sp>
      <p:sp>
        <p:nvSpPr>
          <p:cNvPr id="151" name="Get in Groups of 7-8…"/>
          <p:cNvSpPr txBox="1"/>
          <p:nvPr>
            <p:ph type="body" idx="1"/>
          </p:nvPr>
        </p:nvSpPr>
        <p:spPr>
          <a:xfrm>
            <a:off x="650239" y="2275839"/>
            <a:ext cx="11704322" cy="6436926"/>
          </a:xfrm>
          <a:prstGeom prst="rect">
            <a:avLst/>
          </a:prstGeom>
        </p:spPr>
        <p:txBody>
          <a:bodyPr lIns="126435" tIns="72248" rIns="126435" bIns="72248" anchor="t"/>
          <a:lstStyle/>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Get in Groups of 7-8</a:t>
            </a:r>
          </a:p>
          <a:p>
            <a:pPr marL="0" indent="0" defTabSz="1300480">
              <a:spcBef>
                <a:spcPts val="700"/>
              </a:spcBef>
              <a:buSzTx/>
              <a:buNone/>
              <a:defRPr sz="4551">
                <a:solidFill>
                  <a:srgbClr val="FFFFFF"/>
                </a:solidFill>
                <a:uFill>
                  <a:solidFill>
                    <a:srgbClr val="FFFFFF"/>
                  </a:solidFill>
                </a:uFill>
                <a:latin typeface="Arial"/>
                <a:ea typeface="Arial"/>
                <a:cs typeface="Arial"/>
                <a:sym typeface="Arial"/>
              </a:defRPr>
            </a:pP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As a group come up with 3 objections people might have to Original Sin and Total Depravity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1"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3" name="Activity Part 2"/>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Activity Part 2</a:t>
            </a:r>
          </a:p>
        </p:txBody>
      </p:sp>
      <p:sp>
        <p:nvSpPr>
          <p:cNvPr id="154" name="Find at least 3 verses other than the ones already used in the power point to support original sin and total depravity…"/>
          <p:cNvSpPr txBox="1"/>
          <p:nvPr>
            <p:ph type="body" idx="1"/>
          </p:nvPr>
        </p:nvSpPr>
        <p:spPr>
          <a:xfrm>
            <a:off x="650239" y="2275839"/>
            <a:ext cx="11704322" cy="6436926"/>
          </a:xfrm>
          <a:prstGeom prst="rect">
            <a:avLst/>
          </a:prstGeom>
        </p:spPr>
        <p:txBody>
          <a:bodyPr lIns="126435" tIns="72248" rIns="126435" bIns="72248" anchor="t"/>
          <a:lstStyle/>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Find at least 3 verses other than the ones already used in the power point to support original sin and total depravity </a:t>
            </a:r>
          </a:p>
          <a:p>
            <a:pPr marL="0" indent="0" defTabSz="1300480">
              <a:spcBef>
                <a:spcPts val="700"/>
              </a:spcBef>
              <a:buSzTx/>
              <a:buNone/>
              <a:defRPr sz="4551">
                <a:solidFill>
                  <a:srgbClr val="FFFFFF"/>
                </a:solidFill>
                <a:uFill>
                  <a:solidFill>
                    <a:srgbClr val="FFFFFF"/>
                  </a:solidFill>
                </a:uFill>
                <a:latin typeface="Arial"/>
                <a:ea typeface="Arial"/>
                <a:cs typeface="Arial"/>
                <a:sym typeface="Arial"/>
              </a:defRPr>
            </a:pP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Use these verses to answer the objections you came up with in part 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4"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9" name="Views of Creation"/>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Views of Creation</a:t>
            </a:r>
          </a:p>
        </p:txBody>
      </p:sp>
      <p:sp>
        <p:nvSpPr>
          <p:cNvPr id="90" name="Historic Creation – God created world, then waited, then continued.…"/>
          <p:cNvSpPr txBox="1"/>
          <p:nvPr>
            <p:ph type="body" idx="1"/>
          </p:nvPr>
        </p:nvSpPr>
        <p:spPr>
          <a:xfrm>
            <a:off x="650239" y="2275839"/>
            <a:ext cx="11704322" cy="6436926"/>
          </a:xfrm>
          <a:prstGeom prst="rect">
            <a:avLst/>
          </a:prstGeom>
        </p:spPr>
        <p:txBody>
          <a:bodyPr lIns="126435" tIns="72248" rIns="126435" bIns="72248" anchor="t"/>
          <a:lstStyle/>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Historic Creation – God created world, then waited, then continued.</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Young-Earth Creation – 6 24-hour days</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Gap Theory – Created, destroyed, then rebuilt later.</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Day-Age Theory – Days represent ages</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Theistic Evolution – God started the process, then allowed natural process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9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90">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0"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2" name="Views of Creation"/>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Views of Creation</a:t>
            </a:r>
          </a:p>
        </p:txBody>
      </p:sp>
      <p:sp>
        <p:nvSpPr>
          <p:cNvPr id="93" name="Problem for most is to account for scientific finding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Problem for most is to account for scientific findings</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Safest to stick with the natural reading of the text – Young Earth Creation</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Recognize that we do not know all that we want, only what God wants us to know.</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3">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3"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5" name="The Creation of Man"/>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The Creation of Man</a:t>
            </a:r>
          </a:p>
        </p:txBody>
      </p:sp>
      <p:sp>
        <p:nvSpPr>
          <p:cNvPr id="96" name="How was man created?…"/>
          <p:cNvSpPr txBox="1"/>
          <p:nvPr>
            <p:ph type="body" idx="1"/>
          </p:nvPr>
        </p:nvSpPr>
        <p:spPr>
          <a:xfrm>
            <a:off x="650239" y="2275839"/>
            <a:ext cx="11704322" cy="6436926"/>
          </a:xfrm>
          <a:prstGeom prst="rect">
            <a:avLst/>
          </a:prstGeom>
        </p:spPr>
        <p:txBody>
          <a:bodyPr lIns="126435" tIns="72248" rIns="126435" bIns="72248" anchor="t"/>
          <a:lstStyle/>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How was man created?</a:t>
            </a:r>
          </a:p>
          <a:p>
            <a:pPr lvl="1" marL="863600" indent="-406400" defTabSz="1300480">
              <a:spcBef>
                <a:spcPts val="600"/>
              </a:spcBef>
              <a:buClr>
                <a:srgbClr val="FFFFFF"/>
              </a:buClr>
              <a:buFont typeface="Arial"/>
              <a:buChar char="–"/>
              <a:defRPr sz="3982">
                <a:solidFill>
                  <a:srgbClr val="FFFFFF"/>
                </a:solidFill>
                <a:uFill>
                  <a:solidFill>
                    <a:srgbClr val="FFFFFF"/>
                  </a:solidFill>
                </a:uFill>
                <a:latin typeface="Arial"/>
                <a:ea typeface="Arial"/>
                <a:cs typeface="Arial"/>
                <a:sym typeface="Arial"/>
              </a:defRPr>
            </a:pPr>
            <a:r>
              <a:t>By the immediate, special, creative and formative act of God. Gen 1:26-27, Gen 2:7, 21-22</a:t>
            </a:r>
          </a:p>
          <a:p>
            <a:pPr marL="487680" indent="-487680" defTabSz="1300480">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Not Evolution</a:t>
            </a:r>
          </a:p>
        </p:txBody>
      </p:sp>
      <p:pic>
        <p:nvPicPr>
          <p:cNvPr id="97" name="evolution.jpg" descr="evolution.jpg"/>
          <p:cNvPicPr>
            <a:picLocks noChangeAspect="1"/>
          </p:cNvPicPr>
          <p:nvPr/>
        </p:nvPicPr>
        <p:blipFill>
          <a:blip r:embed="rId2">
            <a:extLst/>
          </a:blip>
          <a:srcRect l="0" t="0" r="0" b="0"/>
          <a:stretch>
            <a:fillRect/>
          </a:stretch>
        </p:blipFill>
        <p:spPr>
          <a:xfrm>
            <a:off x="4985173" y="4660053"/>
            <a:ext cx="6610774" cy="4897121"/>
          </a:xfrm>
          <a:prstGeom prst="rect">
            <a:avLst/>
          </a:prstGeom>
          <a:ln w="25400">
            <a:miter lim="400000"/>
          </a:ln>
          <a:effectLst>
            <a:reflection blurRad="0" stA="50000" stPos="0" endA="0" endPos="40000" dist="0" dir="5400000" fadeDir="5400000" sx="100000" sy="-100000" kx="0" ky="0" algn="bl" rotWithShape="0"/>
          </a:effectLst>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7"/>
                                        </p:tgtEl>
                                        <p:attrNameLst>
                                          <p:attrName>style.visibility</p:attrName>
                                        </p:attrNameLst>
                                      </p:cBhvr>
                                      <p:to>
                                        <p:strVal val="visible"/>
                                      </p:to>
                                    </p:set>
                                    <p:animEffect filter="fade" transition="in">
                                      <p:cBhvr>
                                        <p:cTn id="7" dur="20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0" presetID="1" grpId="2" fill="hold">
                                  <p:stCondLst>
                                    <p:cond delay="0"/>
                                  </p:stCondLst>
                                  <p:iterate type="el" backwards="0">
                                    <p:tmAbs val="0"/>
                                  </p:iterate>
                                  <p:childTnLst>
                                    <p:set>
                                      <p:cBhvr>
                                        <p:cTn id="11" fill="hold"/>
                                        <p:tgtEl>
                                          <p:spTgt spid="96">
                                            <p:bg/>
                                          </p:spTgt>
                                        </p:tgtEl>
                                        <p:attrNameLst>
                                          <p:attrName>style.visibility</p:attrName>
                                        </p:attrNameLst>
                                      </p:cBhvr>
                                      <p:to>
                                        <p:strVal val="visible"/>
                                      </p:to>
                                    </p:set>
                                  </p:childTnLst>
                                </p:cTn>
                              </p:par>
                              <p:par>
                                <p:cTn id="12" presetClass="entr" nodeType="withEffect" presetSubtype="0" presetID="1" grpId="2" fill="hold">
                                  <p:stCondLst>
                                    <p:cond delay="0"/>
                                  </p:stCondLst>
                                  <p:iterate type="el" backwards="0">
                                    <p:tmAbs val="0"/>
                                  </p:iterate>
                                  <p:childTnLst>
                                    <p:set>
                                      <p:cBhvr>
                                        <p:cTn id="13" fill="hold"/>
                                        <p:tgtEl>
                                          <p:spTgt spid="9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2" fill="hold">
                                  <p:stCondLst>
                                    <p:cond delay="0"/>
                                  </p:stCondLst>
                                  <p:iterate type="el" backwards="0">
                                    <p:tmAbs val="0"/>
                                  </p:iterate>
                                  <p:childTnLst>
                                    <p:set>
                                      <p:cBhvr>
                                        <p:cTn id="17" fill="hold"/>
                                        <p:tgtEl>
                                          <p:spTgt spid="96">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2" fill="hold">
                                  <p:stCondLst>
                                    <p:cond delay="0"/>
                                  </p:stCondLst>
                                  <p:iterate type="el" backwards="0">
                                    <p:tmAbs val="0"/>
                                  </p:iterate>
                                  <p:childTnLst>
                                    <p:set>
                                      <p:cBhvr>
                                        <p:cTn id="21" fill="hold"/>
                                        <p:tgtEl>
                                          <p:spTgt spid="96">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2" fill="hold">
                                  <p:stCondLst>
                                    <p:cond delay="0"/>
                                  </p:stCondLst>
                                  <p:iterate type="el" backwards="0">
                                    <p:tmAbs val="0"/>
                                  </p:iterate>
                                  <p:childTnLst>
                                    <p:set>
                                      <p:cBhvr>
                                        <p:cTn id="25" fill="hold"/>
                                        <p:tgtEl>
                                          <p:spTgt spid="96">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7" grpId="1"/>
      <p:bldP build="p" bldLvl="5" animBg="1" rev="0" advAuto="0" spid="96" grpId="2"/>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9" name="Why was Man Created?"/>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Why was Man Created?</a:t>
            </a:r>
          </a:p>
        </p:txBody>
      </p:sp>
      <p:sp>
        <p:nvSpPr>
          <p:cNvPr id="100" name="To Glorify God…"/>
          <p:cNvSpPr txBox="1"/>
          <p:nvPr>
            <p:ph type="body" idx="1"/>
          </p:nvPr>
        </p:nvSpPr>
        <p:spPr>
          <a:xfrm>
            <a:off x="650239" y="2275839"/>
            <a:ext cx="11704322" cy="6436926"/>
          </a:xfrm>
          <a:prstGeom prst="rect">
            <a:avLst/>
          </a:prstGeom>
        </p:spPr>
        <p:txBody>
          <a:bodyPr lIns="126435" tIns="72248" rIns="126435" bIns="72248" anchor="t"/>
          <a:lstStyle/>
          <a:p>
            <a:pPr marL="404774" indent="-404774" defTabSz="1079398">
              <a:spcBef>
                <a:spcPts val="600"/>
              </a:spcBef>
              <a:buClr>
                <a:srgbClr val="FFFFFF"/>
              </a:buClr>
              <a:buFont typeface="Arial"/>
              <a:defRPr sz="3777">
                <a:solidFill>
                  <a:srgbClr val="FFFFFF"/>
                </a:solidFill>
                <a:uFill>
                  <a:solidFill>
                    <a:srgbClr val="FFFFFF"/>
                  </a:solidFill>
                </a:uFill>
                <a:latin typeface="Arial"/>
                <a:ea typeface="Arial"/>
                <a:cs typeface="Arial"/>
                <a:sym typeface="Arial"/>
              </a:defRPr>
            </a:pPr>
            <a:r>
              <a:t>To Glorify God</a:t>
            </a:r>
          </a:p>
          <a:p>
            <a:pPr lvl="1" marL="716787" indent="-337311" defTabSz="1079398">
              <a:spcBef>
                <a:spcPts val="500"/>
              </a:spcBef>
              <a:buClr>
                <a:srgbClr val="FFFFFF"/>
              </a:buClr>
              <a:buFont typeface="Arial"/>
              <a:buChar char="–"/>
              <a:defRPr sz="3305">
                <a:solidFill>
                  <a:srgbClr val="FFFFFF"/>
                </a:solidFill>
                <a:uFill>
                  <a:solidFill>
                    <a:srgbClr val="FFFFFF"/>
                  </a:solidFill>
                </a:uFill>
                <a:latin typeface="Arial"/>
                <a:ea typeface="Arial"/>
                <a:cs typeface="Arial"/>
                <a:sym typeface="Arial"/>
              </a:defRPr>
            </a:pPr>
            <a:r>
              <a:t>Isaiah 43:7</a:t>
            </a:r>
          </a:p>
          <a:p>
            <a:pPr lvl="1" marL="716787" indent="-337311" defTabSz="1079398">
              <a:spcBef>
                <a:spcPts val="500"/>
              </a:spcBef>
              <a:buClr>
                <a:srgbClr val="FFFFFF"/>
              </a:buClr>
              <a:buFont typeface="Arial"/>
              <a:buChar char="–"/>
              <a:defRPr sz="3305">
                <a:solidFill>
                  <a:srgbClr val="FFFFFF"/>
                </a:solidFill>
                <a:uFill>
                  <a:solidFill>
                    <a:srgbClr val="FFFFFF"/>
                  </a:solidFill>
                </a:uFill>
                <a:latin typeface="Arial"/>
                <a:ea typeface="Arial"/>
                <a:cs typeface="Arial"/>
                <a:sym typeface="Arial"/>
              </a:defRPr>
            </a:pPr>
            <a:r>
              <a:t>Ephesians 1:11-12</a:t>
            </a:r>
          </a:p>
          <a:p>
            <a:pPr marL="404774" indent="-404774" defTabSz="1079398">
              <a:spcBef>
                <a:spcPts val="600"/>
              </a:spcBef>
              <a:buClr>
                <a:srgbClr val="FFFFFF"/>
              </a:buClr>
              <a:buFont typeface="Arial"/>
              <a:defRPr sz="3777">
                <a:solidFill>
                  <a:srgbClr val="FFFFFF"/>
                </a:solidFill>
                <a:uFill>
                  <a:solidFill>
                    <a:srgbClr val="FFFFFF"/>
                  </a:solidFill>
                </a:uFill>
                <a:latin typeface="Arial"/>
                <a:ea typeface="Arial"/>
                <a:cs typeface="Arial"/>
                <a:sym typeface="Arial"/>
              </a:defRPr>
            </a:pPr>
            <a:r>
              <a:t>To Enjoy Fellowship with God</a:t>
            </a:r>
          </a:p>
          <a:p>
            <a:pPr lvl="1" marL="716787" indent="-337311" defTabSz="1079398">
              <a:spcBef>
                <a:spcPts val="500"/>
              </a:spcBef>
              <a:buClr>
                <a:srgbClr val="FFFFFF"/>
              </a:buClr>
              <a:buFont typeface="Arial"/>
              <a:buChar char="–"/>
              <a:defRPr sz="3305">
                <a:solidFill>
                  <a:srgbClr val="FFFFFF"/>
                </a:solidFill>
                <a:uFill>
                  <a:solidFill>
                    <a:srgbClr val="FFFFFF"/>
                  </a:solidFill>
                </a:uFill>
                <a:latin typeface="Arial"/>
                <a:ea typeface="Arial"/>
                <a:cs typeface="Arial"/>
                <a:sym typeface="Arial"/>
              </a:defRPr>
            </a:pPr>
            <a:r>
              <a:t>Exodus 29:46</a:t>
            </a:r>
          </a:p>
          <a:p>
            <a:pPr lvl="1" marL="716787" indent="-337311" defTabSz="1079398">
              <a:spcBef>
                <a:spcPts val="500"/>
              </a:spcBef>
              <a:buClr>
                <a:srgbClr val="FFFFFF"/>
              </a:buClr>
              <a:buFont typeface="Arial"/>
              <a:buChar char="–"/>
              <a:defRPr sz="3305">
                <a:solidFill>
                  <a:srgbClr val="FFFFFF"/>
                </a:solidFill>
                <a:uFill>
                  <a:solidFill>
                    <a:srgbClr val="FFFFFF"/>
                  </a:solidFill>
                </a:uFill>
                <a:latin typeface="Arial"/>
                <a:ea typeface="Arial"/>
                <a:cs typeface="Arial"/>
                <a:sym typeface="Arial"/>
              </a:defRPr>
            </a:pPr>
            <a:r>
              <a:t>1 Corinthians 1:9</a:t>
            </a:r>
          </a:p>
          <a:p>
            <a:pPr lvl="1" marL="716787" indent="-337311" defTabSz="1079398">
              <a:spcBef>
                <a:spcPts val="500"/>
              </a:spcBef>
              <a:buClr>
                <a:srgbClr val="FFFFFF"/>
              </a:buClr>
              <a:buFont typeface="Arial"/>
              <a:buChar char="–"/>
              <a:defRPr sz="3305">
                <a:solidFill>
                  <a:srgbClr val="FFFFFF"/>
                </a:solidFill>
                <a:uFill>
                  <a:solidFill>
                    <a:srgbClr val="FFFFFF"/>
                  </a:solidFill>
                </a:uFill>
                <a:latin typeface="Arial"/>
                <a:ea typeface="Arial"/>
                <a:cs typeface="Arial"/>
                <a:sym typeface="Arial"/>
              </a:defRPr>
            </a:pPr>
            <a:r>
              <a:t>1 John 1:3</a:t>
            </a:r>
          </a:p>
          <a:p>
            <a:pPr lvl="1" marL="0" indent="0" defTabSz="1079398">
              <a:spcBef>
                <a:spcPts val="500"/>
              </a:spcBef>
              <a:buSzTx/>
              <a:buNone/>
              <a:defRPr sz="3305">
                <a:solidFill>
                  <a:srgbClr val="FFFFFF"/>
                </a:solidFill>
                <a:uFill>
                  <a:solidFill>
                    <a:srgbClr val="FFFFFF"/>
                  </a:solidFill>
                </a:uFill>
                <a:latin typeface="Arial"/>
                <a:ea typeface="Arial"/>
                <a:cs typeface="Arial"/>
                <a:sym typeface="Arial"/>
              </a:defRPr>
            </a:pPr>
          </a:p>
          <a:p>
            <a:pPr lvl="1" marL="0" indent="0" defTabSz="1079398">
              <a:spcBef>
                <a:spcPts val="500"/>
              </a:spcBef>
              <a:buSzTx/>
              <a:buNone/>
              <a:defRPr sz="3305">
                <a:solidFill>
                  <a:srgbClr val="FFFFFF"/>
                </a:solidFill>
                <a:uFill>
                  <a:solidFill>
                    <a:srgbClr val="FFFFFF"/>
                  </a:solidFill>
                </a:uFill>
                <a:latin typeface="Arial"/>
                <a:ea typeface="Arial"/>
                <a:cs typeface="Arial"/>
                <a:sym typeface="Arial"/>
              </a:defRPr>
            </a:pPr>
          </a:p>
          <a:p>
            <a:pPr marL="0" indent="0" defTabSz="1079398">
              <a:spcBef>
                <a:spcPts val="600"/>
              </a:spcBef>
              <a:buSzTx/>
              <a:buNone/>
              <a:defRPr sz="3777">
                <a:solidFill>
                  <a:srgbClr val="FFFFFF"/>
                </a:solidFill>
                <a:uFill>
                  <a:solidFill>
                    <a:srgbClr val="FFFFFF"/>
                  </a:solidFill>
                </a:uFill>
                <a:latin typeface="Arial"/>
                <a:ea typeface="Arial"/>
                <a:cs typeface="Arial"/>
                <a:sym typeface="Arial"/>
              </a:defRPr>
            </a:pPr>
          </a:p>
        </p:txBody>
      </p:sp>
      <p:pic>
        <p:nvPicPr>
          <p:cNvPr id="101" name="worship.jpg" descr="worship.jpg"/>
          <p:cNvPicPr>
            <a:picLocks noChangeAspect="1"/>
          </p:cNvPicPr>
          <p:nvPr/>
        </p:nvPicPr>
        <p:blipFill>
          <a:blip r:embed="rId2">
            <a:extLst/>
          </a:blip>
          <a:stretch>
            <a:fillRect/>
          </a:stretch>
        </p:blipFill>
        <p:spPr>
          <a:xfrm>
            <a:off x="5808251" y="5029556"/>
            <a:ext cx="6827522" cy="42672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00">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00">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00">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1" fill="hold">
                                  <p:stCondLst>
                                    <p:cond delay="0"/>
                                  </p:stCondLst>
                                  <p:iterate type="el" backwards="0">
                                    <p:tmAbs val="0"/>
                                  </p:iterate>
                                  <p:childTnLst>
                                    <p:set>
                                      <p:cBhvr>
                                        <p:cTn id="36" fill="hold"/>
                                        <p:tgtEl>
                                          <p:spTgt spid="100">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1" fill="hold">
                                  <p:stCondLst>
                                    <p:cond delay="0"/>
                                  </p:stCondLst>
                                  <p:iterate type="el" backwards="0">
                                    <p:tmAbs val="0"/>
                                  </p:iterate>
                                  <p:childTnLst>
                                    <p:set>
                                      <p:cBhvr>
                                        <p:cTn id="40" fill="hold"/>
                                        <p:tgtEl>
                                          <p:spTgt spid="100">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0" presetID="1" grpId="1" fill="hold">
                                  <p:stCondLst>
                                    <p:cond delay="0"/>
                                  </p:stCondLst>
                                  <p:iterate type="el" backwards="0">
                                    <p:tmAbs val="0"/>
                                  </p:iterate>
                                  <p:childTnLst>
                                    <p:set>
                                      <p:cBhvr>
                                        <p:cTn id="44" fill="hold"/>
                                        <p:tgtEl>
                                          <p:spTgt spid="100">
                                            <p:txEl>
                                              <p:pRg st="9" end="9"/>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Class="entr" nodeType="clickEffect" presetSubtype="0" presetID="1" grpId="1" fill="hold">
                                  <p:stCondLst>
                                    <p:cond delay="0"/>
                                  </p:stCondLst>
                                  <p:iterate type="el" backwards="0">
                                    <p:tmAbs val="0"/>
                                  </p:iterate>
                                  <p:childTnLst>
                                    <p:set>
                                      <p:cBhvr>
                                        <p:cTn id="48" fill="hold"/>
                                        <p:tgtEl>
                                          <p:spTgt spid="100">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0"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3" name="God Glorifying Fellowship"/>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God Glorifying Fellowship</a:t>
            </a:r>
          </a:p>
        </p:txBody>
      </p:sp>
      <p:sp>
        <p:nvSpPr>
          <p:cNvPr id="104" name="'God is most glorified in us when we are most satisfied in Him' - John Piper…"/>
          <p:cNvSpPr txBox="1"/>
          <p:nvPr>
            <p:ph type="body" idx="1"/>
          </p:nvPr>
        </p:nvSpPr>
        <p:spPr>
          <a:xfrm>
            <a:off x="650239" y="2275839"/>
            <a:ext cx="11704322" cy="6436926"/>
          </a:xfrm>
          <a:prstGeom prst="rect">
            <a:avLst/>
          </a:prstGeom>
        </p:spPr>
        <p:txBody>
          <a:bodyPr lIns="126435" tIns="72248" rIns="126435" bIns="72248" anchor="t"/>
          <a:lstStyle/>
          <a:p>
            <a:pPr marL="429158" indent="-429158" defTabSz="1144422">
              <a:spcBef>
                <a:spcPts val="600"/>
              </a:spcBef>
              <a:buClr>
                <a:srgbClr val="FFFFFF"/>
              </a:buClr>
              <a:buFont typeface="Arial"/>
              <a:defRPr sz="4004">
                <a:solidFill>
                  <a:srgbClr val="FFFFFF"/>
                </a:solidFill>
                <a:uFill>
                  <a:solidFill>
                    <a:srgbClr val="FFFFFF"/>
                  </a:solidFill>
                </a:uFill>
                <a:latin typeface="Arial"/>
                <a:ea typeface="Arial"/>
                <a:cs typeface="Arial"/>
                <a:sym typeface="Arial"/>
              </a:defRPr>
            </a:pPr>
            <a:r>
              <a:t>'God is most glorified in us when we are most satisfied in Him' - </a:t>
            </a:r>
            <a:r>
              <a:rPr i="1"/>
              <a:t>John Piper</a:t>
            </a:r>
            <a:endParaRPr i="1"/>
          </a:p>
          <a:p>
            <a:pPr marL="0" indent="0" defTabSz="1144422">
              <a:spcBef>
                <a:spcPts val="600"/>
              </a:spcBef>
              <a:buSzTx/>
              <a:buNone/>
              <a:defRPr i="1" sz="4004">
                <a:solidFill>
                  <a:srgbClr val="FFFFFF"/>
                </a:solidFill>
                <a:uFill>
                  <a:solidFill>
                    <a:srgbClr val="FFFFFF"/>
                  </a:solidFill>
                </a:uFill>
                <a:latin typeface="Arial"/>
                <a:ea typeface="Arial"/>
                <a:cs typeface="Arial"/>
                <a:sym typeface="Arial"/>
              </a:defRPr>
            </a:pPr>
          </a:p>
          <a:p>
            <a:pPr marL="429158" indent="-429158" defTabSz="1144422">
              <a:spcBef>
                <a:spcPts val="600"/>
              </a:spcBef>
              <a:buClr>
                <a:srgbClr val="FFFFFF"/>
              </a:buClr>
              <a:buFont typeface="Arial"/>
              <a:defRPr sz="4004">
                <a:solidFill>
                  <a:srgbClr val="FFFFFF"/>
                </a:solidFill>
                <a:uFill>
                  <a:solidFill>
                    <a:srgbClr val="FFFFFF"/>
                  </a:solidFill>
                </a:uFill>
                <a:latin typeface="Arial"/>
                <a:ea typeface="Arial"/>
                <a:cs typeface="Arial"/>
                <a:sym typeface="Arial"/>
              </a:defRPr>
            </a:pPr>
            <a:r>
              <a:t>Throughout the Psalms we see the expressions of a God glorifying Fellowship</a:t>
            </a:r>
          </a:p>
          <a:p>
            <a:pPr marL="0" indent="0" defTabSz="1144422">
              <a:spcBef>
                <a:spcPts val="600"/>
              </a:spcBef>
              <a:buSzTx/>
              <a:buNone/>
              <a:defRPr i="1" sz="4004">
                <a:solidFill>
                  <a:srgbClr val="FFFFFF"/>
                </a:solidFill>
                <a:uFill>
                  <a:solidFill>
                    <a:srgbClr val="FFFFFF"/>
                  </a:solidFill>
                </a:uFill>
                <a:latin typeface="Arial"/>
                <a:ea typeface="Arial"/>
                <a:cs typeface="Arial"/>
                <a:sym typeface="Arial"/>
              </a:defRPr>
            </a:pPr>
          </a:p>
          <a:p>
            <a:pPr marL="429158" indent="-429158" defTabSz="1144422">
              <a:spcBef>
                <a:spcPts val="600"/>
              </a:spcBef>
              <a:buClr>
                <a:srgbClr val="FFFFFF"/>
              </a:buClr>
              <a:buFont typeface="Arial"/>
              <a:defRPr sz="4004">
                <a:solidFill>
                  <a:srgbClr val="FFFFFF"/>
                </a:solidFill>
                <a:uFill>
                  <a:solidFill>
                    <a:srgbClr val="FFFFFF"/>
                  </a:solidFill>
                </a:uFill>
                <a:latin typeface="Arial"/>
                <a:ea typeface="Arial"/>
                <a:cs typeface="Arial"/>
                <a:sym typeface="Arial"/>
              </a:defRPr>
            </a:pPr>
            <a:r>
              <a:t>In John 17 Jesus’ prayer describes his God glorifying Fellowship</a:t>
            </a:r>
          </a:p>
          <a:p>
            <a:pPr marL="0" indent="0" defTabSz="1144422">
              <a:spcBef>
                <a:spcPts val="600"/>
              </a:spcBef>
              <a:buSzTx/>
              <a:buNone/>
              <a:defRPr sz="4004">
                <a:solidFill>
                  <a:srgbClr val="FFFFFF"/>
                </a:solidFill>
                <a:uFill>
                  <a:solidFill>
                    <a:srgbClr val="FFFFFF"/>
                  </a:solidFill>
                </a:uFill>
                <a:latin typeface="Arial"/>
                <a:ea typeface="Arial"/>
                <a:cs typeface="Arial"/>
                <a:sym typeface="Aria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0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04">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04">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4"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06" name="2006-208-god-created-man.jpg" descr="2006-208-god-created-man.jpg"/>
          <p:cNvPicPr>
            <a:picLocks noChangeAspect="1"/>
          </p:cNvPicPr>
          <p:nvPr/>
        </p:nvPicPr>
        <p:blipFill>
          <a:blip r:embed="rId2">
            <a:extLst/>
          </a:blip>
          <a:stretch>
            <a:fillRect/>
          </a:stretch>
        </p:blipFill>
        <p:spPr>
          <a:xfrm>
            <a:off x="0" y="-24836"/>
            <a:ext cx="13004800" cy="10053886"/>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8" name="Imago Dei: Image of God"/>
          <p:cNvSpPr txBox="1"/>
          <p:nvPr>
            <p:ph type="title"/>
          </p:nvPr>
        </p:nvSpPr>
        <p:spPr>
          <a:xfrm>
            <a:off x="650239" y="390595"/>
            <a:ext cx="11704322" cy="1625601"/>
          </a:xfrm>
          <a:prstGeom prst="rect">
            <a:avLst/>
          </a:prstGeom>
        </p:spPr>
        <p:txBody>
          <a:bodyPr lIns="126435" tIns="72248" rIns="126435" bIns="72248"/>
          <a:lstStyle>
            <a:lvl1pPr defTabSz="1300480">
              <a:defRPr sz="6257">
                <a:solidFill>
                  <a:srgbClr val="FFFFFF"/>
                </a:solidFill>
                <a:uFill>
                  <a:solidFill>
                    <a:srgbClr val="FFFFFF"/>
                  </a:solidFill>
                </a:uFill>
                <a:latin typeface="Arial"/>
                <a:ea typeface="Arial"/>
                <a:cs typeface="Arial"/>
                <a:sym typeface="Arial"/>
              </a:defRPr>
            </a:lvl1pPr>
          </a:lstStyle>
          <a:p>
            <a:pPr/>
            <a:r>
              <a:t>Imago Dei: Image of God</a:t>
            </a:r>
          </a:p>
        </p:txBody>
      </p:sp>
      <p:sp>
        <p:nvSpPr>
          <p:cNvPr id="109" name="Then God said, &quot;Let us make man in our image, after our likeness.” Genesis 1:26 (Genesis  9:6)…"/>
          <p:cNvSpPr txBox="1"/>
          <p:nvPr>
            <p:ph type="body" idx="1"/>
          </p:nvPr>
        </p:nvSpPr>
        <p:spPr>
          <a:xfrm>
            <a:off x="650239" y="2275839"/>
            <a:ext cx="11704322" cy="7261015"/>
          </a:xfrm>
          <a:prstGeom prst="rect">
            <a:avLst/>
          </a:prstGeom>
        </p:spPr>
        <p:txBody>
          <a:bodyPr lIns="126435" tIns="72248" rIns="126435" bIns="72248" anchor="t"/>
          <a:lstStyle/>
          <a:p>
            <a:pPr marL="487680" indent="-487680" defTabSz="1300480">
              <a:lnSpc>
                <a:spcPct val="90000"/>
              </a:lnSpc>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Then God said, "Let us make man in our image, after our likeness.” Genesis 1:26 (Genesis  9:6)</a:t>
            </a:r>
            <a:endParaRPr sz="3982"/>
          </a:p>
          <a:p>
            <a:pPr marL="487680" indent="-487680" defTabSz="1300480">
              <a:lnSpc>
                <a:spcPct val="90000"/>
              </a:lnSpc>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Can be understood: “Let us make man to be </a:t>
            </a:r>
            <a:r>
              <a:rPr i="1" u="sng"/>
              <a:t>like</a:t>
            </a:r>
            <a:r>
              <a:t> us and to </a:t>
            </a:r>
            <a:r>
              <a:rPr i="1" u="sng"/>
              <a:t>represent</a:t>
            </a:r>
            <a:r>
              <a:rPr u="sng"/>
              <a:t> </a:t>
            </a:r>
            <a:r>
              <a:t>us.”</a:t>
            </a:r>
            <a:endParaRPr sz="3982"/>
          </a:p>
          <a:p>
            <a:pPr marL="487680" indent="-487680" defTabSz="1300480">
              <a:lnSpc>
                <a:spcPct val="90000"/>
              </a:lnSpc>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Not physical appearance: God is Spirit</a:t>
            </a:r>
            <a:endParaRPr sz="3982"/>
          </a:p>
          <a:p>
            <a:pPr marL="487680" indent="-487680" defTabSz="1300480">
              <a:lnSpc>
                <a:spcPct val="90000"/>
              </a:lnSpc>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Like God in Capacities and Characteristics (intellectual, moral, etc).</a:t>
            </a:r>
            <a:endParaRPr sz="3982"/>
          </a:p>
          <a:p>
            <a:pPr marL="487680" indent="-487680" defTabSz="1300480">
              <a:lnSpc>
                <a:spcPct val="90000"/>
              </a:lnSpc>
              <a:spcBef>
                <a:spcPts val="700"/>
              </a:spcBef>
              <a:buClr>
                <a:srgbClr val="FFFFFF"/>
              </a:buClr>
              <a:buFont typeface="Arial"/>
              <a:defRPr sz="4551">
                <a:solidFill>
                  <a:srgbClr val="FFFFFF"/>
                </a:solidFill>
                <a:uFill>
                  <a:solidFill>
                    <a:srgbClr val="FFFFFF"/>
                  </a:solidFill>
                </a:uFill>
                <a:latin typeface="Arial"/>
                <a:ea typeface="Arial"/>
                <a:cs typeface="Arial"/>
                <a:sym typeface="Arial"/>
              </a:defRPr>
            </a:pPr>
            <a:r>
              <a:t>Reinforces the idea that our created purpose is to bring glory to God.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9">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09">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9" grpId="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