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7145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2057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24003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CDFE2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2E78C3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394F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B4EB3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solidFill>
            <a:srgbClr val="D9D9D9"/>
          </a:solidFill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FC327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0F7813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0F781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0DDCD"/>
          </a:solidFill>
        </a:fill>
      </a:tcStyle>
    </a:wholeTbl>
    <a:band2H>
      <a:tcTxStyle b="def" i="def"/>
      <a:tcStyle>
        <a:tcBdr/>
        <a:fill>
          <a:solidFill>
            <a:srgbClr val="D2CFC5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B4B4B"/>
              </a:solidFill>
              <a:prstDash val="solid"/>
              <a:miter lim="400000"/>
            </a:ln>
          </a:left>
          <a:right>
            <a:ln w="12700" cap="flat">
              <a:solidFill>
                <a:srgbClr val="4B4B4B"/>
              </a:solidFill>
              <a:prstDash val="solid"/>
              <a:miter lim="400000"/>
            </a:ln>
          </a:right>
          <a:top>
            <a:ln w="127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4B4B4B"/>
              </a:solidFill>
              <a:prstDash val="solid"/>
              <a:miter lim="400000"/>
            </a:ln>
          </a:bottom>
          <a:insideH>
            <a:ln w="12700" cap="flat">
              <a:solidFill>
                <a:srgbClr val="4B4B4B"/>
              </a:solidFill>
              <a:prstDash val="solid"/>
              <a:miter lim="400000"/>
            </a:ln>
          </a:insideH>
          <a:insideV>
            <a:ln w="12700" cap="flat">
              <a:solidFill>
                <a:srgbClr val="4B4B4B"/>
              </a:solidFill>
              <a:prstDash val="solid"/>
              <a:miter lim="400000"/>
            </a:ln>
          </a:insideV>
        </a:tcBdr>
        <a:fill>
          <a:solidFill>
            <a:srgbClr val="7D8B87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B4B4B"/>
              </a:solidFill>
              <a:prstDash val="solid"/>
              <a:miter lim="400000"/>
            </a:ln>
          </a:left>
          <a:right>
            <a:ln w="12700" cap="flat">
              <a:solidFill>
                <a:srgbClr val="4B4B4B"/>
              </a:solidFill>
              <a:prstDash val="solid"/>
              <a:miter lim="400000"/>
            </a:ln>
          </a:right>
          <a:top>
            <a:ln w="127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4B4B4B"/>
              </a:solidFill>
              <a:prstDash val="solid"/>
              <a:miter lim="400000"/>
            </a:ln>
          </a:bottom>
          <a:insideH>
            <a:ln w="12700" cap="flat">
              <a:solidFill>
                <a:srgbClr val="4B4B4B"/>
              </a:solidFill>
              <a:prstDash val="solid"/>
              <a:miter lim="400000"/>
            </a:ln>
          </a:insideH>
          <a:insideV>
            <a:ln w="12700" cap="flat">
              <a:solidFill>
                <a:srgbClr val="4B4B4B"/>
              </a:solidFill>
              <a:prstDash val="solid"/>
              <a:miter lim="400000"/>
            </a:ln>
          </a:insideV>
        </a:tcBdr>
        <a:fill>
          <a:solidFill>
            <a:srgbClr val="84633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B4B4B"/>
              </a:solidFill>
              <a:prstDash val="solid"/>
              <a:miter lim="400000"/>
            </a:ln>
          </a:left>
          <a:right>
            <a:ln w="12700" cap="flat">
              <a:solidFill>
                <a:srgbClr val="4B4B4B"/>
              </a:solidFill>
              <a:prstDash val="solid"/>
              <a:miter lim="400000"/>
            </a:ln>
          </a:right>
          <a:top>
            <a:ln w="127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4B4B4B"/>
              </a:solidFill>
              <a:prstDash val="solid"/>
              <a:miter lim="400000"/>
            </a:ln>
          </a:bottom>
          <a:insideH>
            <a:ln w="12700" cap="flat">
              <a:solidFill>
                <a:srgbClr val="4B4B4B"/>
              </a:solidFill>
              <a:prstDash val="solid"/>
              <a:miter lim="400000"/>
            </a:ln>
          </a:insideH>
          <a:insideV>
            <a:ln w="12700" cap="flat">
              <a:solidFill>
                <a:srgbClr val="4B4B4B"/>
              </a:solidFill>
              <a:prstDash val="solid"/>
              <a:miter lim="400000"/>
            </a:ln>
          </a:insideV>
        </a:tcBdr>
        <a:fill>
          <a:solidFill>
            <a:srgbClr val="84633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D6DF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4C637D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4C637D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4C637D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C5C7C8"/>
          </a:solidFill>
        </a:fill>
      </a:tcStyle>
    </a:wholeTbl>
    <a:band2H>
      <a:tcTxStyle b="def" i="def"/>
      <a:tcStyle>
        <a:tcBdr/>
        <a:fill>
          <a:solidFill>
            <a:srgbClr val="D6D6D7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1454E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D8086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626972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8EAE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0" name="Shape 8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mage"/>
          <p:cNvSpPr/>
          <p:nvPr>
            <p:ph type="pic" sz="half" idx="21"/>
          </p:nvPr>
        </p:nvSpPr>
        <p:spPr>
          <a:xfrm>
            <a:off x="2438400" y="850900"/>
            <a:ext cx="8128000" cy="5415825"/>
          </a:xfrm>
          <a:prstGeom prst="rect">
            <a:avLst/>
          </a:prstGeom>
        </p:spPr>
        <p:txBody>
          <a:bodyPr lIns="91439" tIns="45719" rIns="91439" bIns="45719" anchor="t"/>
          <a:lstStyle/>
          <a:p>
            <a:pPr/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7353300"/>
            <a:ext cx="10464800" cy="1130300"/>
          </a:xfrm>
          <a:prstGeom prst="rect">
            <a:avLst/>
          </a:prstGeom>
        </p:spPr>
        <p:txBody>
          <a:bodyPr anchor="t"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Title Text"/>
          <p:cNvSpPr txBox="1"/>
          <p:nvPr>
            <p:ph type="title"/>
          </p:nvPr>
        </p:nvSpPr>
        <p:spPr>
          <a:xfrm>
            <a:off x="1270000" y="5842000"/>
            <a:ext cx="10464800" cy="1422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/>
            <a:r>
              <a:t>Title Text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Body Level One…"/>
          <p:cNvSpPr txBox="1"/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381000" indent="-381000" algn="l">
              <a:spcBef>
                <a:spcPts val="4200"/>
              </a:spcBef>
              <a:buSzPct val="100000"/>
              <a:buChar char="•"/>
              <a:defRPr sz="3800"/>
            </a:lvl1pPr>
            <a:lvl2pPr marL="762000" indent="-381000" algn="l">
              <a:spcBef>
                <a:spcPts val="4200"/>
              </a:spcBef>
              <a:buSzPct val="100000"/>
              <a:buChar char="•"/>
              <a:defRPr sz="3800"/>
            </a:lvl2pPr>
            <a:lvl3pPr marL="1143000" indent="-381000" algn="l">
              <a:spcBef>
                <a:spcPts val="4200"/>
              </a:spcBef>
              <a:buSzPct val="100000"/>
              <a:buChar char="•"/>
              <a:defRPr sz="3800"/>
            </a:lvl3pPr>
            <a:lvl4pPr marL="1524000" indent="-381000" algn="l">
              <a:spcBef>
                <a:spcPts val="4200"/>
              </a:spcBef>
              <a:buSzPct val="100000"/>
              <a:buChar char="•"/>
              <a:defRPr sz="3800"/>
            </a:lvl4pPr>
            <a:lvl5pPr marL="1905000" indent="-381000" algn="l">
              <a:spcBef>
                <a:spcPts val="4200"/>
              </a:spcBef>
              <a:buSzPct val="100000"/>
              <a:buChar char="•"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Image"/>
          <p:cNvSpPr/>
          <p:nvPr>
            <p:ph type="pic" sz="quarter" idx="21"/>
          </p:nvPr>
        </p:nvSpPr>
        <p:spPr>
          <a:xfrm>
            <a:off x="7188435" y="2552700"/>
            <a:ext cx="4102101" cy="6159500"/>
          </a:xfrm>
          <a:prstGeom prst="rect">
            <a:avLst/>
          </a:prstGeom>
        </p:spPr>
        <p:txBody>
          <a:bodyPr lIns="91439" tIns="45719" rIns="91439" bIns="45719" anchor="t"/>
          <a:lstStyle/>
          <a:p>
            <a:pPr/>
          </a:p>
        </p:txBody>
      </p:sp>
      <p:sp>
        <p:nvSpPr>
          <p:cNvPr id="4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1" name="Body Level One…"/>
          <p:cNvSpPr txBox="1"/>
          <p:nvPr>
            <p:ph type="body" sz="half" idx="1"/>
          </p:nvPr>
        </p:nvSpPr>
        <p:spPr>
          <a:xfrm>
            <a:off x="1282700" y="2768600"/>
            <a:ext cx="5041900" cy="57150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80736" indent="-280736" algn="l">
              <a:spcBef>
                <a:spcPts val="3200"/>
              </a:spcBef>
              <a:buSzPct val="100000"/>
              <a:buChar char="•"/>
              <a:defRPr sz="2800"/>
            </a:lvl1pPr>
            <a:lvl2pPr marL="661736" indent="-280736" algn="l">
              <a:spcBef>
                <a:spcPts val="3200"/>
              </a:spcBef>
              <a:buSzPct val="100000"/>
              <a:buChar char="•"/>
              <a:defRPr sz="2800"/>
            </a:lvl2pPr>
            <a:lvl3pPr marL="1042736" indent="-280736" algn="l">
              <a:spcBef>
                <a:spcPts val="3200"/>
              </a:spcBef>
              <a:buSzPct val="100000"/>
              <a:buChar char="•"/>
              <a:defRPr sz="2800"/>
            </a:lvl3pPr>
            <a:lvl4pPr marL="1423736" indent="-280736" algn="l">
              <a:spcBef>
                <a:spcPts val="3200"/>
              </a:spcBef>
              <a:buSzPct val="100000"/>
              <a:buChar char="•"/>
              <a:defRPr sz="2800"/>
            </a:lvl4pPr>
            <a:lvl5pPr marL="1804736" indent="-280736" algn="l">
              <a:spcBef>
                <a:spcPts val="3200"/>
              </a:spcBef>
              <a:buSzPct val="100000"/>
              <a:buChar char="•"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Image"/>
          <p:cNvSpPr/>
          <p:nvPr>
            <p:ph type="pic" idx="21"/>
          </p:nvPr>
        </p:nvSpPr>
        <p:spPr>
          <a:xfrm>
            <a:off x="775756" y="1041400"/>
            <a:ext cx="11550367" cy="7696200"/>
          </a:xfrm>
          <a:prstGeom prst="rect">
            <a:avLst/>
          </a:prstGeom>
        </p:spPr>
        <p:txBody>
          <a:bodyPr lIns="91439" tIns="45719" rIns="91439" bIns="45719" anchor="t"/>
          <a:lstStyle/>
          <a:p>
            <a:pPr/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ody Level One…"/>
          <p:cNvSpPr txBox="1"/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381000" indent="-381000" algn="l">
              <a:spcBef>
                <a:spcPts val="4200"/>
              </a:spcBef>
              <a:buSzPct val="100000"/>
              <a:buChar char="•"/>
              <a:defRPr sz="3800"/>
            </a:lvl1pPr>
            <a:lvl2pPr marL="762000" indent="-381000" algn="l">
              <a:spcBef>
                <a:spcPts val="4200"/>
              </a:spcBef>
              <a:buSzPct val="100000"/>
              <a:buChar char="•"/>
              <a:defRPr sz="3800"/>
            </a:lvl2pPr>
            <a:lvl3pPr marL="1143000" indent="-381000" algn="l">
              <a:spcBef>
                <a:spcPts val="4200"/>
              </a:spcBef>
              <a:buSzPct val="100000"/>
              <a:buChar char="•"/>
              <a:defRPr sz="3800"/>
            </a:lvl3pPr>
            <a:lvl4pPr marL="1524000" indent="-381000" algn="l">
              <a:spcBef>
                <a:spcPts val="4200"/>
              </a:spcBef>
              <a:buSzPct val="100000"/>
              <a:buChar char="•"/>
              <a:defRPr sz="3800"/>
            </a:lvl4pPr>
            <a:lvl5pPr marL="1905000" indent="-381000" algn="l">
              <a:spcBef>
                <a:spcPts val="4200"/>
              </a:spcBef>
              <a:buSzPct val="100000"/>
              <a:buChar char="•"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11798" y="9258300"/>
            <a:ext cx="368504" cy="3556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/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3429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10287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7145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2057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24003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3429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10287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7145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2057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24003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3429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10287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7145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2057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24003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alvation By Grace and  Eternal Security"/>
          <p:cNvSpPr txBox="1"/>
          <p:nvPr>
            <p:ph type="title"/>
          </p:nvPr>
        </p:nvSpPr>
        <p:spPr>
          <a:xfrm>
            <a:off x="975359" y="3029937"/>
            <a:ext cx="11054082" cy="2090703"/>
          </a:xfrm>
          <a:prstGeom prst="rect">
            <a:avLst/>
          </a:prstGeom>
        </p:spPr>
        <p:txBody>
          <a:bodyPr lIns="126435" tIns="72248" rIns="126435" bIns="72248"/>
          <a:lstStyle/>
          <a:p>
            <a: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Salvation By Grace and </a:t>
            </a:r>
            <a:br/>
            <a:r>
              <a:t>Eternal Security</a:t>
            </a:r>
          </a:p>
        </p:txBody>
      </p:sp>
      <p:sp>
        <p:nvSpPr>
          <p:cNvPr id="83" name="Foundations for Life"/>
          <p:cNvSpPr txBox="1"/>
          <p:nvPr/>
        </p:nvSpPr>
        <p:spPr>
          <a:xfrm>
            <a:off x="3684693" y="6719146"/>
            <a:ext cx="5560883" cy="9192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6435" tIns="72248" rIns="126435" bIns="72248">
            <a:spAutoFit/>
          </a:bodyPr>
          <a:lstStyle>
            <a:lvl1pPr algn="l" defTabSz="650240">
              <a:defRPr sz="5120">
                <a:solidFill>
                  <a:srgbClr val="93CDDD"/>
                </a:solidFill>
                <a:uFill>
                  <a:solidFill>
                    <a:srgbClr val="93CDDD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 sz="256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r>
              <a:rPr sz="5120">
                <a:solidFill>
                  <a:srgbClr val="93CDDD"/>
                </a:solidFill>
                <a:uFill>
                  <a:solidFill>
                    <a:srgbClr val="93CDDD"/>
                  </a:solidFill>
                </a:uFill>
              </a:rPr>
              <a:t>Foundations for Life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hoice?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Choice?</a:t>
            </a:r>
          </a:p>
        </p:txBody>
      </p:sp>
      <p:sp>
        <p:nvSpPr>
          <p:cNvPr id="110" name="Do we have freedom of Choice?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Do we have freedom of Choice?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Some fight </a:t>
            </a:r>
            <a:r>
              <a:t>the</a:t>
            </a:r>
            <a:r>
              <a:t> idea of </a:t>
            </a:r>
            <a:r>
              <a:t>election with the thought that we don’t have choice</a:t>
            </a:r>
            <a:r>
              <a:t>.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Scriptural examples of people who made the wrong choice.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We can choose many things in our lives.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God draws the line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1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ecurity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Security</a:t>
            </a:r>
          </a:p>
        </p:txBody>
      </p:sp>
      <p:sp>
        <p:nvSpPr>
          <p:cNvPr id="113" name="Many lack assurance of salvation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Many lack assurance of salvation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God saves and keeps us saved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Not based on man’s conduct or works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All three parts of the godhead are </a:t>
            </a:r>
            <a:r>
              <a:t>involved: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1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ecurity through the Father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Security through the Father</a:t>
            </a:r>
          </a:p>
        </p:txBody>
      </p:sp>
      <p:sp>
        <p:nvSpPr>
          <p:cNvPr id="116" name="Sovereign purpose of God – (John 5:24)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Sovereign purpose of God – (John 5:24)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Infinite power to save and keep – (John 10:29)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Infinite love – (Rom 5:7-10)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1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ecurity through Christ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Security through Christ</a:t>
            </a:r>
          </a:p>
        </p:txBody>
      </p:sp>
      <p:sp>
        <p:nvSpPr>
          <p:cNvPr id="119" name="Substitutionary Death (Rom 8:1)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Substitutionary</a:t>
            </a:r>
            <a:r>
              <a:t> Death (Rom 8:1)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Resurrection (Eph 2:6)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Advocacy in Heaven (Heb 9:24)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Intercession for us (John 17)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1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ecurity through Spirit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Security through Spirit</a:t>
            </a:r>
          </a:p>
        </p:txBody>
      </p:sp>
      <p:sp>
        <p:nvSpPr>
          <p:cNvPr id="122" name="Regeneration – divine nature (John 1:13)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Regeneration – divine nature (John 1:13)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Indwelling – (Rom 5:5)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Baptism – (Gal 3:27)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Sealing – stamp of ownership (Eph 1:13-14)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Election Offers: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Election Offers:</a:t>
            </a:r>
          </a:p>
        </p:txBody>
      </p:sp>
      <p:sp>
        <p:nvSpPr>
          <p:cNvPr id="125" name="Assurance of Salvation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Assurance of Salvation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Confidence for daily living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Promotes personal evangelism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ractical Exercise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Practical Exercise</a:t>
            </a:r>
          </a:p>
        </p:txBody>
      </p:sp>
      <p:sp>
        <p:nvSpPr>
          <p:cNvPr id="128" name="Discuss the following statements in your group: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Discuss the following statements in your group:</a:t>
            </a:r>
          </a:p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My </a:t>
            </a:r>
            <a:r>
              <a:t>God is a god of love who wouldn’t only decide to save some.</a:t>
            </a:r>
          </a:p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The Bible says that God wants all people to be saved.</a:t>
            </a:r>
          </a:p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There is no glory to God if He has chosen people to love him.</a:t>
            </a:r>
          </a:p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There is no reason to evangelize if God has already chosen.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ractical Exercise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Practical Exercise</a:t>
            </a:r>
          </a:p>
        </p:txBody>
      </p:sp>
      <p:sp>
        <p:nvSpPr>
          <p:cNvPr id="131" name="God shouldn’t punish people if they had no choice in the matter.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God shouldn’t punish people if they had no choice in the matter.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If God has chosen, then Christ’s death was only for a few, not for all.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1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anctification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Sanctification</a:t>
            </a:r>
          </a:p>
        </p:txBody>
      </p:sp>
      <p:sp>
        <p:nvSpPr>
          <p:cNvPr id="134" name="Concept captures nearly every issue that faces Believers today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Concept captures nearly every issue that faces Believers today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Almost every question you will face revolves around whether we are saved, how we are to live, or what happens to us in the end.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anctification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Sanctification	</a:t>
            </a:r>
          </a:p>
        </p:txBody>
      </p:sp>
      <p:sp>
        <p:nvSpPr>
          <p:cNvPr id="137" name="Definition…"/>
          <p:cNvSpPr txBox="1"/>
          <p:nvPr>
            <p:ph type="body" idx="1"/>
          </p:nvPr>
        </p:nvSpPr>
        <p:spPr>
          <a:xfrm>
            <a:off x="650239" y="2275839"/>
            <a:ext cx="12354561" cy="7044268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63295" indent="-463295" defTabSz="617727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32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Definition</a:t>
            </a:r>
          </a:p>
          <a:p>
            <a:pPr lvl="1" marL="820419" indent="-386079" defTabSz="617727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78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To set apart for purposes of holiness</a:t>
            </a:r>
          </a:p>
          <a:p>
            <a:pPr lvl="1" marL="820419" indent="-386079" defTabSz="617727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78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To be counted righteous before God</a:t>
            </a:r>
          </a:p>
          <a:p>
            <a:pPr marL="463295" indent="-463295" defTabSz="617727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32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Terms that are included in the concept</a:t>
            </a:r>
          </a:p>
          <a:p>
            <a:pPr lvl="1" marL="820419" indent="-386079" defTabSz="617727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78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Sanctify – state of being set apart in relationship with God  (John 17:17, 1 </a:t>
            </a:r>
            <a:r>
              <a:t>Thess</a:t>
            </a:r>
            <a:r>
              <a:t> 5:23)</a:t>
            </a:r>
          </a:p>
          <a:p>
            <a:pPr lvl="1" marL="820419" indent="-386079" defTabSz="617727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78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Holy – set apart from that which is unholy, 1 Pet 2:9</a:t>
            </a:r>
          </a:p>
          <a:p>
            <a:pPr lvl="1" marL="820419" indent="-386079" defTabSz="617727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78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Saint – applied to living persons relating to position before God – Rom 1:7, 1 </a:t>
            </a:r>
            <a:r>
              <a:t>Cor</a:t>
            </a:r>
            <a:r>
              <a:t> 1:2</a:t>
            </a:r>
          </a:p>
          <a:p>
            <a:pPr marL="463295" indent="-463295" defTabSz="617727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32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All Believers are sanctified, Holy and Saints!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he Human Condition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The Human Condition</a:t>
            </a:r>
          </a:p>
        </p:txBody>
      </p:sp>
      <p:sp>
        <p:nvSpPr>
          <p:cNvPr id="86" name="Mankind is dead in sin  (Rom 3:11)…"/>
          <p:cNvSpPr txBox="1"/>
          <p:nvPr>
            <p:ph type="body" idx="1"/>
          </p:nvPr>
        </p:nvSpPr>
        <p:spPr>
          <a:xfrm>
            <a:off x="650239" y="2275839"/>
            <a:ext cx="12029441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Mankind is dead in sin  (Rom 3:11)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Mankind does not seek God (Psalm 14:1-3)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It falls to God to reach out to mankind (</a:t>
            </a:r>
            <a:r>
              <a:t>Jn</a:t>
            </a:r>
            <a:r>
              <a:t> 3:16)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God has identified His sheep (</a:t>
            </a:r>
            <a:r>
              <a:t>Jn</a:t>
            </a:r>
            <a:r>
              <a:t> 10:25-29)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God has redeemed His sheep (Rom 21-24)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Mankind has been regenerated (Titus 3:5)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6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Aspects of Sanctification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Aspects of Sanctification	</a:t>
            </a:r>
          </a:p>
        </p:txBody>
      </p:sp>
      <p:sp>
        <p:nvSpPr>
          <p:cNvPr id="140" name="Positional Sanctification…"/>
          <p:cNvSpPr txBox="1"/>
          <p:nvPr>
            <p:ph type="body" idx="1"/>
          </p:nvPr>
        </p:nvSpPr>
        <p:spPr>
          <a:xfrm>
            <a:off x="650239" y="2275839"/>
            <a:ext cx="11704322" cy="7044268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Positional Sanctification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All Believers Sanctified at the point of Salvation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1 </a:t>
            </a:r>
            <a:r>
              <a:t>Cor</a:t>
            </a:r>
            <a:r>
              <a:t> 1:2, Hebrews 10:10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Progressive Sanctification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Yieldedness</a:t>
            </a:r>
            <a:r>
              <a:t> to God, Growth in Christ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Phil 1:6, Rom 6:1-22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Ultimate Sanctification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Final Perfection – every part of us changed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Heb 10:14, Eph 4:22-24, Col 3:9-10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0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onclusion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Conclusion</a:t>
            </a:r>
          </a:p>
        </p:txBody>
      </p:sp>
      <p:sp>
        <p:nvSpPr>
          <p:cNvPr id="143" name="We can rejoice because of what God did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We can rejoice because of what God did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Must also strive to make our practice match our position!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We can be confident in our efforts because God has promised that we will succeed.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Regardless of the difficulty of our journey, we </a:t>
            </a:r>
            <a:r>
              <a:rPr u="sng"/>
              <a:t>will </a:t>
            </a:r>
            <a:r>
              <a:t>stand glorified before God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3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ractical Exercise Question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Practical Exercise Questions</a:t>
            </a:r>
          </a:p>
        </p:txBody>
      </p:sp>
      <p:sp>
        <p:nvSpPr>
          <p:cNvPr id="146" name="Break into groups and discuss answers to the following questions: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Break into groups and discuss answers to the </a:t>
            </a:r>
            <a:r>
              <a:t>following questions: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What are ways we can make our practice match our position?"/>
          <p:cNvSpPr txBox="1"/>
          <p:nvPr>
            <p:ph type="title"/>
          </p:nvPr>
        </p:nvSpPr>
        <p:spPr>
          <a:xfrm>
            <a:off x="975359" y="2926080"/>
            <a:ext cx="11051825" cy="195072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554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are ways we can make our practice match our position?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What do you tell someone who admits that they struggle with a particular sin?"/>
          <p:cNvSpPr txBox="1"/>
          <p:nvPr>
            <p:ph type="title"/>
          </p:nvPr>
        </p:nvSpPr>
        <p:spPr>
          <a:xfrm>
            <a:off x="975359" y="3576319"/>
            <a:ext cx="11051825" cy="1950721"/>
          </a:xfrm>
          <a:prstGeom prst="rect">
            <a:avLst/>
          </a:prstGeom>
        </p:spPr>
        <p:txBody>
          <a:bodyPr lIns="126435" tIns="72248" rIns="126435" bIns="72248"/>
          <a:lstStyle>
            <a:lvl1pPr defTabSz="624230">
              <a:defRPr sz="53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do you tell someone who admits that they struggle with a particular sin?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What do you say to someone who believes that their capacity for sin means they may not be saved?"/>
          <p:cNvSpPr txBox="1"/>
          <p:nvPr>
            <p:ph type="title"/>
          </p:nvPr>
        </p:nvSpPr>
        <p:spPr>
          <a:xfrm>
            <a:off x="975359" y="3576319"/>
            <a:ext cx="11051825" cy="1950721"/>
          </a:xfrm>
          <a:prstGeom prst="rect">
            <a:avLst/>
          </a:prstGeom>
        </p:spPr>
        <p:txBody>
          <a:bodyPr lIns="126435" tIns="72248" rIns="126435" bIns="72248"/>
          <a:lstStyle>
            <a:lvl1pPr defTabSz="487680">
              <a:defRPr sz="416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do you say to someone who believes that their capacity for sin means they may not be saved?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How do you respond to one who says that God knows we aren’t perfect, so doing sinful acts is no big deal."/>
          <p:cNvSpPr txBox="1"/>
          <p:nvPr>
            <p:ph type="title"/>
          </p:nvPr>
        </p:nvSpPr>
        <p:spPr>
          <a:xfrm>
            <a:off x="975359" y="3576319"/>
            <a:ext cx="11051825" cy="1950721"/>
          </a:xfrm>
          <a:prstGeom prst="rect">
            <a:avLst/>
          </a:prstGeom>
        </p:spPr>
        <p:txBody>
          <a:bodyPr lIns="126435" tIns="72248" rIns="126435" bIns="72248"/>
          <a:lstStyle>
            <a:lvl1pPr defTabSz="487680">
              <a:defRPr sz="416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do you respond to one who says that God knows we aren’t perfect, so doing sinful acts is no big deal.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Double-click to edit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/>
          <a:p>
            <a: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generation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Regeneration</a:t>
            </a:r>
          </a:p>
        </p:txBody>
      </p:sp>
      <p:sp>
        <p:nvSpPr>
          <p:cNvPr id="89" name="Titus 3:5 and John 3:3-7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Titus 3:5 and John 3:3-7</a:t>
            </a:r>
          </a:p>
          <a:p>
            <a:pPr marL="487680" indent="-487680" defTabSz="65024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Means New Life, New Birth, Spiritual Resurrection</a:t>
            </a:r>
          </a:p>
          <a:p>
            <a:pPr marL="487680" indent="-487680" defTabSz="65024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Instantaneous change from spiritual death to spiritual life</a:t>
            </a:r>
          </a:p>
          <a:p>
            <a:pPr marL="487680" indent="-487680" defTabSz="65024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“…regenerating </a:t>
            </a:r>
            <a:r>
              <a:t>work of the Holy Spirit, bringing both conviction and understanding, which results in genuine repentance that brings salvation</a:t>
            </a:r>
            <a:r>
              <a:t>.” (Foundations text)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sults of Regeneration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Results of Regeneration</a:t>
            </a:r>
          </a:p>
        </p:txBody>
      </p:sp>
      <p:sp>
        <p:nvSpPr>
          <p:cNvPr id="92" name="New Nature (Eph 4:24)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New Nature (Eph 4:24) 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Sometimes a drastic change in attitude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Capacity for victory over sin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Spiritual Experience (Eph 2:1-3)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Once blind, now can see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Once estranged from God, now fellowship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Eternal Security (Phil 1:6)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Not possible to defect from the faith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Election – Foreknowledge or Foreordination?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11225">
              <a:defRPr sz="521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Election – Foreknowledge or Foreordination?</a:t>
            </a:r>
          </a:p>
        </p:txBody>
      </p:sp>
      <p:sp>
        <p:nvSpPr>
          <p:cNvPr id="95" name="Foreknowledge –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Foreknowledge – 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God invites all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Knows beforehand who will accept invitation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These He predestines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God knows what will happen, but does not cause it to happen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Death of Christ secures possibility for sinners generally which might never be realized.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Election – Foreknowledge or Foreordination?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11225">
              <a:defRPr sz="521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Election – Foreknowledge or Foreordination?</a:t>
            </a:r>
          </a:p>
        </p:txBody>
      </p:sp>
      <p:sp>
        <p:nvSpPr>
          <p:cNvPr id="98" name="Foreordination –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Foreordination –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Unconditional decision made by God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Eternal destiny of man determined by sovereign choice of God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Redemption is certain and secure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Cross is Christ’s act of saving, apart from anything man does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Election Discussed – Eph 1:4-6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Election Discussed – Eph 1:4-6</a:t>
            </a:r>
          </a:p>
        </p:txBody>
      </p:sp>
      <p:sp>
        <p:nvSpPr>
          <p:cNvPr id="101" name="Definition of “choose”…"/>
          <p:cNvSpPr txBox="1"/>
          <p:nvPr>
            <p:ph type="body" idx="1"/>
          </p:nvPr>
        </p:nvSpPr>
        <p:spPr>
          <a:xfrm>
            <a:off x="650239" y="2275839"/>
            <a:ext cx="12029441" cy="6935895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24281" indent="-424281" defTabSz="565708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3959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Definition of “choose”</a:t>
            </a:r>
          </a:p>
          <a:p>
            <a:pPr lvl="1" marL="751331" indent="-353568" defTabSz="565708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46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To “choose out” or “select”</a:t>
            </a:r>
          </a:p>
          <a:p>
            <a:pPr lvl="1" marL="751331" indent="-353568" defTabSz="565708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46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Must be things from which to choose</a:t>
            </a:r>
          </a:p>
          <a:p>
            <a:pPr lvl="1" marL="751331" indent="-353568" defTabSz="565708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46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Must be able to make a decision</a:t>
            </a:r>
          </a:p>
          <a:p>
            <a:pPr lvl="1" marL="751331" indent="-353568" defTabSz="565708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46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Must have thing chosen available</a:t>
            </a:r>
          </a:p>
          <a:p>
            <a:pPr lvl="2" marL="1078382" indent="-282854" defTabSz="565708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2969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Choice in Old Testament</a:t>
            </a:r>
          </a:p>
          <a:p>
            <a:pPr lvl="3" marL="1476146" indent="-282854" defTabSz="565708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  <a:defRPr sz="247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Abraham (Gen 12:1-3) Isaac (Gen 17:18-19)</a:t>
            </a:r>
          </a:p>
          <a:p>
            <a:pPr lvl="2" marL="1078382" indent="-282854" defTabSz="565708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2969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Choice in New Testament</a:t>
            </a:r>
          </a:p>
          <a:p>
            <a:pPr lvl="3" marL="1476146" indent="-282854" defTabSz="565708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  <a:defRPr sz="247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John 6:44 Men are drawn</a:t>
            </a:r>
          </a:p>
          <a:p>
            <a:pPr lvl="3" marL="1476146" indent="-282854" defTabSz="565708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  <a:defRPr sz="247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John 15:16 God chooses</a:t>
            </a:r>
          </a:p>
          <a:p>
            <a:pPr lvl="3" marL="1476146" indent="-282854" defTabSz="565708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  <a:defRPr sz="247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1 Pet 1:2  Believers are elect by God</a:t>
            </a:r>
          </a:p>
          <a:p>
            <a:pPr marL="0" indent="0" defTabSz="565708">
              <a:lnSpc>
                <a:spcPct val="90000"/>
              </a:lnSpc>
              <a:spcBef>
                <a:spcPts val="600"/>
              </a:spcBef>
              <a:buSzTx/>
              <a:buNone/>
              <a:defRPr sz="3959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1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10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10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Election Discussed – Eph 1:4-6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Election Discussed – Eph 1:4-6</a:t>
            </a:r>
          </a:p>
        </p:txBody>
      </p:sp>
      <p:sp>
        <p:nvSpPr>
          <p:cNvPr id="104" name="Objects –  (vs 4)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Objects –  (</a:t>
            </a:r>
            <a:r>
              <a:t>vs</a:t>
            </a:r>
            <a:r>
              <a:t> 4)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“us” refers to vs. 1 – true believers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Timing – 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In eternity past God made a decision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Purpose –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Not only salvation, but sanctification (holy and blameless)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Election Discussed – Eph 1:4-6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Election Discussed – Eph 1:4-6</a:t>
            </a:r>
          </a:p>
        </p:txBody>
      </p:sp>
      <p:sp>
        <p:nvSpPr>
          <p:cNvPr id="107" name="Priviledge – (vs 5)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Priviledge</a:t>
            </a:r>
            <a:r>
              <a:t> – (</a:t>
            </a:r>
            <a:r>
              <a:t>vs</a:t>
            </a:r>
            <a:r>
              <a:t> 5)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We have all rites of adoption and </a:t>
            </a:r>
            <a:r>
              <a:t>sonship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Reason – 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Act of free love totally grounded in God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Result – (</a:t>
            </a:r>
            <a:r>
              <a:t>vs</a:t>
            </a:r>
            <a:r>
              <a:t> 6)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Why save anyone?  Free favor of God.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7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42464D"/>
      </a:dk2>
      <a:lt2>
        <a:srgbClr val="D4D6D9"/>
      </a:lt2>
      <a:accent1>
        <a:srgbClr val="095CC4"/>
      </a:accent1>
      <a:accent2>
        <a:srgbClr val="1B8518"/>
      </a:accent2>
      <a:accent3>
        <a:srgbClr val="D3B21C"/>
      </a:accent3>
      <a:accent4>
        <a:srgbClr val="D45510"/>
      </a:accent4>
      <a:accent5>
        <a:srgbClr val="BA120A"/>
      </a:accent5>
      <a:accent6>
        <a:srgbClr val="62298A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42464D"/>
      </a:dk2>
      <a:lt2>
        <a:srgbClr val="D4D6D9"/>
      </a:lt2>
      <a:accent1>
        <a:srgbClr val="095CC4"/>
      </a:accent1>
      <a:accent2>
        <a:srgbClr val="1B8518"/>
      </a:accent2>
      <a:accent3>
        <a:srgbClr val="D3B21C"/>
      </a:accent3>
      <a:accent4>
        <a:srgbClr val="D45510"/>
      </a:accent4>
      <a:accent5>
        <a:srgbClr val="BA120A"/>
      </a:accent5>
      <a:accent6>
        <a:srgbClr val="62298A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