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DCDFE2"/>
          </a:solidFill>
        </a:fill>
      </a:tcStyle>
    </a:wholeTbl>
    <a:band2H>
      <a:tcTxStyle b="def" i="def"/>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2E78C3"/>
          </a:solidFill>
        </a:fill>
      </a:tcStyle>
    </a:firstCol>
    <a:la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noFill/>
              <a:miter lim="400000"/>
            </a:ln>
          </a:insideH>
          <a:insideV>
            <a:ln w="12700" cap="flat">
              <a:noFill/>
              <a:miter lim="400000"/>
            </a:ln>
          </a:insideV>
        </a:tcBdr>
        <a:fill>
          <a:solidFill>
            <a:srgbClr val="4394F8"/>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B4EB3"/>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solidFill>
            <a:srgbClr val="D9D9D9"/>
          </a:solidFill>
        </a:fill>
      </a:tcStyle>
    </a:wholeTbl>
    <a:band2H>
      <a:tcTxStyle b="def" i="def"/>
      <a:tcStyle>
        <a:tcBdr/>
        <a:fill>
          <a:solidFill>
            <a:srgbClr val="EBEBEB"/>
          </a:solidFill>
        </a:fill>
      </a:tcStyle>
    </a:band2H>
    <a:firstCol>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4FC327"/>
          </a:solidFill>
        </a:fill>
      </a:tcStyle>
    </a:firstCol>
    <a:la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lastRow>
    <a:fir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4B4B4B"/>
              </a:solidFill>
              <a:custDash>
                <a:ds d="200000" sp="200000"/>
              </a:custDash>
              <a:miter lim="400000"/>
            </a:ln>
          </a:left>
          <a:right>
            <a:ln w="12700" cap="flat">
              <a:solidFill>
                <a:srgbClr val="4B4B4B"/>
              </a:solidFill>
              <a:custDash>
                <a:ds d="200000" sp="200000"/>
              </a:custDash>
              <a:miter lim="400000"/>
            </a:ln>
          </a:right>
          <a:top>
            <a:ln w="12700" cap="flat">
              <a:solidFill>
                <a:srgbClr val="4B4B4B"/>
              </a:solidFill>
              <a:custDash>
                <a:ds d="200000" sp="200000"/>
              </a:custDash>
              <a:miter lim="400000"/>
            </a:ln>
          </a:top>
          <a:bottom>
            <a:ln w="12700" cap="flat">
              <a:solidFill>
                <a:srgbClr val="4B4B4B"/>
              </a:solidFill>
              <a:custDash>
                <a:ds d="200000" sp="200000"/>
              </a:custDash>
              <a:miter lim="400000"/>
            </a:ln>
          </a:bottom>
          <a:insideH>
            <a:ln w="12700" cap="flat">
              <a:solidFill>
                <a:srgbClr val="4B4B4B"/>
              </a:solidFill>
              <a:custDash>
                <a:ds d="200000" sp="200000"/>
              </a:custDash>
              <a:miter lim="400000"/>
            </a:ln>
          </a:insideH>
          <a:insideV>
            <a:ln w="12700" cap="flat">
              <a:solidFill>
                <a:srgbClr val="4B4B4B"/>
              </a:solidFill>
              <a:custDash>
                <a:ds d="200000" sp="200000"/>
              </a:custDash>
              <a:miter lim="400000"/>
            </a:ln>
          </a:insideV>
        </a:tcBdr>
        <a:fill>
          <a:solidFill>
            <a:srgbClr val="E0DDCD"/>
          </a:solidFill>
        </a:fill>
      </a:tcStyle>
    </a:wholeTbl>
    <a:band2H>
      <a:tcTxStyle b="def" i="def"/>
      <a:tcStyle>
        <a:tcBdr/>
        <a:fill>
          <a:solidFill>
            <a:srgbClr val="D2CFC5"/>
          </a:solidFill>
        </a:fill>
      </a:tcStyle>
    </a:band2H>
    <a:firstCol>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7D8B87"/>
          </a:solidFill>
        </a:fill>
      </a:tcStyle>
    </a:firstCol>
    <a:la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lastRow>
    <a:fir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6E6E6"/>
          </a:solidFill>
        </a:fill>
      </a:tcStyle>
    </a:wholeTbl>
    <a:band2H>
      <a:tcTxStyle b="def" i="def"/>
      <a:tcStyle>
        <a:tcBdr/>
        <a:fill>
          <a:solidFill>
            <a:srgbClr val="D6DFDF"/>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C5C7C8"/>
          </a:solidFill>
        </a:fill>
      </a:tcStyle>
    </a:wholeTbl>
    <a:band2H>
      <a:tcTxStyle b="def" i="def"/>
      <a:tcStyle>
        <a:tcBdr/>
        <a:fill>
          <a:solidFill>
            <a:srgbClr val="D6D6D7"/>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1454E"/>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D808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26972"/>
          </a:solidFill>
        </a:fill>
      </a:tcStyle>
    </a:firstRow>
  </a:tblStyle>
  <a:tblStyle styleId="{2708684C-4D16-4618-839F-0558EEFCDFE6}" styleName="">
    <a:tblBg/>
    <a:wholeTbl>
      <a:tcTxStyle b="off" i="off">
        <a:fontRef idx="minor">
          <a:srgbClr val="000000"/>
        </a:fontRef>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wholeTbl>
    <a:band2H>
      <a:tcTxStyle b="def" i="def"/>
      <a:tcStyle>
        <a:tcBdr/>
        <a:fill>
          <a:solidFill>
            <a:srgbClr val="E8EAEA"/>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Col>
    <a:la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solidFill>
                <a:srgbClr val="000000"/>
              </a:solidFill>
              <a:prstDash val="solid"/>
              <a:miter lim="400000"/>
            </a:ln>
          </a:top>
          <a:bottom>
            <a:ln w="12700" cap="flat">
              <a:noFill/>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lastRow>
    <a:fir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noFill/>
              <a:miter lim="400000"/>
            </a:ln>
          </a:top>
          <a:bottom>
            <a:ln w="12700" cap="flat">
              <a:solidFill>
                <a:srgbClr val="000000"/>
              </a:solidFill>
              <a:prstDash val="solid"/>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9" name="Shape 79"/>
          <p:cNvSpPr/>
          <p:nvPr>
            <p:ph type="sldImg"/>
          </p:nvPr>
        </p:nvSpPr>
        <p:spPr>
          <a:xfrm>
            <a:off x="1143000" y="685800"/>
            <a:ext cx="4572000" cy="3429000"/>
          </a:xfrm>
          <a:prstGeom prst="rect">
            <a:avLst/>
          </a:prstGeom>
        </p:spPr>
        <p:txBody>
          <a:bodyPr/>
          <a:lstStyle/>
          <a:p>
            <a:pPr/>
          </a:p>
        </p:txBody>
      </p:sp>
      <p:sp>
        <p:nvSpPr>
          <p:cNvPr id="80" name="Shape 8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Cover">
    <p:spTree>
      <p:nvGrpSpPr>
        <p:cNvPr id="1" name=""/>
        <p:cNvGrpSpPr/>
        <p:nvPr/>
      </p:nvGrpSpPr>
      <p:grpSpPr>
        <a:xfrm>
          <a:off x="0" y="0"/>
          <a:ext cx="0" cy="0"/>
          <a:chOff x="0" y="0"/>
          <a:chExt cx="0" cy="0"/>
        </a:xfrm>
      </p:grpSpPr>
      <p:sp>
        <p:nvSpPr>
          <p:cNvPr id="11" name="Image"/>
          <p:cNvSpPr/>
          <p:nvPr>
            <p:ph type="pic" sz="half" idx="21"/>
          </p:nvPr>
        </p:nvSpPr>
        <p:spPr>
          <a:xfrm>
            <a:off x="2438400" y="850900"/>
            <a:ext cx="8128000" cy="5415825"/>
          </a:xfrm>
          <a:prstGeom prst="rect">
            <a:avLst/>
          </a:prstGeom>
        </p:spPr>
        <p:txBody>
          <a:bodyPr lIns="91439" tIns="45719" rIns="91439" bIns="45719" anchor="t"/>
          <a:lstStyle/>
          <a:p>
            <a:pPr/>
          </a:p>
        </p:txBody>
      </p:sp>
      <p:sp>
        <p:nvSpPr>
          <p:cNvPr id="12" name="Body Level One…"/>
          <p:cNvSpPr txBox="1"/>
          <p:nvPr>
            <p:ph type="body" sz="quarter" idx="1"/>
          </p:nvPr>
        </p:nvSpPr>
        <p:spPr>
          <a:xfrm>
            <a:off x="1270000" y="73533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13" name="Title Text"/>
          <p:cNvSpPr txBox="1"/>
          <p:nvPr>
            <p:ph type="title"/>
          </p:nvPr>
        </p:nvSpPr>
        <p:spPr>
          <a:xfrm>
            <a:off x="1270000" y="5842000"/>
            <a:ext cx="10464800" cy="1422400"/>
          </a:xfrm>
          <a:prstGeom prst="rect">
            <a:avLst/>
          </a:prstGeom>
        </p:spPr>
        <p:txBody>
          <a:bodyPr anchor="b">
            <a:noAutofit/>
          </a:bodyPr>
          <a:lstStyle/>
          <a:p>
            <a:pPr/>
            <a:r>
              <a:t>Title Text</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21" name="Title Text"/>
          <p:cNvSpPr txBox="1"/>
          <p:nvPr>
            <p:ph type="title"/>
          </p:nvPr>
        </p:nvSpPr>
        <p:spPr>
          <a:xfrm>
            <a:off x="1270000" y="1638300"/>
            <a:ext cx="10464800" cy="3302000"/>
          </a:xfrm>
          <a:prstGeom prst="rect">
            <a:avLst/>
          </a:prstGeom>
        </p:spPr>
        <p:txBody>
          <a:bodyPr anchor="b">
            <a:noAutofit/>
          </a:bodyPr>
          <a:lstStyle/>
          <a:p>
            <a:pPr/>
            <a:r>
              <a:t>Title Text</a:t>
            </a:r>
          </a:p>
        </p:txBody>
      </p:sp>
      <p:sp>
        <p:nvSpPr>
          <p:cNvPr id="22" name="Body Level One…"/>
          <p:cNvSpPr txBox="1"/>
          <p:nvPr>
            <p:ph type="body" sz="quarter" idx="1"/>
          </p:nvPr>
        </p:nvSpPr>
        <p:spPr>
          <a:xfrm>
            <a:off x="1270000" y="50292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Body Level One…"/>
          <p:cNvSpPr txBox="1"/>
          <p:nvPr>
            <p:ph type="body" idx="1"/>
          </p:nvPr>
        </p:nvSpPr>
        <p:spPr>
          <a:xfrm>
            <a:off x="1270000" y="2768600"/>
            <a:ext cx="10464800" cy="57150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39" name="Image"/>
          <p:cNvSpPr/>
          <p:nvPr>
            <p:ph type="pic" sz="quarter" idx="21"/>
          </p:nvPr>
        </p:nvSpPr>
        <p:spPr>
          <a:xfrm>
            <a:off x="7188435" y="2552700"/>
            <a:ext cx="4102101" cy="6159500"/>
          </a:xfrm>
          <a:prstGeom prst="rect">
            <a:avLst/>
          </a:prstGeom>
        </p:spPr>
        <p:txBody>
          <a:bodyPr lIns="91439" tIns="45719" rIns="91439" bIns="45719" anchor="t"/>
          <a:lstStyle/>
          <a:p>
            <a:pPr/>
          </a:p>
        </p:txBody>
      </p:sp>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sz="half" idx="1"/>
          </p:nvPr>
        </p:nvSpPr>
        <p:spPr>
          <a:xfrm>
            <a:off x="1282700" y="2768600"/>
            <a:ext cx="5041900" cy="5715000"/>
          </a:xfrm>
          <a:prstGeom prst="rect">
            <a:avLst/>
          </a:prstGeom>
        </p:spPr>
        <p:txBody>
          <a:bodyPr>
            <a:normAutofit fontScale="100000" lnSpcReduction="0"/>
          </a:bodyPr>
          <a:lstStyle>
            <a:lvl1pPr marL="280736" indent="-280736" algn="l">
              <a:spcBef>
                <a:spcPts val="3200"/>
              </a:spcBef>
              <a:buSzPct val="100000"/>
              <a:buChar char="•"/>
              <a:defRPr sz="2800"/>
            </a:lvl1pPr>
            <a:lvl2pPr marL="661736" indent="-280736" algn="l">
              <a:spcBef>
                <a:spcPts val="3200"/>
              </a:spcBef>
              <a:buSzPct val="100000"/>
              <a:buChar char="•"/>
              <a:defRPr sz="2800"/>
            </a:lvl2pPr>
            <a:lvl3pPr marL="1042736" indent="-280736" algn="l">
              <a:spcBef>
                <a:spcPts val="3200"/>
              </a:spcBef>
              <a:buSzPct val="100000"/>
              <a:buChar char="•"/>
              <a:defRPr sz="2800"/>
            </a:lvl3pPr>
            <a:lvl4pPr marL="1423736" indent="-280736" algn="l">
              <a:spcBef>
                <a:spcPts val="3200"/>
              </a:spcBef>
              <a:buSzPct val="100000"/>
              <a:buChar char="•"/>
              <a:defRPr sz="2800"/>
            </a:lvl4pPr>
            <a:lvl5pPr marL="1804736" indent="-280736" algn="l">
              <a:spcBef>
                <a:spcPts val="3200"/>
              </a:spcBef>
              <a:buSzPct val="100000"/>
              <a:buChar char="•"/>
              <a:defRPr sz="2800"/>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9" name="Title Text"/>
          <p:cNvSpPr txBox="1"/>
          <p:nvPr>
            <p:ph type="title"/>
          </p:nvPr>
        </p:nvSpPr>
        <p:spPr>
          <a:prstGeom prst="rect">
            <a:avLst/>
          </a:prstGeom>
        </p:spPr>
        <p:txBody>
          <a:bodyPr/>
          <a:lstStyle/>
          <a:p>
            <a:pPr/>
            <a:r>
              <a:t>Title Text</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57" name="Image"/>
          <p:cNvSpPr/>
          <p:nvPr>
            <p:ph type="pic" idx="21"/>
          </p:nvPr>
        </p:nvSpPr>
        <p:spPr>
          <a:xfrm>
            <a:off x="775756" y="1041400"/>
            <a:ext cx="11550367" cy="7696200"/>
          </a:xfrm>
          <a:prstGeom prst="rect">
            <a:avLst/>
          </a:prstGeom>
        </p:spPr>
        <p:txBody>
          <a:bodyPr lIns="91439" tIns="45719" rIns="91439" bIns="45719" anchor="t"/>
          <a:lstStyle/>
          <a:p>
            <a:pP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5" name="Body Level One…"/>
          <p:cNvSpPr txBox="1"/>
          <p:nvPr>
            <p:ph type="body" idx="1"/>
          </p:nvPr>
        </p:nvSpPr>
        <p:spPr>
          <a:xfrm>
            <a:off x="1270000" y="1270000"/>
            <a:ext cx="10464800" cy="72136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6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55600"/>
          </a:xfrm>
          <a:prstGeom prst="rect">
            <a:avLst/>
          </a:prstGeom>
          <a:ln w="12700">
            <a:miter lim="400000"/>
          </a:ln>
        </p:spPr>
        <p:txBody>
          <a:bodyPr lIns="50800" tIns="50800" rIns="50800" bIns="50800"/>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titleStyle>
    <p:body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eg"/><Relationship Id="rId3" Type="http://schemas.openxmlformats.org/officeDocument/2006/relationships/image" Target="../media/image11.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gif"/></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2" name="End Times"/>
          <p:cNvSpPr txBox="1"/>
          <p:nvPr>
            <p:ph type="title"/>
          </p:nvPr>
        </p:nvSpPr>
        <p:spPr>
          <a:xfrm>
            <a:off x="975359" y="3029937"/>
            <a:ext cx="11054082" cy="2090703"/>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End Times</a:t>
            </a:r>
          </a:p>
        </p:txBody>
      </p:sp>
      <p:sp>
        <p:nvSpPr>
          <p:cNvPr id="83" name="Foundations for Life"/>
          <p:cNvSpPr txBox="1"/>
          <p:nvPr>
            <p:ph type="body" sz="quarter" idx="1"/>
          </p:nvPr>
        </p:nvSpPr>
        <p:spPr>
          <a:xfrm>
            <a:off x="2275840" y="5852160"/>
            <a:ext cx="8128001" cy="975361"/>
          </a:xfrm>
          <a:prstGeom prst="rect">
            <a:avLst/>
          </a:prstGeom>
        </p:spPr>
        <p:txBody>
          <a:bodyPr lIns="126435" tIns="72248" rIns="126435" bIns="72248" anchor="t"/>
          <a:lstStyle>
            <a:lvl1pPr marL="0" indent="0" algn="ctr" defTabSz="390144">
              <a:spcBef>
                <a:spcPts val="400"/>
              </a:spcBef>
              <a:buSzTx/>
              <a:buNone/>
              <a:defRPr sz="2730">
                <a:solidFill>
                  <a:srgbClr val="888888"/>
                </a:solidFill>
                <a:uFill>
                  <a:solidFill>
                    <a:srgbClr val="888888"/>
                  </a:solidFill>
                </a:uFill>
                <a:latin typeface="Calibri"/>
                <a:ea typeface="Calibri"/>
                <a:cs typeface="Calibri"/>
                <a:sym typeface="Calibri"/>
              </a:defRPr>
            </a:lvl1pPr>
          </a:lstStyle>
          <a:p>
            <a:pPr/>
            <a:r>
              <a:t>Foundations for Life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9" name="Why PreWrath?"/>
          <p:cNvSpPr txBox="1"/>
          <p:nvPr>
            <p:ph type="title"/>
          </p:nvPr>
        </p:nvSpPr>
        <p:spPr>
          <a:xfrm>
            <a:off x="975359" y="3029937"/>
            <a:ext cx="11054082" cy="2090703"/>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r>
              <a:t>Why </a:t>
            </a:r>
            <a:r>
              <a:t>PreWrath</a:t>
            </a:r>
            <a:r>
              <a:t>?</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1" name="Overview from Daniel"/>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Overview from Daniel</a:t>
            </a:r>
          </a:p>
        </p:txBody>
      </p:sp>
      <p:sp>
        <p:nvSpPr>
          <p:cNvPr id="112" name="Daniel 9:27:&quot;And he [the &quot;prince who is to come,&quot; i.e. the beast or Antichrist, in v. 26] will make a firm covenant with the many for one week, but in the middle of the week he will put a stop to sacrifice and grain offering; and on the wing of abominati"/>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Daniel 9:27:"And he [the "prince who is to come," i.e. the beast or Antichrist, in </a:t>
            </a:r>
            <a:r>
              <a:t>v</a:t>
            </a:r>
            <a:r>
              <a:t>. 26] will make a firm covenant with the many for one week, but in the middle of the week he will put a stop to sacrifice and grain offering; and on the wing of abominations will come one who makes desolate, even until a complete destruction, one that is decreed, is poured out on the one who makes desolate</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Prophetic year is 360 days, so 3 ½ years equals 1260 days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2">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2"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4" name="Application of Dan 27"/>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Application of Dan 27</a:t>
            </a:r>
          </a:p>
        </p:txBody>
      </p:sp>
      <p:pic>
        <p:nvPicPr>
          <p:cNvPr id="115" name="image5.jpg" descr="image5.jpg"/>
          <p:cNvPicPr>
            <a:picLocks noChangeAspect="1"/>
          </p:cNvPicPr>
          <p:nvPr/>
        </p:nvPicPr>
        <p:blipFill>
          <a:blip r:embed="rId2">
            <a:extLst/>
          </a:blip>
          <a:stretch>
            <a:fillRect/>
          </a:stretch>
        </p:blipFill>
        <p:spPr>
          <a:xfrm>
            <a:off x="1867833" y="2275839"/>
            <a:ext cx="9269134" cy="643692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7"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18" name="&quot;And from the time that the regular sacrifice is abolished, and the abomination of desolation is set up, there will be 1,290 days.&quot; (Dan. 12:11)…"/>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"And from the time that the regular sacrifice is abolished, and the abomination of desolation is set up, there will be 1,290 days." (Dan. 12:11</a:t>
            </a:r>
            <a:r>
              <a: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This complete destruction of Antichrist will occur at Armageddon (Rev. 19:20-21)</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0"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pic>
        <p:nvPicPr>
          <p:cNvPr id="121" name="image6.jpg" descr="image6.jpg"/>
          <p:cNvPicPr>
            <a:picLocks noChangeAspect="1"/>
          </p:cNvPicPr>
          <p:nvPr/>
        </p:nvPicPr>
        <p:blipFill>
          <a:blip r:embed="rId2">
            <a:extLst/>
          </a:blip>
          <a:stretch>
            <a:fillRect/>
          </a:stretch>
        </p:blipFill>
        <p:spPr>
          <a:xfrm>
            <a:off x="1867833" y="2275839"/>
            <a:ext cx="9269134" cy="6436926"/>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3"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24" name="&quot;How blessed is he who keeps waiting and attains to the 1,335 days!&quot; (Dan. 12:12)…"/>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"How blessed is he who keeps waiting and attains to the 1,335 days!" (Dan. 12:12</a:t>
            </a:r>
            <a:r>
              <a: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1,335 days refer to a "blessed" event which, although not explicitly stated as such, can be understood to refer to the beginning of the Millennial Kingdom Rule of Jesus Christ upon the earth – the next event to occur after Armageddon in Revelation 20.</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6"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pic>
        <p:nvPicPr>
          <p:cNvPr id="127" name="image7.jpg" descr="image7.jpg"/>
          <p:cNvPicPr>
            <a:picLocks noChangeAspect="1"/>
          </p:cNvPicPr>
          <p:nvPr/>
        </p:nvPicPr>
        <p:blipFill>
          <a:blip r:embed="rId2">
            <a:extLst/>
          </a:blip>
          <a:stretch>
            <a:fillRect/>
          </a:stretch>
        </p:blipFill>
        <p:spPr>
          <a:xfrm>
            <a:off x="1867833" y="2275839"/>
            <a:ext cx="9269134" cy="6436926"/>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9"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30" name="The 1st Seal - The appearance of the false messiah, Antichrist (Rev. 6:1-2; Matt. 24:5)…"/>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 1st Seal - The appearance of the false messiah, Antichrist (Rev. 6:1-2; Matt. 24:5</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 </a:t>
            </a:r>
            <a:r>
              <a:t>2nd Seal - Wars (Rev. 6:3-4; Matt. 24:6</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 </a:t>
            </a:r>
            <a:r>
              <a:t>3rd Seal - Famine (Rev. 6:5-6; Matt. 24:7</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Then </a:t>
            </a:r>
            <a:r>
              <a:t>in Matthew 24:8, Christ identifies what has transpired, "But all these things are merely the beginning of birth pangs." At that point, Antichrist begins his authority to rule for "forty-two months" (the second half of the seven-year period; Rev. 13:5). Christ calls what will happen next "a great tribulation" (Matt. 24:21)</a:t>
            </a:r>
            <a:r>
              <a:t>.</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2"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33" name="The 4th Seal - Death, the Great Tribulation of Antichrist (Rev. 6:7-8; Matt. 24:9; Rev. 12:12-17)…"/>
          <p:cNvSpPr txBox="1"/>
          <p:nvPr>
            <p:ph type="body" idx="1"/>
          </p:nvPr>
        </p:nvSpPr>
        <p:spPr>
          <a:xfrm>
            <a:off x="650239" y="2275839"/>
            <a:ext cx="11704322" cy="6436926"/>
          </a:xfrm>
          <a:prstGeom prst="rect">
            <a:avLst/>
          </a:prstGeom>
        </p:spPr>
        <p:txBody>
          <a:bodyPr lIns="126435" tIns="72248" rIns="126435" bIns="72248" anchor="t"/>
          <a:lstStyle/>
          <a:p>
            <a:pPr marL="473049" indent="-473049" defTabSz="630732">
              <a:spcBef>
                <a:spcPts val="700"/>
              </a:spcBef>
              <a:buClr>
                <a:srgbClr val="FFFFFF"/>
              </a:buClr>
              <a:buFont typeface="Arial"/>
              <a:defRPr sz="4414">
                <a:solidFill>
                  <a:srgbClr val="FFFFFF"/>
                </a:solidFill>
                <a:uFill>
                  <a:solidFill>
                    <a:srgbClr val="FFFFFF"/>
                  </a:solidFill>
                </a:uFill>
                <a:latin typeface="Calibri"/>
                <a:ea typeface="Calibri"/>
                <a:cs typeface="Calibri"/>
                <a:sym typeface="Calibri"/>
              </a:defRPr>
            </a:pPr>
            <a:r>
              <a:t>The 4th Seal - Death, the Great Tribulation of Antichrist (Rev. 6:7-8; Matt. 24:9; Rev. 12:12-17)</a:t>
            </a:r>
          </a:p>
          <a:p>
            <a:pPr marL="473049" indent="-473049" defTabSz="630732">
              <a:spcBef>
                <a:spcPts val="700"/>
              </a:spcBef>
              <a:buClr>
                <a:srgbClr val="FFFFFF"/>
              </a:buClr>
              <a:buFont typeface="Arial"/>
              <a:defRPr sz="4414">
                <a:solidFill>
                  <a:srgbClr val="FFFFFF"/>
                </a:solidFill>
                <a:uFill>
                  <a:solidFill>
                    <a:srgbClr val="FFFFFF"/>
                  </a:solidFill>
                </a:uFill>
                <a:latin typeface="Calibri"/>
                <a:ea typeface="Calibri"/>
                <a:cs typeface="Calibri"/>
                <a:sym typeface="Calibri"/>
              </a:defRPr>
            </a:pPr>
            <a:r>
              <a:t>The 5th Seal - Cry of those Martyred by Satan's wrath (Rev. 6:9-11; Matt. 24:10, 12; Mark 13:11-12)</a:t>
            </a:r>
          </a:p>
          <a:p>
            <a:pPr marL="473049" indent="-473049" defTabSz="630732">
              <a:spcBef>
                <a:spcPts val="700"/>
              </a:spcBef>
              <a:buClr>
                <a:srgbClr val="FFFFFF"/>
              </a:buClr>
              <a:buFont typeface="Arial"/>
              <a:defRPr sz="4414">
                <a:solidFill>
                  <a:srgbClr val="FFFFFF"/>
                </a:solidFill>
                <a:uFill>
                  <a:solidFill>
                    <a:srgbClr val="FFFFFF"/>
                  </a:solidFill>
                </a:uFill>
                <a:latin typeface="Calibri"/>
                <a:ea typeface="Calibri"/>
                <a:cs typeface="Calibri"/>
                <a:sym typeface="Calibri"/>
              </a:defRPr>
            </a:pPr>
            <a:r>
              <a:t>The 6th Seal - The signs that initiate the Day of the Lord (Rev. 6:12-14; Matt. 24:29)</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5"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pic>
        <p:nvPicPr>
          <p:cNvPr id="136" name="image8.jpg" descr="image8.jpg"/>
          <p:cNvPicPr>
            <a:picLocks noChangeAspect="1"/>
          </p:cNvPicPr>
          <p:nvPr/>
        </p:nvPicPr>
        <p:blipFill>
          <a:blip r:embed="rId2">
            <a:extLst/>
          </a:blip>
          <a:stretch>
            <a:fillRect/>
          </a:stretch>
        </p:blipFill>
        <p:spPr>
          <a:xfrm>
            <a:off x="2157489" y="2275839"/>
            <a:ext cx="8689822" cy="6436926"/>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5" name="Overview of the End Time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Overview of the End Times</a:t>
            </a:r>
          </a:p>
        </p:txBody>
      </p:sp>
      <p:sp>
        <p:nvSpPr>
          <p:cNvPr id="86" name="The seven-year period, known as the 70th Week of Daniel, begins when Israel signs a peace treaty with the Antichrist. (Dan 9:27)…"/>
          <p:cNvSpPr txBox="1"/>
          <p:nvPr>
            <p:ph type="body" idx="1"/>
          </p:nvPr>
        </p:nvSpPr>
        <p:spPr>
          <a:xfrm>
            <a:off x="650239" y="2275839"/>
            <a:ext cx="11704322" cy="6436926"/>
          </a:xfrm>
          <a:prstGeom prst="rect">
            <a:avLst/>
          </a:prstGeom>
        </p:spPr>
        <p:txBody>
          <a:bodyPr lIns="126435" tIns="72248" rIns="126435" bIns="72248" anchor="t"/>
          <a:lstStyle/>
          <a:p>
            <a:pPr marL="482803" indent="-482803" defTabSz="643737">
              <a:lnSpc>
                <a:spcPct val="80000"/>
              </a:lnSpc>
              <a:spcBef>
                <a:spcPts val="500"/>
              </a:spcBef>
              <a:buClr>
                <a:srgbClr val="FFFFFF"/>
              </a:buClr>
              <a:buFont typeface="Arial"/>
              <a:defRPr sz="3379">
                <a:solidFill>
                  <a:srgbClr val="FFFFFF"/>
                </a:solidFill>
                <a:uFill>
                  <a:solidFill>
                    <a:srgbClr val="FFFFFF"/>
                  </a:solidFill>
                </a:uFill>
                <a:latin typeface="Calibri"/>
                <a:ea typeface="Calibri"/>
                <a:cs typeface="Calibri"/>
                <a:sym typeface="Calibri"/>
              </a:defRPr>
            </a:pPr>
            <a:r>
              <a:t>The seven-year period, known as the 70</a:t>
            </a:r>
            <a:r>
              <a:rPr baseline="30579"/>
              <a:t>th</a:t>
            </a:r>
            <a:r>
              <a:t> Week of Daniel, begins when Israel signs a peace treaty with the Antichrist. (Dan 9:27</a:t>
            </a:r>
            <a:r>
              <a:t>)</a:t>
            </a:r>
          </a:p>
          <a:p>
            <a:pPr marL="482803" indent="-482803" defTabSz="643737">
              <a:lnSpc>
                <a:spcPct val="80000"/>
              </a:lnSpc>
              <a:spcBef>
                <a:spcPts val="500"/>
              </a:spcBef>
              <a:buClr>
                <a:srgbClr val="FFFFFF"/>
              </a:buClr>
              <a:buFont typeface="Arial"/>
              <a:defRPr sz="3379">
                <a:solidFill>
                  <a:srgbClr val="FFFFFF"/>
                </a:solidFill>
                <a:uFill>
                  <a:solidFill>
                    <a:srgbClr val="FFFFFF"/>
                  </a:solidFill>
                </a:uFill>
                <a:latin typeface="Calibri"/>
                <a:ea typeface="Calibri"/>
                <a:cs typeface="Calibri"/>
                <a:sym typeface="Calibri"/>
              </a:defRPr>
            </a:pPr>
            <a:r>
              <a:t>The first 3½ years of the 70</a:t>
            </a:r>
            <a:r>
              <a:rPr baseline="30579"/>
              <a:t>th</a:t>
            </a:r>
            <a:r>
              <a:t> Week of Daniel are characterized as beginning birth pangs. (Matt 24:8</a:t>
            </a:r>
            <a:r>
              <a:t>)</a:t>
            </a:r>
          </a:p>
          <a:p>
            <a:pPr marL="482803" indent="-482803" defTabSz="643737">
              <a:lnSpc>
                <a:spcPct val="80000"/>
              </a:lnSpc>
              <a:spcBef>
                <a:spcPts val="500"/>
              </a:spcBef>
              <a:buClr>
                <a:srgbClr val="FFFFFF"/>
              </a:buClr>
              <a:buFont typeface="Arial"/>
              <a:defRPr sz="3379">
                <a:solidFill>
                  <a:srgbClr val="FFFFFF"/>
                </a:solidFill>
                <a:uFill>
                  <a:solidFill>
                    <a:srgbClr val="FFFFFF"/>
                  </a:solidFill>
                </a:uFill>
                <a:latin typeface="Calibri"/>
                <a:ea typeface="Calibri"/>
                <a:cs typeface="Calibri"/>
                <a:sym typeface="Calibri"/>
              </a:defRPr>
            </a:pPr>
            <a:r>
              <a:t>The mid-point of the 70</a:t>
            </a:r>
            <a:r>
              <a:rPr baseline="30579"/>
              <a:t>th</a:t>
            </a:r>
            <a:r>
              <a:t> Week of Daniel is marked by the Antichrist declaring himself to be God and demanding worship, what Daniel calls the Abomination of Desolation. (Dan 9:27, Matt 24:15</a:t>
            </a:r>
            <a:r>
              <a:t>)</a:t>
            </a:r>
          </a:p>
          <a:p>
            <a:pPr marL="482803" indent="-482803" defTabSz="643737">
              <a:lnSpc>
                <a:spcPct val="80000"/>
              </a:lnSpc>
              <a:spcBef>
                <a:spcPts val="500"/>
              </a:spcBef>
              <a:buClr>
                <a:srgbClr val="FFFFFF"/>
              </a:buClr>
              <a:buFont typeface="Arial"/>
              <a:defRPr sz="3379">
                <a:solidFill>
                  <a:srgbClr val="FFFFFF"/>
                </a:solidFill>
                <a:uFill>
                  <a:solidFill>
                    <a:srgbClr val="FFFFFF"/>
                  </a:solidFill>
                </a:uFill>
                <a:latin typeface="Calibri"/>
                <a:ea typeface="Calibri"/>
                <a:cs typeface="Calibri"/>
                <a:sym typeface="Calibri"/>
              </a:defRPr>
            </a:pPr>
            <a:r>
              <a:t>The period of time from the mid-point of the 70</a:t>
            </a:r>
            <a:r>
              <a:rPr baseline="30579"/>
              <a:t>th</a:t>
            </a:r>
            <a:r>
              <a:t> Week of Daniel until the rapture is known as the Great Tribulation, a time when the Antichrist seeks to destroy Israel and believers. (Matt 24:21)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8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8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8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6"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8"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39" name="This depiction of when the Rapture will occur does not place the event at a specific time, for no one knows when it will occur (Matt. 24:36). Rather the timing of the Rapture is shown relative to the sequence of events that occur before and after it.…"/>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This depiction of when the Rapture will occur does not place the event at a specific time, for no one knows when it will occur (Matt. 24:36). Rather the timing of the Rapture is shown relative to the sequence of events that occur before and after it</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 opening of the 6th Seal results in the signs that initiate the Day of the Lord (Rev. 6:12-14; Matt. 24:29; Joel 2:31 and 3:14-16). This also results in the Great Tribulation being "cut short" (Matt. 24:15, 21-22, 29</a:t>
            </a:r>
            <a:r>
              <a:t>)</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1"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42" name="Christ, in the Olivet Discourse, taught that after the sun, moon, and stars go out, &quot;the sign of the Son of Man will appear in the sky,... and He will send forth His angels with a great trumpet and they will gather together His elect from the four wind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600"/>
              </a:spcBef>
              <a:buClr>
                <a:srgbClr val="FFFFFF"/>
              </a:buClr>
              <a:buFont typeface="Arial"/>
              <a:defRPr sz="3840">
                <a:solidFill>
                  <a:srgbClr val="FFFFFF"/>
                </a:solidFill>
                <a:uFill>
                  <a:solidFill>
                    <a:srgbClr val="FFFFFF"/>
                  </a:solidFill>
                </a:uFill>
                <a:latin typeface="Calibri"/>
                <a:ea typeface="Calibri"/>
                <a:cs typeface="Calibri"/>
                <a:sym typeface="Calibri"/>
              </a:defRPr>
            </a:pPr>
            <a:r>
              <a:t>Christ, in the Olivet Discourse, taught that after the sun, moon, and stars go out, "the sign of the Son of Man will appear in the sky,... and He will send forth His angels with a great trumpet and they will gather together His elect from the four winds, from one end of the sky to the other" (Matt. 24:29-31)</a:t>
            </a:r>
          </a:p>
          <a:p>
            <a:pPr marL="487680" indent="-487680" defTabSz="650240">
              <a:lnSpc>
                <a:spcPct val="90000"/>
              </a:lnSpc>
              <a:spcBef>
                <a:spcPts val="600"/>
              </a:spcBef>
              <a:buClr>
                <a:srgbClr val="FFFFFF"/>
              </a:buClr>
              <a:buFont typeface="Arial"/>
              <a:defRPr sz="3840">
                <a:solidFill>
                  <a:srgbClr val="FFFFFF"/>
                </a:solidFill>
                <a:uFill>
                  <a:solidFill>
                    <a:srgbClr val="FFFFFF"/>
                  </a:solidFill>
                </a:uFill>
                <a:latin typeface="Calibri"/>
                <a:ea typeface="Calibri"/>
                <a:cs typeface="Calibri"/>
                <a:sym typeface="Calibri"/>
              </a:defRPr>
            </a:pPr>
            <a:r>
              <a:t>The </a:t>
            </a:r>
            <a:r>
              <a:t>opening of the 7th Seal then initiates the Day of the Lord (Rev. 8:1-6) which is executed through the trumpet and bowl </a:t>
            </a:r>
            <a:r>
              <a:t>judgments</a:t>
            </a:r>
          </a:p>
          <a:p>
            <a:pPr marL="487680" indent="-487680" defTabSz="650240">
              <a:lnSpc>
                <a:spcPct val="90000"/>
              </a:lnSpc>
              <a:spcBef>
                <a:spcPts val="600"/>
              </a:spcBef>
              <a:buClr>
                <a:srgbClr val="FFFFFF"/>
              </a:buClr>
              <a:buFont typeface="Arial"/>
              <a:defRPr sz="3840">
                <a:solidFill>
                  <a:srgbClr val="FFFFFF"/>
                </a:solidFill>
                <a:uFill>
                  <a:solidFill>
                    <a:srgbClr val="FFFFFF"/>
                  </a:solidFill>
                </a:uFill>
                <a:latin typeface="Calibri"/>
                <a:ea typeface="Calibri"/>
                <a:cs typeface="Calibri"/>
                <a:sym typeface="Calibri"/>
              </a:defRPr>
            </a:pPr>
            <a:r>
              <a:t>Paul confirms the sequence thus far in his second epistle to the Thessalonians (2:1-4)</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4"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pic>
        <p:nvPicPr>
          <p:cNvPr id="145" name="image9.jpg" descr="image9.jpg"/>
          <p:cNvPicPr>
            <a:picLocks noChangeAspect="1"/>
          </p:cNvPicPr>
          <p:nvPr/>
        </p:nvPicPr>
        <p:blipFill>
          <a:blip r:embed="rId2">
            <a:extLst/>
          </a:blip>
          <a:stretch>
            <a:fillRect/>
          </a:stretch>
        </p:blipFill>
        <p:spPr>
          <a:xfrm>
            <a:off x="2157489" y="2275839"/>
            <a:ext cx="8689822" cy="6436926"/>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7" name="Great Day of the Lord"/>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Great Day of the Lord</a:t>
            </a:r>
          </a:p>
        </p:txBody>
      </p:sp>
      <p:sp>
        <p:nvSpPr>
          <p:cNvPr id="148" name="Synonymous with second coming of Christ…"/>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Synonymous with second coming of Christ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End of Age, final harvest, seventh seal</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God’s fiery, judgmental wrath against the earth’s wicked.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Primary purpose: destroy the kingdom of darkness (final beast empire of Satan)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Begins on same day of Rapture – announced with signs in the heavens.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48">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8"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0" name="The Great Day of the Lord"/>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Great Day of the Lord</a:t>
            </a:r>
          </a:p>
        </p:txBody>
      </p:sp>
      <p:sp>
        <p:nvSpPr>
          <p:cNvPr id="151" name="Second purpose: refine third part of nation of Israel who survive the great tribulation…"/>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Second purpose: refine third part of nation of Israel who survive the great tribulation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Two major parts: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God’s trumpet judgments against the wicked</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God’s bowl judgments – begin after 70</a:t>
            </a:r>
            <a:r>
              <a:rPr baseline="30593"/>
              <a:t>th</a:t>
            </a:r>
            <a:r>
              <a:t> week </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All ends at the battle of Armageddon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1">
                                            <p:txEl>
                                              <p:pRg st="1" end="1"/>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151">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151">
                                            <p:txEl>
                                              <p:pRg st="3" end="3"/>
                                            </p:txEl>
                                          </p:spTgt>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1" fill="hold">
                                  <p:stCondLst>
                                    <p:cond delay="0"/>
                                  </p:stCondLst>
                                  <p:iterate type="el" backwards="0">
                                    <p:tmAbs val="0"/>
                                  </p:iterate>
                                  <p:childTnLst>
                                    <p:set>
                                      <p:cBhvr>
                                        <p:cTn id="21" fill="hold"/>
                                        <p:tgtEl>
                                          <p:spTgt spid="151">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1"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3" name="Christ’s Rule During the Millennium"/>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r>
              <a:t>Christ’s Rule </a:t>
            </a:r>
            <a:r>
              <a:t>During the Millennium</a:t>
            </a:r>
          </a:p>
        </p:txBody>
      </p:sp>
      <p:sp>
        <p:nvSpPr>
          <p:cNvPr id="154" name="Millennium - Thousand Years…"/>
          <p:cNvSpPr txBox="1"/>
          <p:nvPr>
            <p:ph type="body" idx="1"/>
          </p:nvPr>
        </p:nvSpPr>
        <p:spPr>
          <a:xfrm>
            <a:off x="650239" y="2275839"/>
            <a:ext cx="11704322" cy="6436926"/>
          </a:xfrm>
          <a:prstGeom prst="rect">
            <a:avLst/>
          </a:prstGeom>
        </p:spPr>
        <p:txBody>
          <a:bodyPr lIns="126435" tIns="72248" rIns="126435" bIns="72248" anchor="t"/>
          <a:lstStyle/>
          <a:p>
            <a:pPr marL="477926" indent="-477926" defTabSz="637235">
              <a:spcBef>
                <a:spcPts val="700"/>
              </a:spcBef>
              <a:buClr>
                <a:srgbClr val="FFFFFF"/>
              </a:buClr>
              <a:buFont typeface="Arial"/>
              <a:defRPr sz="4460">
                <a:solidFill>
                  <a:srgbClr val="FFFFFF"/>
                </a:solidFill>
                <a:uFill>
                  <a:solidFill>
                    <a:srgbClr val="FFFFFF"/>
                  </a:solidFill>
                </a:uFill>
                <a:latin typeface="Calibri"/>
                <a:ea typeface="Calibri"/>
                <a:cs typeface="Calibri"/>
                <a:sym typeface="Calibri"/>
              </a:defRPr>
            </a:pPr>
            <a:r>
              <a:t>Millennium - Thousand Years</a:t>
            </a:r>
          </a:p>
          <a:p>
            <a:pPr marL="477926" indent="-477926" defTabSz="637235">
              <a:spcBef>
                <a:spcPts val="700"/>
              </a:spcBef>
              <a:buClr>
                <a:srgbClr val="FFFFFF"/>
              </a:buClr>
              <a:buFont typeface="Arial"/>
              <a:defRPr sz="4460">
                <a:solidFill>
                  <a:srgbClr val="FFFFFF"/>
                </a:solidFill>
                <a:uFill>
                  <a:solidFill>
                    <a:srgbClr val="FFFFFF"/>
                  </a:solidFill>
                </a:uFill>
                <a:latin typeface="Calibri"/>
                <a:ea typeface="Calibri"/>
                <a:cs typeface="Calibri"/>
                <a:sym typeface="Calibri"/>
              </a:defRPr>
            </a:pPr>
            <a:r>
              <a:t>Premillennial</a:t>
            </a:r>
            <a:r>
              <a:t> View</a:t>
            </a:r>
          </a:p>
          <a:p>
            <a:pPr lvl="1" marL="846327" indent="-398272" defTabSz="637235">
              <a:spcBef>
                <a:spcPts val="600"/>
              </a:spcBef>
              <a:buClr>
                <a:srgbClr val="FFFFFF"/>
              </a:buClr>
              <a:buFont typeface="Arial"/>
              <a:buChar char="–"/>
              <a:defRPr sz="3902">
                <a:solidFill>
                  <a:srgbClr val="FFFFFF"/>
                </a:solidFill>
                <a:uFill>
                  <a:solidFill>
                    <a:srgbClr val="FFFFFF"/>
                  </a:solidFill>
                </a:uFill>
                <a:latin typeface="Calibri"/>
                <a:ea typeface="Calibri"/>
                <a:cs typeface="Calibri"/>
                <a:sym typeface="Calibri"/>
              </a:defRPr>
            </a:pPr>
            <a:r>
              <a:t>Christ returns to the earth before the </a:t>
            </a:r>
            <a:r>
              <a:t>millenium</a:t>
            </a:r>
          </a:p>
          <a:p>
            <a:pPr marL="477926" indent="-477926" defTabSz="637235">
              <a:spcBef>
                <a:spcPts val="700"/>
              </a:spcBef>
              <a:buClr>
                <a:srgbClr val="FFFFFF"/>
              </a:buClr>
              <a:buFont typeface="Arial"/>
              <a:defRPr sz="4460">
                <a:solidFill>
                  <a:srgbClr val="FFFFFF"/>
                </a:solidFill>
                <a:uFill>
                  <a:solidFill>
                    <a:srgbClr val="FFFFFF"/>
                  </a:solidFill>
                </a:uFill>
                <a:latin typeface="Calibri"/>
                <a:ea typeface="Calibri"/>
                <a:cs typeface="Calibri"/>
                <a:sym typeface="Calibri"/>
              </a:defRPr>
            </a:pPr>
            <a:r>
              <a:t>Amillennial</a:t>
            </a:r>
            <a:r>
              <a:t> View</a:t>
            </a:r>
          </a:p>
          <a:p>
            <a:pPr lvl="1" marL="846327" indent="-398272" defTabSz="637235">
              <a:spcBef>
                <a:spcPts val="600"/>
              </a:spcBef>
              <a:buClr>
                <a:srgbClr val="FFFFFF"/>
              </a:buClr>
              <a:buFont typeface="Arial"/>
              <a:buChar char="–"/>
              <a:defRPr sz="3902">
                <a:solidFill>
                  <a:srgbClr val="FFFFFF"/>
                </a:solidFill>
                <a:uFill>
                  <a:solidFill>
                    <a:srgbClr val="FFFFFF"/>
                  </a:solidFill>
                </a:uFill>
                <a:latin typeface="Calibri"/>
                <a:ea typeface="Calibri"/>
                <a:cs typeface="Calibri"/>
                <a:sym typeface="Calibri"/>
              </a:defRPr>
            </a:pPr>
            <a:r>
              <a:t>Between two comings, Christ rules in the heart</a:t>
            </a:r>
          </a:p>
          <a:p>
            <a:pPr marL="477926" indent="-477926" defTabSz="637235">
              <a:spcBef>
                <a:spcPts val="700"/>
              </a:spcBef>
              <a:buClr>
                <a:srgbClr val="FFFFFF"/>
              </a:buClr>
              <a:buFont typeface="Arial"/>
              <a:defRPr sz="4460">
                <a:solidFill>
                  <a:srgbClr val="FFFFFF"/>
                </a:solidFill>
                <a:uFill>
                  <a:solidFill>
                    <a:srgbClr val="FFFFFF"/>
                  </a:solidFill>
                </a:uFill>
                <a:latin typeface="Calibri"/>
                <a:ea typeface="Calibri"/>
                <a:cs typeface="Calibri"/>
                <a:sym typeface="Calibri"/>
              </a:defRPr>
            </a:pPr>
            <a:r>
              <a:t>Postmillennial</a:t>
            </a:r>
          </a:p>
          <a:p>
            <a:pPr lvl="1" marL="846327" indent="-398272" defTabSz="637235">
              <a:spcBef>
                <a:spcPts val="600"/>
              </a:spcBef>
              <a:buClr>
                <a:srgbClr val="FFFFFF"/>
              </a:buClr>
              <a:buFont typeface="Arial"/>
              <a:buChar char="–"/>
              <a:defRPr sz="3902">
                <a:solidFill>
                  <a:srgbClr val="FFFFFF"/>
                </a:solidFill>
                <a:uFill>
                  <a:solidFill>
                    <a:srgbClr val="FFFFFF"/>
                  </a:solidFill>
                </a:uFill>
                <a:latin typeface="Calibri"/>
                <a:ea typeface="Calibri"/>
                <a:cs typeface="Calibri"/>
                <a:sym typeface="Calibri"/>
              </a:defRPr>
            </a:pPr>
            <a:r>
              <a:t>Man brings in the Kingdom through sharing Gospel.  Christ returns after universal acceptance.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4">
                                            <p:txEl>
                                              <p:pRg st="1" end="1"/>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15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154">
                                            <p:txEl>
                                              <p:pRg st="3" end="3"/>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15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154">
                                            <p:txEl>
                                              <p:pRg st="5" end="5"/>
                                            </p:txEl>
                                          </p:spTgt>
                                        </p:tgtEl>
                                        <p:attrNameLst>
                                          <p:attrName>style.visibility</p:attrName>
                                        </p:attrNameLst>
                                      </p:cBhvr>
                                      <p:to>
                                        <p:strVal val="visible"/>
                                      </p:to>
                                    </p:set>
                                  </p:childTnLst>
                                </p:cTn>
                              </p:par>
                            </p:childTnLst>
                          </p:cTn>
                        </p:par>
                        <p:par>
                          <p:cTn id="27" fill="hold">
                            <p:stCondLst>
                              <p:cond delay="0"/>
                            </p:stCondLst>
                            <p:childTnLst>
                              <p:par>
                                <p:cTn id="28" presetClass="entr" nodeType="afterEffect" presetSubtype="0" presetID="1" grpId="1" fill="hold">
                                  <p:stCondLst>
                                    <p:cond delay="0"/>
                                  </p:stCondLst>
                                  <p:iterate type="el" backwards="0">
                                    <p:tmAbs val="0"/>
                                  </p:iterate>
                                  <p:childTnLst>
                                    <p:set>
                                      <p:cBhvr>
                                        <p:cTn id="29" fill="hold"/>
                                        <p:tgtEl>
                                          <p:spTgt spid="154">
                                            <p:txEl>
                                              <p:pRg st="6" end="6"/>
                                            </p:txEl>
                                          </p:spTgt>
                                        </p:tgtEl>
                                        <p:attrNameLst>
                                          <p:attrName>style.visibility</p:attrName>
                                        </p:attrNameLst>
                                      </p:cBhvr>
                                      <p:to>
                                        <p:strVal val="visible"/>
                                      </p:to>
                                    </p:set>
                                  </p:childTnLst>
                                </p:cTn>
                              </p:par>
                            </p:childTnLst>
                          </p:cTn>
                        </p:par>
                        <p:par>
                          <p:cTn id="30" fill="hold">
                            <p:stCondLst>
                              <p:cond delay="0"/>
                            </p:stCondLst>
                            <p:childTnLst>
                              <p:par>
                                <p:cTn id="31" presetClass="entr" nodeType="afterEffect" presetSubtype="0" presetID="1" grpId="1" fill="hold">
                                  <p:stCondLst>
                                    <p:cond delay="0"/>
                                  </p:stCondLst>
                                  <p:iterate type="el" backwards="0">
                                    <p:tmAbs val="0"/>
                                  </p:iterate>
                                  <p:childTnLst>
                                    <p:set>
                                      <p:cBhvr>
                                        <p:cTn id="32" fill="hold"/>
                                        <p:tgtEl>
                                          <p:spTgt spid="154">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4"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6" name="Millennium"/>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Millennium</a:t>
            </a:r>
          </a:p>
        </p:txBody>
      </p:sp>
      <p:sp>
        <p:nvSpPr>
          <p:cNvPr id="157" name="New Heaven and new earth (Rev 21:1)…"/>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New Heaven and new earth (Rev 21:1)</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New Jerusalem (v.2)</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River of water of life (22:1)</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Tree of life with eternal fruit</a:t>
            </a:r>
            <a:br/>
            <a:r>
              <a:t> (v.2)</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Curse is gone (v.3)</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Bride of Christ dwells with the Lamb</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No longer death, mourning, crying or pain</a:t>
            </a:r>
          </a:p>
        </p:txBody>
      </p:sp>
      <p:pic>
        <p:nvPicPr>
          <p:cNvPr id="158" name="image10.jpg" descr="image10.jpg"/>
          <p:cNvPicPr>
            <a:picLocks noChangeAspect="1"/>
          </p:cNvPicPr>
          <p:nvPr/>
        </p:nvPicPr>
        <p:blipFill>
          <a:blip r:embed="rId2">
            <a:extLst/>
          </a:blip>
          <a:stretch>
            <a:fillRect/>
          </a:stretch>
        </p:blipFill>
        <p:spPr>
          <a:xfrm>
            <a:off x="8351687" y="3114750"/>
            <a:ext cx="4698797" cy="3524100"/>
          </a:xfrm>
          <a:prstGeom prst="rect">
            <a:avLst/>
          </a:prstGeom>
          <a:ln w="12700">
            <a:miter lim="400000"/>
          </a:ln>
        </p:spPr>
      </p:pic>
      <p:pic>
        <p:nvPicPr>
          <p:cNvPr id="159" name="image11.jpg" descr="image11.jpg"/>
          <p:cNvPicPr>
            <a:picLocks noChangeAspect="1"/>
          </p:cNvPicPr>
          <p:nvPr/>
        </p:nvPicPr>
        <p:blipFill>
          <a:blip r:embed="rId3">
            <a:extLst/>
          </a:blip>
          <a:stretch>
            <a:fillRect/>
          </a:stretch>
        </p:blipFill>
        <p:spPr>
          <a:xfrm>
            <a:off x="442524" y="0"/>
            <a:ext cx="3197014" cy="230744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5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5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5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57">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7"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1" name="Five “And I saw…” Phrases Rev 20,21"/>
          <p:cNvSpPr txBox="1"/>
          <p:nvPr>
            <p:ph type="title"/>
          </p:nvPr>
        </p:nvSpPr>
        <p:spPr>
          <a:xfrm>
            <a:off x="650239" y="390595"/>
            <a:ext cx="11704322" cy="1625601"/>
          </a:xfrm>
          <a:prstGeom prst="rect">
            <a:avLst/>
          </a:prstGeom>
        </p:spPr>
        <p:txBody>
          <a:bodyPr lIns="126435" tIns="72248" rIns="126435" bIns="72248"/>
          <a:lstStyle>
            <a:lvl1pPr defTabSz="650240">
              <a:defRPr sz="5546">
                <a:solidFill>
                  <a:srgbClr val="FFFFFF"/>
                </a:solidFill>
                <a:uFill>
                  <a:solidFill>
                    <a:srgbClr val="FFFFFF"/>
                  </a:solidFill>
                </a:uFill>
                <a:latin typeface="Calibri"/>
                <a:ea typeface="Calibri"/>
                <a:cs typeface="Calibri"/>
                <a:sym typeface="Calibri"/>
              </a:defRPr>
            </a:lvl1pPr>
          </a:lstStyle>
          <a:p>
            <a:pPr/>
            <a:r>
              <a:t>Five “And I saw…” Phrases Rev 20,21</a:t>
            </a:r>
          </a:p>
        </p:txBody>
      </p:sp>
      <p:sp>
        <p:nvSpPr>
          <p:cNvPr id="162" name="Satan is bound – forces totally destroyed but Satan is alive – Rev 20:2-3"/>
          <p:cNvSpPr txBox="1"/>
          <p:nvPr>
            <p:ph type="body" idx="1"/>
          </p:nvPr>
        </p:nvSpPr>
        <p:spPr>
          <a:xfrm>
            <a:off x="650239" y="2275839"/>
            <a:ext cx="11704322" cy="6436926"/>
          </a:xfrm>
          <a:prstGeom prst="rect">
            <a:avLst/>
          </a:prstGeom>
        </p:spPr>
        <p:txBody>
          <a:bodyPr lIns="126435" tIns="72248" rIns="126435" bIns="72248" anchor="t"/>
          <a:lstStyle>
            <a:lvl1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lvl1pPr>
          </a:lstStyle>
          <a:p>
            <a:pPr/>
            <a:r>
              <a:t>Satan is bound – forces totally destroyed but Satan is alive – Rev 20:2-3</a:t>
            </a:r>
          </a:p>
        </p:txBody>
      </p:sp>
      <p:pic>
        <p:nvPicPr>
          <p:cNvPr id="163" name="image12.jpg" descr="image12.jpg"/>
          <p:cNvPicPr>
            <a:picLocks noChangeAspect="1"/>
          </p:cNvPicPr>
          <p:nvPr/>
        </p:nvPicPr>
        <p:blipFill>
          <a:blip r:embed="rId2">
            <a:extLst/>
          </a:blip>
          <a:stretch>
            <a:fillRect/>
          </a:stretch>
        </p:blipFill>
        <p:spPr>
          <a:xfrm>
            <a:off x="3684692" y="3732859"/>
            <a:ext cx="5960535" cy="602074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2">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2"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5" name="Five “And I saw…” Phrases Rev 20,21"/>
          <p:cNvSpPr txBox="1"/>
          <p:nvPr>
            <p:ph type="title"/>
          </p:nvPr>
        </p:nvSpPr>
        <p:spPr>
          <a:xfrm>
            <a:off x="650239" y="390595"/>
            <a:ext cx="11704322" cy="1625601"/>
          </a:xfrm>
          <a:prstGeom prst="rect">
            <a:avLst/>
          </a:prstGeom>
        </p:spPr>
        <p:txBody>
          <a:bodyPr lIns="126435" tIns="72248" rIns="126435" bIns="72248"/>
          <a:lstStyle>
            <a:lvl1pPr defTabSz="650240">
              <a:defRPr sz="5546">
                <a:solidFill>
                  <a:srgbClr val="FFFFFF"/>
                </a:solidFill>
                <a:uFill>
                  <a:solidFill>
                    <a:srgbClr val="FFFFFF"/>
                  </a:solidFill>
                </a:uFill>
                <a:latin typeface="Calibri"/>
                <a:ea typeface="Calibri"/>
                <a:cs typeface="Calibri"/>
                <a:sym typeface="Calibri"/>
              </a:defRPr>
            </a:lvl1pPr>
          </a:lstStyle>
          <a:p>
            <a:pPr/>
            <a:r>
              <a:t>Five “And I saw…” Phrases Rev 20,21</a:t>
            </a:r>
          </a:p>
        </p:txBody>
      </p:sp>
      <p:sp>
        <p:nvSpPr>
          <p:cNvPr id="166" name="Sheep and Goat Judgment – eliminate all Gentile children of wrath who survived day of the Lord (Eph 2:2)  (Matt 25:31-40)…"/>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Sheep and Goat Judgment – eliminate all Gentile children of wrath who survived day of the Lord (Eph 2:2)  (Matt 25:31-40)</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Whether non-Jewish survivor worshipped Beast or taken mark (Rev 16:2, 14:9-11)</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Treatment of Israel (Matt 25:40)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6">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66">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166">
                                            <p:txEl>
                                              <p:pRg st="2" end="2"/>
                                            </p:txEl>
                                          </p:spTgt>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1" fill="hold">
                                  <p:stCondLst>
                                    <p:cond delay="0"/>
                                  </p:stCondLst>
                                  <p:iterate type="el" backwards="0">
                                    <p:tmAbs val="0"/>
                                  </p:iterate>
                                  <p:childTnLst>
                                    <p:set>
                                      <p:cBhvr>
                                        <p:cTn id="17" fill="hold"/>
                                        <p:tgtEl>
                                          <p:spTgt spid="166">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6"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8" name="Five “And I saw…” Phrases Rev 20,21"/>
          <p:cNvSpPr txBox="1"/>
          <p:nvPr>
            <p:ph type="title"/>
          </p:nvPr>
        </p:nvSpPr>
        <p:spPr>
          <a:xfrm>
            <a:off x="650239" y="390595"/>
            <a:ext cx="11704322" cy="1625601"/>
          </a:xfrm>
          <a:prstGeom prst="rect">
            <a:avLst/>
          </a:prstGeom>
        </p:spPr>
        <p:txBody>
          <a:bodyPr lIns="126435" tIns="72248" rIns="126435" bIns="72248"/>
          <a:lstStyle>
            <a:lvl1pPr defTabSz="650240">
              <a:defRPr sz="5546">
                <a:solidFill>
                  <a:srgbClr val="FFFFFF"/>
                </a:solidFill>
                <a:uFill>
                  <a:solidFill>
                    <a:srgbClr val="FFFFFF"/>
                  </a:solidFill>
                </a:uFill>
                <a:latin typeface="Calibri"/>
                <a:ea typeface="Calibri"/>
                <a:cs typeface="Calibri"/>
                <a:sym typeface="Calibri"/>
              </a:defRPr>
            </a:lvl1pPr>
          </a:lstStyle>
          <a:p>
            <a:pPr/>
            <a:r>
              <a:t>Five “And I saw…” Phrases Rev 20,21</a:t>
            </a:r>
          </a:p>
        </p:txBody>
      </p:sp>
      <p:sp>
        <p:nvSpPr>
          <p:cNvPr id="169" name="Beheaded Martyrs Resurrected (Rev 20:4-5) – those slain because of the Word – Rev 6:9…"/>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Beheaded Martyrs Resurrected (Rev 20:4-5) – those slain because of the Word – Rev 6:9</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New Heavens and New Earth</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Earth in state of devastation </a:t>
            </a:r>
            <a:br/>
            <a:r>
              <a:t>2 Pet 3:10</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Radical renovation – </a:t>
            </a:r>
            <a:br/>
            <a:r>
              <a:t>“new” is renewed </a:t>
            </a:r>
          </a:p>
        </p:txBody>
      </p:sp>
      <p:pic>
        <p:nvPicPr>
          <p:cNvPr id="170" name="image13.jpg" descr="image13.jpg"/>
          <p:cNvPicPr>
            <a:picLocks noChangeAspect="1"/>
          </p:cNvPicPr>
          <p:nvPr/>
        </p:nvPicPr>
        <p:blipFill>
          <a:blip r:embed="rId2">
            <a:extLst/>
          </a:blip>
          <a:stretch>
            <a:fillRect/>
          </a:stretch>
        </p:blipFill>
        <p:spPr>
          <a:xfrm>
            <a:off x="8845907" y="3969095"/>
            <a:ext cx="4143668" cy="511447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69">
                                            <p:txEl>
                                              <p:pRg st="1" end="1"/>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169">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16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9"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8" name="Overview of the End Time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Overview of the End Times</a:t>
            </a:r>
          </a:p>
        </p:txBody>
      </p:sp>
      <p:sp>
        <p:nvSpPr>
          <p:cNvPr id="89" name="The rapture of the church cuts short the wrath of the Antichrist and commences the Day of the Lord. (Matt 24:22)…"/>
          <p:cNvSpPr txBox="1"/>
          <p:nvPr>
            <p:ph type="body" idx="1"/>
          </p:nvPr>
        </p:nvSpPr>
        <p:spPr>
          <a:xfrm>
            <a:off x="650239" y="2275839"/>
            <a:ext cx="11704322" cy="6436926"/>
          </a:xfrm>
          <a:prstGeom prst="rect">
            <a:avLst/>
          </a:prstGeom>
        </p:spPr>
        <p:txBody>
          <a:bodyPr lIns="126435" tIns="72248" rIns="126435" bIns="72248" anchor="t"/>
          <a:lstStyle/>
          <a:p>
            <a:pPr marL="453542" indent="-453542" defTabSz="604723">
              <a:lnSpc>
                <a:spcPct val="90000"/>
              </a:lnSpc>
              <a:spcBef>
                <a:spcPts val="600"/>
              </a:spcBef>
              <a:buClr>
                <a:srgbClr val="FFFFFF"/>
              </a:buClr>
              <a:buFont typeface="Arial"/>
              <a:defRPr sz="3835">
                <a:solidFill>
                  <a:srgbClr val="FFFFFF"/>
                </a:solidFill>
                <a:uFill>
                  <a:solidFill>
                    <a:srgbClr val="FFFFFF"/>
                  </a:solidFill>
                </a:uFill>
                <a:latin typeface="Calibri"/>
                <a:ea typeface="Calibri"/>
                <a:cs typeface="Calibri"/>
                <a:sym typeface="Calibri"/>
              </a:defRPr>
            </a:pPr>
            <a:r>
              <a:t>The rapture of the church cuts short the wrath of the Antichrist and commences the Day of the Lord. (Matt 24:22</a:t>
            </a:r>
            <a:r>
              <a:t>)</a:t>
            </a:r>
          </a:p>
          <a:p>
            <a:pPr marL="453542" indent="-453542" defTabSz="604723">
              <a:lnSpc>
                <a:spcPct val="90000"/>
              </a:lnSpc>
              <a:spcBef>
                <a:spcPts val="600"/>
              </a:spcBef>
              <a:buClr>
                <a:srgbClr val="FFFFFF"/>
              </a:buClr>
              <a:buFont typeface="Arial"/>
              <a:defRPr sz="3835">
                <a:solidFill>
                  <a:srgbClr val="FFFFFF"/>
                </a:solidFill>
                <a:uFill>
                  <a:solidFill>
                    <a:srgbClr val="FFFFFF"/>
                  </a:solidFill>
                </a:uFill>
                <a:latin typeface="Calibri"/>
                <a:ea typeface="Calibri"/>
                <a:cs typeface="Calibri"/>
                <a:sym typeface="Calibri"/>
              </a:defRPr>
            </a:pPr>
            <a:r>
              <a:t>The Day of the Lord is God’s judgment upon the Antichrist and those who follow him. (Rev 19:20)</a:t>
            </a:r>
          </a:p>
          <a:p>
            <a:pPr marL="453542" indent="-453542" defTabSz="604723">
              <a:lnSpc>
                <a:spcPct val="90000"/>
              </a:lnSpc>
              <a:spcBef>
                <a:spcPts val="600"/>
              </a:spcBef>
              <a:buClr>
                <a:srgbClr val="FFFFFF"/>
              </a:buClr>
              <a:buFont typeface="Arial"/>
              <a:defRPr sz="3835">
                <a:solidFill>
                  <a:srgbClr val="FFFFFF"/>
                </a:solidFill>
                <a:uFill>
                  <a:solidFill>
                    <a:srgbClr val="FFFFFF"/>
                  </a:solidFill>
                </a:uFill>
                <a:latin typeface="Calibri"/>
                <a:ea typeface="Calibri"/>
                <a:cs typeface="Calibri"/>
                <a:sym typeface="Calibri"/>
              </a:defRPr>
            </a:pPr>
            <a:r>
              <a:t>The Day of the Lord is climaxed and ended by the battle of Armageddon when God destroys the armies of the earth. (Rev 16:13-16, Rev 19:19-21</a:t>
            </a:r>
            <a:r>
              <a:t>)</a:t>
            </a:r>
          </a:p>
          <a:p>
            <a:pPr marL="453542" indent="-453542" defTabSz="604723">
              <a:lnSpc>
                <a:spcPct val="90000"/>
              </a:lnSpc>
              <a:spcBef>
                <a:spcPts val="600"/>
              </a:spcBef>
              <a:buClr>
                <a:srgbClr val="FFFFFF"/>
              </a:buClr>
              <a:buFont typeface="Arial"/>
              <a:defRPr sz="3835">
                <a:solidFill>
                  <a:srgbClr val="FFFFFF"/>
                </a:solidFill>
                <a:uFill>
                  <a:solidFill>
                    <a:srgbClr val="FFFFFF"/>
                  </a:solidFill>
                </a:uFill>
                <a:latin typeface="Calibri"/>
                <a:ea typeface="Calibri"/>
                <a:cs typeface="Calibri"/>
                <a:sym typeface="Calibri"/>
              </a:defRPr>
            </a:pPr>
            <a:r>
              <a:t>God throws the Antichrist and the false prophet into the lake of fire. (Rev 19:20)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8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89">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8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9"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2" name="Five “And I saw…” Phrases Rev 20,21"/>
          <p:cNvSpPr txBox="1"/>
          <p:nvPr>
            <p:ph type="title"/>
          </p:nvPr>
        </p:nvSpPr>
        <p:spPr>
          <a:xfrm>
            <a:off x="650239" y="390595"/>
            <a:ext cx="11704322" cy="1625601"/>
          </a:xfrm>
          <a:prstGeom prst="rect">
            <a:avLst/>
          </a:prstGeom>
        </p:spPr>
        <p:txBody>
          <a:bodyPr lIns="126435" tIns="72248" rIns="126435" bIns="72248"/>
          <a:lstStyle>
            <a:lvl1pPr defTabSz="650240">
              <a:defRPr sz="5546">
                <a:solidFill>
                  <a:srgbClr val="FFFFFF"/>
                </a:solidFill>
                <a:uFill>
                  <a:solidFill>
                    <a:srgbClr val="FFFFFF"/>
                  </a:solidFill>
                </a:uFill>
                <a:latin typeface="Calibri"/>
                <a:ea typeface="Calibri"/>
                <a:cs typeface="Calibri"/>
                <a:sym typeface="Calibri"/>
              </a:defRPr>
            </a:lvl1pPr>
          </a:lstStyle>
          <a:p>
            <a:pPr/>
            <a:r>
              <a:t>Five “And I saw…” Phrases Rev 20,21</a:t>
            </a:r>
          </a:p>
        </p:txBody>
      </p:sp>
      <p:sp>
        <p:nvSpPr>
          <p:cNvPr id="173" name="New Jerusalem Rev 21:1-7…"/>
          <p:cNvSpPr txBox="1"/>
          <p:nvPr>
            <p:ph type="body" idx="1"/>
          </p:nvPr>
        </p:nvSpPr>
        <p:spPr>
          <a:xfrm>
            <a:off x="650239" y="2275839"/>
            <a:ext cx="11414762" cy="6918961"/>
          </a:xfrm>
          <a:prstGeom prst="rect">
            <a:avLst/>
          </a:prstGeom>
        </p:spPr>
        <p:txBody>
          <a:bodyPr lIns="126435" tIns="72248" rIns="126435" bIns="72248" anchor="t"/>
          <a:lstStyle/>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New Jerusalem Rev 21:1-7</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Heavenly mansions will </a:t>
            </a:r>
            <a:br/>
            <a:r>
              <a:t>descend from heaven </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No temple (Rev 21:22)</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New Jerusalem joins earth </a:t>
            </a:r>
            <a:br/>
            <a:r>
              <a:t>at summit of Mount Zion – </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Christ reigns from throne room in new temple, part of new Jerusalem.</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Period of harmony, justice and peace far superior to anything </a:t>
            </a:r>
          </a:p>
        </p:txBody>
      </p:sp>
      <p:pic>
        <p:nvPicPr>
          <p:cNvPr id="174" name="image14.gif" descr="image14.gif"/>
          <p:cNvPicPr>
            <a:picLocks noChangeAspect="1"/>
          </p:cNvPicPr>
          <p:nvPr/>
        </p:nvPicPr>
        <p:blipFill>
          <a:blip r:embed="rId2">
            <a:extLst/>
          </a:blip>
          <a:stretch>
            <a:fillRect/>
          </a:stretch>
        </p:blipFill>
        <p:spPr>
          <a:xfrm>
            <a:off x="8357454" y="2625012"/>
            <a:ext cx="4601665" cy="342967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7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73">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3"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6" name="Eternal Stat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Eternal State	</a:t>
            </a:r>
          </a:p>
        </p:txBody>
      </p:sp>
      <p:sp>
        <p:nvSpPr>
          <p:cNvPr id="177" name="Very little said in Scriptur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Very little said in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We continue to enjoy God forever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Christ presents kingdom to Father </a:t>
            </a:r>
            <a:br/>
            <a:r>
              <a:t>(1 </a:t>
            </a:r>
            <a:r>
              <a:t>Cor</a:t>
            </a:r>
            <a:r>
              <a:t> 15:24-28) </a:t>
            </a:r>
          </a:p>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9" name="Now Wha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Now What???</a:t>
            </a:r>
          </a:p>
        </p:txBody>
      </p:sp>
      <p:sp>
        <p:nvSpPr>
          <p:cNvPr id="180" name="Why do you think this was in the Bible?…"/>
          <p:cNvSpPr txBox="1"/>
          <p:nvPr>
            <p:ph type="body" idx="1"/>
          </p:nvPr>
        </p:nvSpPr>
        <p:spPr>
          <a:xfrm>
            <a:off x="650239" y="2275839"/>
            <a:ext cx="11704322" cy="6436926"/>
          </a:xfrm>
          <a:prstGeom prst="rect">
            <a:avLst/>
          </a:prstGeom>
        </p:spPr>
        <p:txBody>
          <a:bodyPr lIns="126435" tIns="72248" rIns="126435" bIns="72248" anchor="t"/>
          <a:lstStyle/>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Why do you think this was in the Bible?</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What do you do with this information?</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How can you apply it in your life?</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What are the Bible books you can study?</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Caution… there is a lot of bad info out there!</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Revelationcommentary.org</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Solagroup.org</a:t>
            </a:r>
          </a:p>
          <a:p>
            <a:pPr marL="419404" indent="-419404" defTabSz="559206">
              <a:lnSpc>
                <a:spcPct val="90000"/>
              </a:lnSpc>
              <a:spcBef>
                <a:spcPts val="600"/>
              </a:spcBef>
              <a:buClr>
                <a:srgbClr val="FFFFFF"/>
              </a:buClr>
              <a:buFont typeface="Arial"/>
              <a:defRPr sz="3913">
                <a:solidFill>
                  <a:srgbClr val="FFFFFF"/>
                </a:solidFill>
                <a:uFill>
                  <a:solidFill>
                    <a:srgbClr val="FFFFFF"/>
                  </a:solidFill>
                </a:uFill>
                <a:latin typeface="Calibri"/>
                <a:ea typeface="Calibri"/>
                <a:cs typeface="Calibri"/>
                <a:sym typeface="Calibri"/>
              </a:defRPr>
            </a:pPr>
            <a:r>
              <a:t>Awordfromtheword</a:t>
            </a:r>
            <a:r>
              <a:t>.org</a:t>
            </a:r>
          </a:p>
          <a:p>
            <a:pPr marL="0" indent="0" defTabSz="559206">
              <a:lnSpc>
                <a:spcPct val="90000"/>
              </a:lnSpc>
              <a:spcBef>
                <a:spcPts val="600"/>
              </a:spcBef>
              <a:buSzTx/>
              <a:buNone/>
              <a:defRPr sz="3913">
                <a:solidFill>
                  <a:srgbClr val="FFFFFF"/>
                </a:solidFill>
                <a:uFill>
                  <a:solidFill>
                    <a:srgbClr val="FFFFFF"/>
                  </a:solidFill>
                </a:u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1" name="Overview of the End Time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Overview of the End Times</a:t>
            </a:r>
          </a:p>
        </p:txBody>
      </p:sp>
      <p:sp>
        <p:nvSpPr>
          <p:cNvPr id="92" name="Satan is bound and thrown into a pit.  (Rev 20:1-3)…"/>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Satan is bound and thrown into a pit.  (Rev 20:1-3</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A thousand years pass as Christ reigns over the people on the earth that survived the tribulation. (Rev 20:4</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Satan is released, he attempts to overthrow God, and he is thrown into the lake of fire. (Rev 20:7-10</a:t>
            </a:r>
            <a:r>
              <a:t>)</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 story ends describing a time of eternity with beautiful promises of a Christ-focused life for the elect. (Rev 21</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2">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2"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4" name="The Tribulation – 70th Week of Daniel"/>
          <p:cNvSpPr txBox="1"/>
          <p:nvPr>
            <p:ph type="title"/>
          </p:nvPr>
        </p:nvSpPr>
        <p:spPr>
          <a:xfrm>
            <a:off x="650239" y="390595"/>
            <a:ext cx="11704322" cy="1625601"/>
          </a:xfrm>
          <a:prstGeom prst="rect">
            <a:avLst/>
          </a:prstGeom>
        </p:spPr>
        <p:txBody>
          <a:bodyPr lIns="126435" tIns="72248" rIns="126435" bIns="72248"/>
          <a:lstStyle/>
          <a:p>
            <a:pPr defTabSz="650240">
              <a:defRPr sz="5546">
                <a:solidFill>
                  <a:srgbClr val="FFFFFF"/>
                </a:solidFill>
                <a:uFill>
                  <a:solidFill>
                    <a:srgbClr val="FFFFFF"/>
                  </a:solidFill>
                </a:uFill>
                <a:latin typeface="Calibri"/>
                <a:ea typeface="Calibri"/>
                <a:cs typeface="Calibri"/>
                <a:sym typeface="Calibri"/>
              </a:defRPr>
            </a:pPr>
            <a:r>
              <a:t>The Tribulation – 70</a:t>
            </a:r>
            <a:r>
              <a:rPr baseline="30593"/>
              <a:t>th</a:t>
            </a:r>
            <a:r>
              <a:t> Week of Daniel</a:t>
            </a:r>
          </a:p>
        </p:txBody>
      </p:sp>
      <p:sp>
        <p:nvSpPr>
          <p:cNvPr id="95" name="7-year period before the millennium (Kingdom) DAN 9:24-27…"/>
          <p:cNvSpPr txBox="1"/>
          <p:nvPr>
            <p:ph type="body" idx="1"/>
          </p:nvPr>
        </p:nvSpPr>
        <p:spPr>
          <a:xfrm>
            <a:off x="650239" y="2275839"/>
            <a:ext cx="12029441" cy="6436926"/>
          </a:xfrm>
          <a:prstGeom prst="rect">
            <a:avLst/>
          </a:prstGeom>
        </p:spPr>
        <p:txBody>
          <a:bodyPr lIns="126435" tIns="72248" rIns="126435" bIns="72248" anchor="t"/>
          <a:lstStyle/>
          <a:p>
            <a:pPr marL="487680" indent="-487680" defTabSz="650240">
              <a:lnSpc>
                <a:spcPct val="80000"/>
              </a:lnSpc>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7-year period before the millennium (Kingdom</a:t>
            </a:r>
            <a:r>
              <a:t>) DAN 9:24-27</a:t>
            </a:r>
          </a:p>
          <a:p>
            <a:pPr marL="487680" indent="-487680" defTabSz="650240">
              <a:lnSpc>
                <a:spcPct val="80000"/>
              </a:lnSpc>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Tribulation marked by:</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Man’s rebellion</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Revealing of the Antichrist</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Apostasy of the nation of Israel</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Rapture of the church</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Outpouring of God’s wrath</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Consummation of the “times of </a:t>
            </a:r>
            <a:br/>
            <a:r>
              <a:t>the Gentiles”</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Spiritual rebirth of the nation of </a:t>
            </a:r>
            <a:br/>
            <a:r>
              <a:t>Israel</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Destruction of the armies at Armageddon</a:t>
            </a:r>
          </a:p>
          <a:p>
            <a:pPr lvl="1" marL="863600" indent="-406400" defTabSz="650240">
              <a:lnSpc>
                <a:spcPct val="80000"/>
              </a:lnSpc>
              <a:spcBef>
                <a:spcPts val="500"/>
              </a:spcBef>
              <a:buClr>
                <a:srgbClr val="FFFFFF"/>
              </a:buClr>
              <a:buFont typeface="Arial"/>
              <a:buChar char="–"/>
              <a:defRPr sz="2986">
                <a:solidFill>
                  <a:srgbClr val="FFFFFF"/>
                </a:solidFill>
                <a:uFill>
                  <a:solidFill>
                    <a:srgbClr val="FFFFFF"/>
                  </a:solidFill>
                </a:uFill>
                <a:latin typeface="Calibri"/>
                <a:ea typeface="Calibri"/>
                <a:cs typeface="Calibri"/>
                <a:sym typeface="Calibri"/>
              </a:defRPr>
            </a:pPr>
            <a:r>
              <a:t>Defeat of the Antichrist and Satan</a:t>
            </a:r>
          </a:p>
        </p:txBody>
      </p:sp>
      <p:pic>
        <p:nvPicPr>
          <p:cNvPr id="96" name="image1.jpg" descr="image1.jpg"/>
          <p:cNvPicPr>
            <a:picLocks noChangeAspect="1"/>
          </p:cNvPicPr>
          <p:nvPr/>
        </p:nvPicPr>
        <p:blipFill>
          <a:blip r:embed="rId2">
            <a:extLst/>
          </a:blip>
          <a:stretch>
            <a:fillRect/>
          </a:stretch>
        </p:blipFill>
        <p:spPr>
          <a:xfrm>
            <a:off x="7179207" y="3030899"/>
            <a:ext cx="5779911" cy="433493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9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95">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95">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 fill="hold">
                                  <p:stCondLst>
                                    <p:cond delay="0"/>
                                  </p:stCondLst>
                                  <p:iterate type="el" backwards="0">
                                    <p:tmAbs val="0"/>
                                  </p:iterate>
                                  <p:childTnLst>
                                    <p:set>
                                      <p:cBhvr>
                                        <p:cTn id="40" fill="hold"/>
                                        <p:tgtEl>
                                          <p:spTgt spid="95">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0" presetID="1" grpId="1" fill="hold">
                                  <p:stCondLst>
                                    <p:cond delay="0"/>
                                  </p:stCondLst>
                                  <p:iterate type="el" backwards="0">
                                    <p:tmAbs val="0"/>
                                  </p:iterate>
                                  <p:childTnLst>
                                    <p:set>
                                      <p:cBhvr>
                                        <p:cTn id="44" fill="hold"/>
                                        <p:tgtEl>
                                          <p:spTgt spid="95">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0" presetID="1" grpId="1" fill="hold">
                                  <p:stCondLst>
                                    <p:cond delay="0"/>
                                  </p:stCondLst>
                                  <p:iterate type="el" backwards="0">
                                    <p:tmAbs val="0"/>
                                  </p:iterate>
                                  <p:childTnLst>
                                    <p:set>
                                      <p:cBhvr>
                                        <p:cTn id="48" fill="hold"/>
                                        <p:tgtEl>
                                          <p:spTgt spid="95">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5"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8" name="The Rapture – rapid/caught up"/>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Rapture – rapid/caught up</a:t>
            </a:r>
          </a:p>
        </p:txBody>
      </p:sp>
      <p:sp>
        <p:nvSpPr>
          <p:cNvPr id="99" name="Pretribulation Rapture…"/>
          <p:cNvSpPr txBox="1"/>
          <p:nvPr>
            <p:ph type="body" idx="1"/>
          </p:nvPr>
        </p:nvSpPr>
        <p:spPr>
          <a:xfrm>
            <a:off x="650239" y="2275839"/>
            <a:ext cx="12137815"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Pretribulation</a:t>
            </a:r>
            <a:r>
              <a:t> Rapture</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True believers </a:t>
            </a:r>
            <a:r>
              <a:t>raptured</a:t>
            </a:r>
            <a:r>
              <a:t> before the tribulation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Midtribulation</a:t>
            </a:r>
            <a:r>
              <a:t> Rapture</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Raptured</a:t>
            </a:r>
            <a:r>
              <a:t> 3 ½ years into the </a:t>
            </a:r>
            <a:br/>
            <a:r>
              <a:t>tribulation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Posttribulation</a:t>
            </a:r>
            <a:r>
              <a:t> Rapture</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Church endures entire tribulation </a:t>
            </a:r>
            <a:br/>
            <a:r>
              <a:t>– </a:t>
            </a:r>
            <a:r>
              <a:t>incl</a:t>
            </a:r>
            <a:r>
              <a:t> God’s wrath</a:t>
            </a:r>
          </a:p>
        </p:txBody>
      </p:sp>
      <p:pic>
        <p:nvPicPr>
          <p:cNvPr id="100" name="image2.jpg" descr="image2.jpg"/>
          <p:cNvPicPr>
            <a:picLocks noChangeAspect="1"/>
          </p:cNvPicPr>
          <p:nvPr/>
        </p:nvPicPr>
        <p:blipFill>
          <a:blip r:embed="rId2">
            <a:extLst/>
          </a:blip>
          <a:stretch>
            <a:fillRect/>
          </a:stretch>
        </p:blipFill>
        <p:spPr>
          <a:xfrm>
            <a:off x="9047708" y="4236242"/>
            <a:ext cx="3911408" cy="515188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9">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99">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99">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99">
                                            <p:txEl>
                                              <p:pRg st="4" end="4"/>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1" fill="hold">
                                  <p:stCondLst>
                                    <p:cond delay="0"/>
                                  </p:stCondLst>
                                  <p:iterate type="el" backwards="0">
                                    <p:tmAbs val="0"/>
                                  </p:iterate>
                                  <p:childTnLst>
                                    <p:set>
                                      <p:cBhvr>
                                        <p:cTn id="25" fill="hold"/>
                                        <p:tgtEl>
                                          <p:spTgt spid="99">
                                            <p:txEl>
                                              <p:pRg st="5" end="5"/>
                                            </p:txEl>
                                          </p:spTgt>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1" fill="hold">
                                  <p:stCondLst>
                                    <p:cond delay="0"/>
                                  </p:stCondLst>
                                  <p:iterate type="el" backwards="0">
                                    <p:tmAbs val="0"/>
                                  </p:iterate>
                                  <p:childTnLst>
                                    <p:set>
                                      <p:cBhvr>
                                        <p:cTn id="28" fill="hold"/>
                                        <p:tgtEl>
                                          <p:spTgt spid="99">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9"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2" name="Pre-Wrath Raptur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Pre-Wrath Rapture</a:t>
            </a:r>
          </a:p>
        </p:txBody>
      </p:sp>
      <p:sp>
        <p:nvSpPr>
          <p:cNvPr id="103" name="Rapture sometime during second half of tribulation…"/>
          <p:cNvSpPr txBox="1"/>
          <p:nvPr>
            <p:ph type="body" idx="1"/>
          </p:nvPr>
        </p:nvSpPr>
        <p:spPr>
          <a:xfrm>
            <a:off x="650240" y="2275839"/>
            <a:ext cx="12022054" cy="6432974"/>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Rapture sometime during second half of tribulation</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Immediately before the Day of the Lord</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Day of the Lord starts within second half of 70</a:t>
            </a:r>
            <a:r>
              <a:rPr baseline="30593"/>
              <a:t>th</a:t>
            </a:r>
            <a:r>
              <a:t> wk</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Cosmic disturbance with 6</a:t>
            </a:r>
            <a:r>
              <a:rPr baseline="30593"/>
              <a:t>th</a:t>
            </a:r>
            <a:r>
              <a:t> seal signal Day of Lord</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Day of the Lord begin with opening 7</a:t>
            </a:r>
            <a:r>
              <a:rPr baseline="30593"/>
              <a:t>th</a:t>
            </a:r>
            <a:r>
              <a:t> seal Rev 8:1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3"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05" name="image3.jpg" descr="image3.jpg"/>
          <p:cNvPicPr>
            <a:picLocks noChangeAspect="1"/>
          </p:cNvPicPr>
          <p:nvPr/>
        </p:nvPicPr>
        <p:blipFill>
          <a:blip r:embed="rId2">
            <a:extLst/>
          </a:blip>
          <a:stretch>
            <a:fillRect/>
          </a:stretch>
        </p:blipFill>
        <p:spPr>
          <a:xfrm>
            <a:off x="325120" y="216746"/>
            <a:ext cx="12513503" cy="8561495"/>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07" name="image4.jpg" descr="image4.jpg"/>
          <p:cNvPicPr>
            <a:picLocks noChangeAspect="1"/>
          </p:cNvPicPr>
          <p:nvPr/>
        </p:nvPicPr>
        <p:blipFill>
          <a:blip r:embed="rId2">
            <a:extLst/>
          </a:blip>
          <a:stretch>
            <a:fillRect/>
          </a:stretch>
        </p:blipFill>
        <p:spPr>
          <a:xfrm>
            <a:off x="2275839" y="345870"/>
            <a:ext cx="8669868" cy="916280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