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Default Extension="jpeg" ContentType="image/jpeg"/>
  <Override PartName="/ppt/slides/slide1.xml" ContentType="application/vnd.openxmlformats-officedocument.presentationml.slide+xml"/>
  <Override PartName="/ppt/slides/slide26.xml" ContentType="application/vnd.openxmlformats-officedocument.presentationml.slide+xml"/>
  <Override PartName="/ppt/slides/slide34.xml" ContentType="application/vnd.openxmlformats-officedocument.presentationml.slide+xml"/>
  <Override PartName="/docProps/app.xml" ContentType="application/vnd.openxmlformats-officedocument.extended-properties+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32.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s/slide33.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94" r:id="rId3"/>
    <p:sldId id="284" r:id="rId4"/>
    <p:sldId id="285" r:id="rId5"/>
    <p:sldId id="286" r:id="rId6"/>
    <p:sldId id="287" r:id="rId7"/>
    <p:sldId id="283" r:id="rId8"/>
    <p:sldId id="288" r:id="rId9"/>
    <p:sldId id="289" r:id="rId10"/>
    <p:sldId id="290" r:id="rId11"/>
    <p:sldId id="291" r:id="rId12"/>
    <p:sldId id="292" r:id="rId13"/>
    <p:sldId id="293" r:id="rId14"/>
    <p:sldId id="295" r:id="rId15"/>
    <p:sldId id="257" r:id="rId16"/>
    <p:sldId id="301" r:id="rId17"/>
    <p:sldId id="297" r:id="rId18"/>
    <p:sldId id="298" r:id="rId19"/>
    <p:sldId id="299" r:id="rId20"/>
    <p:sldId id="296" r:id="rId21"/>
    <p:sldId id="300" r:id="rId22"/>
    <p:sldId id="302" r:id="rId23"/>
    <p:sldId id="303" r:id="rId24"/>
    <p:sldId id="304" r:id="rId25"/>
    <p:sldId id="305" r:id="rId26"/>
    <p:sldId id="306" r:id="rId27"/>
    <p:sldId id="307" r:id="rId28"/>
    <p:sldId id="308" r:id="rId29"/>
    <p:sldId id="314" r:id="rId30"/>
    <p:sldId id="309" r:id="rId31"/>
    <p:sldId id="310" r:id="rId32"/>
    <p:sldId id="311" r:id="rId33"/>
    <p:sldId id="312" r:id="rId34"/>
    <p:sldId id="313"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25057" autoAdjust="0"/>
    <p:restoredTop sz="94660"/>
  </p:normalViewPr>
  <p:slideViewPr>
    <p:cSldViewPr snapToObjects="1">
      <p:cViewPr varScale="1">
        <p:scale>
          <a:sx n="82" d="100"/>
          <a:sy n="82" d="100"/>
        </p:scale>
        <p:origin x="-104" y="-11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printerSettings" Target="printerSettings/printerSettings1.bin"/><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C3737D3-C936-C344-8403-BB83DE594447}"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3737D3-C936-C344-8403-BB83DE594447}"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3737D3-C936-C344-8403-BB83DE594447}"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C3737D3-C936-C344-8403-BB83DE594447}"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3737D3-C936-C344-8403-BB83DE594447}" type="datetimeFigureOut">
              <a:rPr lang="en-US" smtClean="0"/>
              <a:pPr/>
              <a:t>1/12/11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C3737D3-C936-C344-8403-BB83DE594447}" type="datetimeFigureOut">
              <a:rPr lang="en-US" smtClean="0"/>
              <a:pPr/>
              <a:t>1/12/11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C3737D3-C936-C344-8403-BB83DE594447}" type="datetimeFigureOut">
              <a:rPr lang="en-US" smtClean="0"/>
              <a:pPr/>
              <a:t>1/12/11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C3737D3-C936-C344-8403-BB83DE594447}" type="datetimeFigureOut">
              <a:rPr lang="en-US" smtClean="0"/>
              <a:pPr/>
              <a:t>1/12/11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3737D3-C936-C344-8403-BB83DE594447}" type="datetimeFigureOut">
              <a:rPr lang="en-US" smtClean="0"/>
              <a:pPr/>
              <a:t>1/12/11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3737D3-C936-C344-8403-BB83DE594447}" type="datetimeFigureOut">
              <a:rPr lang="en-US" smtClean="0"/>
              <a:pPr/>
              <a:t>1/12/11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3737D3-C936-C344-8403-BB83DE594447}" type="datetimeFigureOut">
              <a:rPr lang="en-US" smtClean="0"/>
              <a:pPr/>
              <a:t>1/12/11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0AE1F1-75BC-524F-8444-7088AE5D4CF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3737D3-C936-C344-8403-BB83DE594447}" type="datetimeFigureOut">
              <a:rPr lang="en-US" smtClean="0"/>
              <a:pPr/>
              <a:t>1/12/11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0AE1F1-75BC-524F-8444-7088AE5D4CF4}"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ctr" defTabSz="457200" rtl="0" eaLnBrk="1" latinLnBrk="0" hangingPunct="1">
        <a:spcBef>
          <a:spcPct val="0"/>
        </a:spcBef>
        <a:buNone/>
        <a:defRPr sz="4400" kern="1200">
          <a:solidFill>
            <a:srgbClr val="FFFFFF"/>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FFFFFF"/>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FFFFFF"/>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video" Target="file://localhost/Users/skinniburgh/Desktop/scrubs.mov" TargetMode="External"/><Relationship Id="rId2" Type="http://schemas.openxmlformats.org/officeDocument/2006/relationships/slideLayout" Target="../slideLayouts/slideLayout2.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video" Target="file://localhost/Users/skinniburgh/Desktop/XPLANE-HBS-Imagine_Leadership.mpg" TargetMode="External"/><Relationship Id="rId2" Type="http://schemas.openxmlformats.org/officeDocument/2006/relationships/slideLayout" Target="../slideLayouts/slideLayout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Biblical Leadership</a:t>
            </a:r>
            <a:endParaRPr lang="en-US" dirty="0"/>
          </a:p>
        </p:txBody>
      </p:sp>
      <p:sp>
        <p:nvSpPr>
          <p:cNvPr id="3" name="Subtitle 2"/>
          <p:cNvSpPr>
            <a:spLocks noGrp="1"/>
          </p:cNvSpPr>
          <p:nvPr>
            <p:ph type="subTitle" idx="1"/>
          </p:nvPr>
        </p:nvSpPr>
        <p:spPr/>
        <p:txBody>
          <a:bodyPr/>
          <a:lstStyle/>
          <a:p>
            <a:r>
              <a:rPr lang="en-US" smtClean="0"/>
              <a:t>Foundations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Direction</a:t>
            </a:r>
            <a:endParaRPr lang="en-US" dirty="0"/>
          </a:p>
        </p:txBody>
      </p:sp>
      <p:sp>
        <p:nvSpPr>
          <p:cNvPr id="3" name="Content Placeholder 2"/>
          <p:cNvSpPr>
            <a:spLocks noGrp="1"/>
          </p:cNvSpPr>
          <p:nvPr>
            <p:ph idx="1"/>
          </p:nvPr>
        </p:nvSpPr>
        <p:spPr/>
        <p:txBody>
          <a:bodyPr/>
          <a:lstStyle/>
          <a:p>
            <a:r>
              <a:rPr lang="en-US" dirty="0" smtClean="0"/>
              <a:t>Providing clear direction involves communicating how to accomplish</a:t>
            </a:r>
            <a:r>
              <a:rPr lang="en-US" dirty="0" smtClean="0"/>
              <a:t> something: </a:t>
            </a:r>
            <a:r>
              <a:rPr lang="en-US" dirty="0" smtClean="0"/>
              <a:t>prioritizing tasks, assigning responsibility for completion, and ensuring</a:t>
            </a:r>
            <a:r>
              <a:rPr lang="en-US" dirty="0" smtClean="0"/>
              <a:t> people understand </a:t>
            </a:r>
            <a:r>
              <a:rPr lang="en-US" dirty="0" smtClean="0"/>
              <a:t>the standard</a:t>
            </a:r>
            <a:r>
              <a:rPr lang="en-US" dirty="0" smtClean="0"/>
              <a:t>.</a:t>
            </a:r>
          </a:p>
          <a:p>
            <a:r>
              <a:rPr lang="en-US" dirty="0" smtClean="0"/>
              <a:t>Clear </a:t>
            </a:r>
            <a:r>
              <a:rPr lang="en-US" dirty="0" smtClean="0"/>
              <a:t>direction allows followers the freedom to modify plans</a:t>
            </a:r>
            <a:r>
              <a:rPr lang="en-US" dirty="0" smtClean="0"/>
              <a:t> to </a:t>
            </a:r>
            <a:r>
              <a:rPr lang="en-US" dirty="0" smtClean="0"/>
              <a:t>adapt to changing circumstances. </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p:txBody>
          <a:bodyPr>
            <a:normAutofit lnSpcReduction="10000"/>
          </a:bodyPr>
          <a:lstStyle/>
          <a:p>
            <a:r>
              <a:rPr lang="en-US" dirty="0" smtClean="0"/>
              <a:t>Motivation supplies the will to do what is necessary to accomplish a</a:t>
            </a:r>
            <a:r>
              <a:rPr lang="en-US" dirty="0" smtClean="0"/>
              <a:t> task. </a:t>
            </a:r>
            <a:r>
              <a:rPr lang="en-US" dirty="0" smtClean="0"/>
              <a:t>Motivation comes from within, but is affected by others’ actions and words.</a:t>
            </a:r>
            <a:r>
              <a:rPr lang="en-US" dirty="0" smtClean="0"/>
              <a:t> </a:t>
            </a:r>
          </a:p>
          <a:p>
            <a:r>
              <a:rPr lang="en-US" dirty="0" smtClean="0"/>
              <a:t>A </a:t>
            </a:r>
            <a:r>
              <a:rPr lang="en-US" dirty="0" smtClean="0"/>
              <a:t>leader’s role in motivation is to understand the needs and desires of others, to align and elevate individual drives into team goals, and to influence others and accomplish those larger aims.</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Operating</a:t>
            </a:r>
            <a:endParaRPr lang="en-US" dirty="0"/>
          </a:p>
        </p:txBody>
      </p:sp>
      <p:sp>
        <p:nvSpPr>
          <p:cNvPr id="3" name="Content Placeholder 2"/>
          <p:cNvSpPr>
            <a:spLocks noGrp="1"/>
          </p:cNvSpPr>
          <p:nvPr>
            <p:ph idx="1"/>
          </p:nvPr>
        </p:nvSpPr>
        <p:spPr/>
        <p:txBody>
          <a:bodyPr/>
          <a:lstStyle/>
          <a:p>
            <a:r>
              <a:rPr lang="en-US" dirty="0" smtClean="0"/>
              <a:t>Operating encompasses the actions taken to influence others to accomplish</a:t>
            </a:r>
            <a:r>
              <a:rPr lang="en-US" dirty="0" smtClean="0"/>
              <a:t> tasks and </a:t>
            </a:r>
            <a:r>
              <a:rPr lang="en-US" dirty="0" smtClean="0"/>
              <a:t>to set the stage for future operations</a:t>
            </a:r>
            <a:r>
              <a:rPr lang="en-US" dirty="0" smtClean="0"/>
              <a:t>.</a:t>
            </a:r>
          </a:p>
          <a:p>
            <a:pPr lvl="1"/>
            <a:r>
              <a:rPr lang="en-US" dirty="0" smtClean="0"/>
              <a:t>Planning</a:t>
            </a:r>
          </a:p>
          <a:p>
            <a:pPr lvl="1"/>
            <a:r>
              <a:rPr lang="en-US" dirty="0" smtClean="0"/>
              <a:t>Preparing</a:t>
            </a:r>
          </a:p>
          <a:p>
            <a:pPr lvl="1"/>
            <a:r>
              <a:rPr lang="en-US" dirty="0" smtClean="0"/>
              <a:t>Executing</a:t>
            </a:r>
          </a:p>
          <a:p>
            <a:pPr lvl="1"/>
            <a:r>
              <a:rPr lang="en-US" dirty="0" smtClean="0"/>
              <a:t>Assessing</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Improving</a:t>
            </a:r>
            <a:endParaRPr lang="en-US" dirty="0"/>
          </a:p>
        </p:txBody>
      </p:sp>
      <p:sp>
        <p:nvSpPr>
          <p:cNvPr id="3" name="Content Placeholder 2"/>
          <p:cNvSpPr>
            <a:spLocks noGrp="1"/>
          </p:cNvSpPr>
          <p:nvPr>
            <p:ph idx="1"/>
          </p:nvPr>
        </p:nvSpPr>
        <p:spPr/>
        <p:txBody>
          <a:bodyPr/>
          <a:lstStyle/>
          <a:p>
            <a:r>
              <a:rPr lang="en-US" dirty="0" smtClean="0"/>
              <a:t>Improving for the future means capturing and acting on important lessons of ongoing and completed projects and</a:t>
            </a:r>
            <a:r>
              <a:rPr lang="en-US" dirty="0" smtClean="0"/>
              <a:t> tasks.</a:t>
            </a:r>
          </a:p>
          <a:p>
            <a:r>
              <a:rPr lang="en-US" dirty="0" smtClean="0"/>
              <a:t>“Insanity is doing the same thing over and over again and expecting different results.”</a:t>
            </a:r>
          </a:p>
          <a:p>
            <a:pPr lvl="1"/>
            <a:r>
              <a:rPr lang="en-US" dirty="0" smtClean="0"/>
              <a:t>Albert Einstein</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scrubs.mov">
            <a:hlinkClick r:id="" action="ppaction://media"/>
          </p:cNvPr>
          <p:cNvPicPr/>
          <p:nvPr>
            <p:ph idx="1"/>
            <a:videoFile r:link="rId1"/>
          </p:nvPr>
        </p:nvPicPr>
        <p:blipFill>
          <a:blip r:embed="rId3"/>
          <a:stretch>
            <a:fillRect/>
          </a:stretch>
        </p:blipFill>
        <p:spPr>
          <a:xfrm>
            <a:off x="1554691" y="1600200"/>
            <a:ext cx="6034617" cy="45259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Servant Leader</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Movement s</a:t>
            </a:r>
            <a:r>
              <a:rPr lang="en-US" dirty="0" smtClean="0"/>
              <a:t>tarted in 1970 by Robert Greenleaf</a:t>
            </a:r>
          </a:p>
          <a:p>
            <a:r>
              <a:rPr lang="en-US" dirty="0" smtClean="0"/>
              <a:t>Servant leader must develop these qualities:</a:t>
            </a:r>
          </a:p>
          <a:p>
            <a:pPr lvl="1"/>
            <a:r>
              <a:rPr lang="en-US" dirty="0" smtClean="0"/>
              <a:t>Listening</a:t>
            </a:r>
          </a:p>
          <a:p>
            <a:pPr lvl="1"/>
            <a:r>
              <a:rPr lang="en-US" dirty="0" smtClean="0"/>
              <a:t>Empathy</a:t>
            </a:r>
          </a:p>
          <a:p>
            <a:pPr lvl="1"/>
            <a:r>
              <a:rPr lang="en-US" dirty="0" smtClean="0"/>
              <a:t>Healing</a:t>
            </a:r>
          </a:p>
          <a:p>
            <a:pPr lvl="1"/>
            <a:r>
              <a:rPr lang="en-US" dirty="0" smtClean="0"/>
              <a:t>Awareness</a:t>
            </a:r>
          </a:p>
          <a:p>
            <a:pPr lvl="1"/>
            <a:r>
              <a:rPr lang="en-US" dirty="0" smtClean="0"/>
              <a:t>Persuasion</a:t>
            </a:r>
          </a:p>
          <a:p>
            <a:pPr lvl="1"/>
            <a:r>
              <a:rPr lang="en-US" dirty="0" smtClean="0"/>
              <a:t>Conceptualization</a:t>
            </a:r>
          </a:p>
          <a:p>
            <a:pPr lvl="1"/>
            <a:r>
              <a:rPr lang="en-US" dirty="0" smtClean="0"/>
              <a:t>Foresight</a:t>
            </a:r>
          </a:p>
          <a:p>
            <a:pPr lvl="1"/>
            <a:r>
              <a:rPr lang="en-US" dirty="0" smtClean="0"/>
              <a:t>Stewardship</a:t>
            </a:r>
          </a:p>
          <a:p>
            <a:pPr lvl="1"/>
            <a:r>
              <a:rPr lang="en-US" dirty="0" smtClean="0"/>
              <a:t>Growth</a:t>
            </a:r>
          </a:p>
          <a:p>
            <a:pPr lvl="1"/>
            <a:r>
              <a:rPr lang="en-US" dirty="0" smtClean="0"/>
              <a:t>Building Community</a:t>
            </a:r>
          </a:p>
          <a:p>
            <a:pPr lvl="1"/>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a New Concept?</a:t>
            </a:r>
            <a:endParaRPr lang="en-US" dirty="0"/>
          </a:p>
        </p:txBody>
      </p:sp>
      <p:sp>
        <p:nvSpPr>
          <p:cNvPr id="3" name="Content Placeholder 2"/>
          <p:cNvSpPr>
            <a:spLocks noGrp="1"/>
          </p:cNvSpPr>
          <p:nvPr>
            <p:ph idx="1"/>
          </p:nvPr>
        </p:nvSpPr>
        <p:spPr/>
        <p:txBody>
          <a:bodyPr/>
          <a:lstStyle/>
          <a:p>
            <a:r>
              <a:rPr lang="en-US" dirty="0" smtClean="0"/>
              <a:t>“the king [leader] shall consider as good, not what pleases himself but what pleases his subjects [followers]” “the king [leader] is a paid servant and enjoys the resources of the state together with the people.</a:t>
            </a:r>
            <a:r>
              <a:rPr lang="en-US" dirty="0" smtClean="0"/>
              <a:t>”  </a:t>
            </a:r>
          </a:p>
          <a:p>
            <a:pPr lvl="1"/>
            <a:r>
              <a:rPr lang="en-US" i="1" dirty="0" err="1" smtClean="0"/>
              <a:t>Chanakya</a:t>
            </a:r>
            <a:r>
              <a:rPr lang="en-US" i="1" dirty="0" smtClean="0"/>
              <a:t>, 4</a:t>
            </a:r>
            <a:r>
              <a:rPr lang="en-US" i="1" baseline="30000" dirty="0" smtClean="0"/>
              <a:t>th</a:t>
            </a:r>
            <a:r>
              <a:rPr lang="en-US" i="1" dirty="0" smtClean="0"/>
              <a:t> Century BC - India</a:t>
            </a:r>
            <a:endParaRPr lang="en-US" i="1" dirty="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a New Concept?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a:t>
            </a:r>
            <a:r>
              <a:rPr lang="en-US" dirty="0" smtClean="0"/>
              <a:t>highest type of ruler is one of whose existence the people are barely aware. Next comes one whom they love and praise. Next comes one whom they fear. Next comes one whom they despise and defy. When you are lacking in faith, Others will be unfaithful to you. The Sage is self-effacing and scanty of words. When his task is accomplished and things have been completed, All the people say, ‘We ourselves have achieved it!</a:t>
            </a:r>
            <a:r>
              <a:rPr lang="en-US" dirty="0" smtClean="0"/>
              <a:t>’”</a:t>
            </a:r>
          </a:p>
          <a:p>
            <a:pPr lvl="1"/>
            <a:r>
              <a:rPr lang="en-US" i="1" dirty="0" smtClean="0"/>
              <a:t>Lao Tzu, 570 BC - China</a:t>
            </a:r>
            <a:endParaRPr lang="en-US" i="1" dirty="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This a New Concept?</a:t>
            </a:r>
            <a:endParaRPr lang="en-US" dirty="0"/>
          </a:p>
        </p:txBody>
      </p:sp>
      <p:sp>
        <p:nvSpPr>
          <p:cNvPr id="3" name="Content Placeholder 2"/>
          <p:cNvSpPr>
            <a:spLocks noGrp="1"/>
          </p:cNvSpPr>
          <p:nvPr>
            <p:ph idx="1"/>
          </p:nvPr>
        </p:nvSpPr>
        <p:spPr/>
        <p:txBody>
          <a:bodyPr/>
          <a:lstStyle/>
          <a:p>
            <a:r>
              <a:rPr lang="en-US" dirty="0" smtClean="0"/>
              <a:t>“Instead</a:t>
            </a:r>
            <a:r>
              <a:rPr lang="en-US" dirty="0" smtClean="0"/>
              <a:t>, the greatest among you should be like the youngest, and the one who rules like the one who serves.</a:t>
            </a:r>
            <a:r>
              <a:rPr lang="en-US" dirty="0" smtClean="0"/>
              <a:t>  For </a:t>
            </a:r>
            <a:r>
              <a:rPr lang="en-US" dirty="0" smtClean="0"/>
              <a:t>who is greater, the one who is at the table or the one who serves? Is it not the one who is at the table? But I am among you as one who serves</a:t>
            </a:r>
            <a:r>
              <a:rPr lang="en-US" dirty="0" smtClean="0"/>
              <a:t>.”</a:t>
            </a:r>
          </a:p>
          <a:p>
            <a:pPr lvl="1"/>
            <a:r>
              <a:rPr lang="en-US" i="1" dirty="0" smtClean="0"/>
              <a:t>Jesus Christ – Luke 22:26-27</a:t>
            </a:r>
            <a:endParaRPr lang="en-US" i="1" dirty="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Biblical References</a:t>
            </a:r>
            <a:endParaRPr lang="en-US" dirty="0"/>
          </a:p>
        </p:txBody>
      </p:sp>
      <p:sp>
        <p:nvSpPr>
          <p:cNvPr id="3" name="Content Placeholder 2"/>
          <p:cNvSpPr>
            <a:spLocks noGrp="1"/>
          </p:cNvSpPr>
          <p:nvPr>
            <p:ph idx="1"/>
          </p:nvPr>
        </p:nvSpPr>
        <p:spPr/>
        <p:txBody>
          <a:bodyPr/>
          <a:lstStyle/>
          <a:p>
            <a:r>
              <a:rPr lang="en-US" dirty="0" smtClean="0"/>
              <a:t>Matt 20:25-26  </a:t>
            </a:r>
            <a:r>
              <a:rPr lang="en-US" i="1" dirty="0" smtClean="0"/>
              <a:t>You must be servants</a:t>
            </a:r>
          </a:p>
          <a:p>
            <a:r>
              <a:rPr lang="en-US" dirty="0" smtClean="0"/>
              <a:t>Matt 20:28  </a:t>
            </a:r>
            <a:r>
              <a:rPr lang="en-US" i="1" dirty="0" smtClean="0"/>
              <a:t>Son of Man came to serve</a:t>
            </a:r>
          </a:p>
          <a:p>
            <a:r>
              <a:rPr lang="en-US" dirty="0" smtClean="0"/>
              <a:t>John 13:3-5  </a:t>
            </a:r>
            <a:r>
              <a:rPr lang="en-US" i="1" dirty="0" smtClean="0"/>
              <a:t>Jesus washes feet</a:t>
            </a:r>
          </a:p>
          <a:p>
            <a:r>
              <a:rPr lang="en-US" dirty="0" smtClean="0"/>
              <a:t>John 13:12-15  </a:t>
            </a:r>
            <a:r>
              <a:rPr lang="en-US" i="1" dirty="0" smtClean="0"/>
              <a:t>We are to wash feet of others</a:t>
            </a:r>
          </a:p>
          <a:p>
            <a:r>
              <a:rPr lang="en-US" dirty="0" smtClean="0"/>
              <a:t>1 Pet 5:2-4  </a:t>
            </a:r>
            <a:r>
              <a:rPr lang="en-US" i="1" dirty="0" smtClean="0"/>
              <a:t>Be eager to serve</a:t>
            </a:r>
          </a:p>
          <a:p>
            <a:r>
              <a:rPr lang="en-US" dirty="0" smtClean="0"/>
              <a:t>Phil 2:3-8  </a:t>
            </a:r>
            <a:r>
              <a:rPr lang="en-US" i="1" dirty="0" smtClean="0"/>
              <a:t>Consider others better than you</a:t>
            </a:r>
          </a:p>
          <a:p>
            <a:r>
              <a:rPr lang="en-US" dirty="0" smtClean="0"/>
              <a:t>1 Pet 5:5-7  </a:t>
            </a:r>
            <a:r>
              <a:rPr lang="en-US" i="1" dirty="0" smtClean="0"/>
              <a:t>God gives grace to the humble</a:t>
            </a:r>
            <a:endParaRPr lang="en-US" i="1"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XPLANE-HBS-Imagine_Leadership.mpg">
            <a:hlinkClick r:id="" action="ppaction://media"/>
          </p:cNvPr>
          <p:cNvPicPr/>
          <p:nvPr>
            <p:ph idx="1"/>
            <a:videoFile r:link="rId1"/>
          </p:nvPr>
        </p:nvPicPr>
        <p:blipFill>
          <a:blip r:embed="rId3"/>
          <a:stretch>
            <a:fillRect/>
          </a:stretch>
        </p:blipFill>
        <p:spPr>
          <a:xfrm>
            <a:off x="0" y="1111250"/>
            <a:ext cx="9143999" cy="51435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Biblical Leadership</a:t>
            </a:r>
            <a:endParaRPr lang="en-US" dirty="0"/>
          </a:p>
        </p:txBody>
      </p:sp>
      <p:sp>
        <p:nvSpPr>
          <p:cNvPr id="3" name="Content Placeholder 2"/>
          <p:cNvSpPr>
            <a:spLocks noGrp="1"/>
          </p:cNvSpPr>
          <p:nvPr>
            <p:ph idx="1"/>
          </p:nvPr>
        </p:nvSpPr>
        <p:spPr/>
        <p:txBody>
          <a:bodyPr/>
          <a:lstStyle/>
          <a:p>
            <a:r>
              <a:rPr lang="en-US" dirty="0" smtClean="0"/>
              <a:t>Biblical leadership demonstrates (BE) a </a:t>
            </a:r>
            <a:r>
              <a:rPr lang="en-US" dirty="0" smtClean="0"/>
              <a:t>love that will get </a:t>
            </a:r>
            <a:r>
              <a:rPr lang="en-US" dirty="0" smtClean="0"/>
              <a:t>involved (DO) </a:t>
            </a:r>
            <a:r>
              <a:rPr lang="en-US" dirty="0" smtClean="0"/>
              <a:t>in the struggles and messes that their followers face in life, a love that will confront out of a security drawn from knowing God and His purposes in our </a:t>
            </a:r>
            <a:r>
              <a:rPr lang="en-US" dirty="0" smtClean="0"/>
              <a:t>lives (KNOW).</a:t>
            </a:r>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a:t>
            </a:r>
            <a:endParaRPr lang="en-US" dirty="0"/>
          </a:p>
        </p:txBody>
      </p:sp>
      <p:sp>
        <p:nvSpPr>
          <p:cNvPr id="3" name="Content Placeholder 2"/>
          <p:cNvSpPr>
            <a:spLocks noGrp="1"/>
          </p:cNvSpPr>
          <p:nvPr>
            <p:ph idx="1"/>
          </p:nvPr>
        </p:nvSpPr>
        <p:spPr/>
        <p:txBody>
          <a:bodyPr/>
          <a:lstStyle/>
          <a:p>
            <a:pPr lvl="0"/>
            <a:r>
              <a:rPr lang="en-US" dirty="0" smtClean="0"/>
              <a:t>Develop a </a:t>
            </a:r>
            <a:r>
              <a:rPr lang="en-US" dirty="0" smtClean="0"/>
              <a:t>sound sense of self-</a:t>
            </a:r>
            <a:r>
              <a:rPr lang="en-US" dirty="0" smtClean="0"/>
              <a:t>awareness</a:t>
            </a:r>
          </a:p>
          <a:p>
            <a:r>
              <a:rPr lang="en-US" dirty="0" smtClean="0"/>
              <a:t>Engage in deep relationships</a:t>
            </a:r>
          </a:p>
          <a:p>
            <a:pPr lvl="0"/>
            <a:r>
              <a:rPr lang="en-US" dirty="0" smtClean="0"/>
              <a:t>B</a:t>
            </a:r>
            <a:r>
              <a:rPr lang="en-US" dirty="0" smtClean="0"/>
              <a:t>ecome </a:t>
            </a:r>
            <a:r>
              <a:rPr lang="en-US" dirty="0" smtClean="0"/>
              <a:t>vulnerable</a:t>
            </a:r>
          </a:p>
          <a:p>
            <a:endParaRPr lang="en-US" dirty="0" smtClean="0"/>
          </a:p>
          <a:p>
            <a:pPr lvl="0"/>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Know</a:t>
            </a:r>
            <a:endParaRPr lang="en-US" dirty="0"/>
          </a:p>
        </p:txBody>
      </p:sp>
      <p:sp>
        <p:nvSpPr>
          <p:cNvPr id="3" name="Content Placeholder 2"/>
          <p:cNvSpPr>
            <a:spLocks noGrp="1"/>
          </p:cNvSpPr>
          <p:nvPr>
            <p:ph idx="1"/>
          </p:nvPr>
        </p:nvSpPr>
        <p:spPr/>
        <p:txBody>
          <a:bodyPr/>
          <a:lstStyle/>
          <a:p>
            <a:pPr lvl="0"/>
            <a:r>
              <a:rPr lang="en-US" dirty="0" smtClean="0"/>
              <a:t>Have a </a:t>
            </a:r>
            <a:r>
              <a:rPr lang="en-US" dirty="0" smtClean="0"/>
              <a:t>clear understanding of the nature of </a:t>
            </a:r>
            <a:r>
              <a:rPr lang="en-US" dirty="0" smtClean="0"/>
              <a:t>leadership</a:t>
            </a:r>
          </a:p>
          <a:p>
            <a:r>
              <a:rPr lang="en-US" dirty="0" smtClean="0"/>
              <a:t>Have clarity </a:t>
            </a:r>
            <a:r>
              <a:rPr lang="en-US" dirty="0" smtClean="0"/>
              <a:t>of </a:t>
            </a:r>
            <a:r>
              <a:rPr lang="en-US" dirty="0" smtClean="0"/>
              <a:t>vision</a:t>
            </a:r>
          </a:p>
          <a:p>
            <a:pPr lvl="0"/>
            <a:r>
              <a:rPr lang="en-US" dirty="0" smtClean="0"/>
              <a:t>Demonstrate an </a:t>
            </a:r>
            <a:r>
              <a:rPr lang="en-US" dirty="0" smtClean="0"/>
              <a:t>understanding of </a:t>
            </a:r>
            <a:r>
              <a:rPr lang="en-US" dirty="0" smtClean="0"/>
              <a:t>truth</a:t>
            </a:r>
          </a:p>
          <a:p>
            <a:r>
              <a:rPr lang="en-US" dirty="0" smtClean="0"/>
              <a:t>Show insight </a:t>
            </a:r>
            <a:r>
              <a:rPr lang="en-US" dirty="0" smtClean="0"/>
              <a:t>into the </a:t>
            </a:r>
            <a:r>
              <a:rPr lang="en-US" dirty="0" smtClean="0"/>
              <a:t>hearts </a:t>
            </a:r>
            <a:r>
              <a:rPr lang="en-US" dirty="0" smtClean="0"/>
              <a:t>of others</a:t>
            </a:r>
          </a:p>
          <a:p>
            <a:pPr lvl="0"/>
            <a:endParaRPr lang="en-US" dirty="0" smtClean="0"/>
          </a:p>
          <a:p>
            <a:endParaRPr lang="en-US" dirty="0" smtClean="0"/>
          </a:p>
          <a:p>
            <a:pPr lvl="0"/>
            <a:endParaRPr lang="en-US" dirty="0" smtClean="0"/>
          </a:p>
          <a:p>
            <a:endParaRPr lang="en-US" dirty="0" smtClean="0"/>
          </a:p>
          <a:p>
            <a:pPr lvl="0"/>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a:t>
            </a:r>
            <a:endParaRPr lang="en-US" dirty="0"/>
          </a:p>
        </p:txBody>
      </p:sp>
      <p:sp>
        <p:nvSpPr>
          <p:cNvPr id="3" name="Content Placeholder 2"/>
          <p:cNvSpPr>
            <a:spLocks noGrp="1"/>
          </p:cNvSpPr>
          <p:nvPr>
            <p:ph idx="1"/>
          </p:nvPr>
        </p:nvSpPr>
        <p:spPr/>
        <p:txBody>
          <a:bodyPr/>
          <a:lstStyle/>
          <a:p>
            <a:pPr lvl="0"/>
            <a:r>
              <a:rPr lang="en-US" dirty="0" smtClean="0"/>
              <a:t>Humble </a:t>
            </a:r>
            <a:r>
              <a:rPr lang="en-US" dirty="0" smtClean="0"/>
              <a:t>one’s </a:t>
            </a:r>
            <a:r>
              <a:rPr lang="en-US" dirty="0" smtClean="0"/>
              <a:t>self in front of others</a:t>
            </a:r>
          </a:p>
          <a:p>
            <a:r>
              <a:rPr lang="en-US" dirty="0" smtClean="0"/>
              <a:t>Be willing to confront</a:t>
            </a:r>
          </a:p>
          <a:p>
            <a:r>
              <a:rPr lang="en-US" dirty="0" smtClean="0"/>
              <a:t>R</a:t>
            </a:r>
            <a:r>
              <a:rPr lang="en-US" dirty="0" smtClean="0"/>
              <a:t>isk rejection</a:t>
            </a:r>
          </a:p>
          <a:p>
            <a:pPr lvl="0"/>
            <a:r>
              <a:rPr lang="en-US" dirty="0" smtClean="0"/>
              <a:t>Respond </a:t>
            </a:r>
            <a:r>
              <a:rPr lang="en-US" dirty="0" smtClean="0"/>
              <a:t>to </a:t>
            </a:r>
            <a:r>
              <a:rPr lang="en-US" dirty="0" smtClean="0"/>
              <a:t>others with sensitivity</a:t>
            </a:r>
          </a:p>
          <a:p>
            <a:endParaRPr lang="en-US" dirty="0" smtClean="0"/>
          </a:p>
          <a:p>
            <a:pPr lvl="0"/>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Simply Stated:</a:t>
            </a:r>
            <a:endParaRPr lang="en-US" dirty="0"/>
          </a:p>
        </p:txBody>
      </p:sp>
      <p:sp>
        <p:nvSpPr>
          <p:cNvPr id="3" name="Content Placeholder 2"/>
          <p:cNvSpPr>
            <a:spLocks noGrp="1"/>
          </p:cNvSpPr>
          <p:nvPr>
            <p:ph idx="1"/>
          </p:nvPr>
        </p:nvSpPr>
        <p:spPr/>
        <p:txBody>
          <a:bodyPr>
            <a:normAutofit/>
          </a:bodyPr>
          <a:lstStyle/>
          <a:p>
            <a:r>
              <a:rPr lang="en-US" dirty="0" smtClean="0"/>
              <a:t>At heart, the individual is a servant first, making the conscious decision to lead in order to better serve </a:t>
            </a:r>
            <a:r>
              <a:rPr lang="en-US" dirty="0" smtClean="0"/>
              <a:t>others, </a:t>
            </a:r>
            <a:r>
              <a:rPr lang="en-US" dirty="0" smtClean="0"/>
              <a:t>not to increase their own power.</a:t>
            </a:r>
            <a:r>
              <a:rPr lang="en-US" dirty="0" smtClean="0"/>
              <a:t> </a:t>
            </a:r>
          </a:p>
          <a:p>
            <a:r>
              <a:rPr lang="en-US" dirty="0" smtClean="0"/>
              <a:t>The </a:t>
            </a:r>
            <a:r>
              <a:rPr lang="en-US" dirty="0" smtClean="0"/>
              <a:t>objective is to enhance the growth of individuals in the organization and increase teamwork and personal </a:t>
            </a:r>
            <a:r>
              <a:rPr lang="en-US" dirty="0" smtClean="0"/>
              <a:t>involvement to accomplish organizational goals.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Exercise</a:t>
            </a:r>
            <a:endParaRPr lang="en-US" dirty="0"/>
          </a:p>
        </p:txBody>
      </p:sp>
      <p:sp>
        <p:nvSpPr>
          <p:cNvPr id="3" name="Content Placeholder 2"/>
          <p:cNvSpPr>
            <a:spLocks noGrp="1"/>
          </p:cNvSpPr>
          <p:nvPr>
            <p:ph idx="1"/>
          </p:nvPr>
        </p:nvSpPr>
        <p:spPr/>
        <p:txBody>
          <a:bodyPr/>
          <a:lstStyle/>
          <a:p>
            <a:r>
              <a:rPr lang="en-US" dirty="0" smtClean="0"/>
              <a:t>1. Build a building that will be graded on:</a:t>
            </a:r>
          </a:p>
          <a:p>
            <a:pPr lvl="1"/>
            <a:r>
              <a:rPr lang="en-US" dirty="0" smtClean="0"/>
              <a:t>Height</a:t>
            </a:r>
          </a:p>
          <a:p>
            <a:pPr lvl="1"/>
            <a:r>
              <a:rPr lang="en-US" dirty="0" smtClean="0"/>
              <a:t>Design</a:t>
            </a:r>
          </a:p>
          <a:p>
            <a:pPr lvl="1"/>
            <a:r>
              <a:rPr lang="en-US" dirty="0" smtClean="0"/>
              <a:t>Complexity</a:t>
            </a:r>
          </a:p>
          <a:p>
            <a:r>
              <a:rPr lang="en-US" dirty="0" smtClean="0"/>
              <a:t>2. Reach a group decision on the problem given</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Survival</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You and your companions have just survived the crash of a small plane.  Both the pilot and co-pilot were killed in the crash.  It is mid-January , and you are in Northern Canada.  The </a:t>
            </a:r>
            <a:r>
              <a:rPr lang="en-US" dirty="0" smtClean="0"/>
              <a:t>daily </a:t>
            </a:r>
            <a:r>
              <a:rPr lang="en-US" dirty="0" smtClean="0"/>
              <a:t>temperature is 25 below zero, and the night time temperature is 40 below zero.  There is snow on the ground, and the countryside is wooded with with several creeks </a:t>
            </a:r>
            <a:r>
              <a:rPr lang="en-US" dirty="0" err="1" smtClean="0"/>
              <a:t>criss</a:t>
            </a:r>
            <a:r>
              <a:rPr lang="en-US" dirty="0" smtClean="0"/>
              <a:t>-crossing the area.  The nearest town is 20 miles away.  You are all dressed in city clothes appropriate for a business meeting.  Your group of survivors managed to salvage the following items: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Salvaged Items:</a:t>
            </a:r>
            <a:endParaRPr lang="en-US"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US" dirty="0" smtClean="0"/>
              <a:t>A ball of steel </a:t>
            </a:r>
            <a:r>
              <a:rPr lang="en-US" dirty="0" smtClean="0"/>
              <a:t>wool</a:t>
            </a:r>
          </a:p>
          <a:p>
            <a:r>
              <a:rPr lang="en-US" dirty="0" smtClean="0"/>
              <a:t>A </a:t>
            </a:r>
            <a:r>
              <a:rPr lang="en-US" dirty="0" smtClean="0"/>
              <a:t>small </a:t>
            </a:r>
            <a:r>
              <a:rPr lang="en-US" dirty="0" smtClean="0"/>
              <a:t>ax</a:t>
            </a:r>
          </a:p>
          <a:p>
            <a:r>
              <a:rPr lang="en-US" dirty="0" smtClean="0"/>
              <a:t>A</a:t>
            </a:r>
            <a:r>
              <a:rPr lang="en-US" dirty="0" smtClean="0"/>
              <a:t>  loaded  .45-caliber </a:t>
            </a:r>
            <a:r>
              <a:rPr lang="en-US" dirty="0" smtClean="0"/>
              <a:t>pistol</a:t>
            </a:r>
          </a:p>
          <a:p>
            <a:r>
              <a:rPr lang="en-US" dirty="0" smtClean="0"/>
              <a:t>Can </a:t>
            </a:r>
            <a:r>
              <a:rPr lang="en-US" dirty="0" smtClean="0"/>
              <a:t>of Crisco </a:t>
            </a:r>
            <a:r>
              <a:rPr lang="en-US" dirty="0" smtClean="0"/>
              <a:t>shortening</a:t>
            </a:r>
          </a:p>
          <a:p>
            <a:r>
              <a:rPr lang="en-US" dirty="0" smtClean="0"/>
              <a:t>Newspapers </a:t>
            </a:r>
            <a:r>
              <a:rPr lang="en-US" dirty="0" smtClean="0"/>
              <a:t>(one per person</a:t>
            </a:r>
            <a:r>
              <a:rPr lang="en-US" dirty="0" smtClean="0"/>
              <a:t>)</a:t>
            </a:r>
          </a:p>
          <a:p>
            <a:r>
              <a:rPr lang="en-US" dirty="0" smtClean="0"/>
              <a:t>Cigarette </a:t>
            </a:r>
            <a:r>
              <a:rPr lang="en-US" dirty="0" smtClean="0"/>
              <a:t>lighter (without fluid</a:t>
            </a:r>
            <a:r>
              <a:rPr lang="en-US" dirty="0" smtClean="0"/>
              <a:t>)</a:t>
            </a:r>
          </a:p>
          <a:p>
            <a:r>
              <a:rPr lang="en-US" dirty="0" smtClean="0"/>
              <a:t>Extra </a:t>
            </a:r>
            <a:r>
              <a:rPr lang="en-US" dirty="0" smtClean="0"/>
              <a:t>shirt and pants for each </a:t>
            </a:r>
            <a:r>
              <a:rPr lang="en-US" dirty="0" smtClean="0"/>
              <a:t>survivor</a:t>
            </a:r>
          </a:p>
          <a:p>
            <a:r>
              <a:rPr lang="en-US" dirty="0" smtClean="0"/>
              <a:t>20 </a:t>
            </a:r>
            <a:r>
              <a:rPr lang="en-US" dirty="0" err="1" smtClean="0"/>
              <a:t>x</a:t>
            </a:r>
            <a:r>
              <a:rPr lang="en-US" dirty="0" smtClean="0"/>
              <a:t> 20 ft. piece of heavy-duty </a:t>
            </a:r>
            <a:r>
              <a:rPr lang="en-US" dirty="0" smtClean="0"/>
              <a:t>canvas</a:t>
            </a:r>
          </a:p>
          <a:p>
            <a:r>
              <a:rPr lang="en-US" dirty="0" smtClean="0"/>
              <a:t>A </a:t>
            </a:r>
            <a:r>
              <a:rPr lang="en-US" dirty="0" smtClean="0"/>
              <a:t>sectional air map made of </a:t>
            </a:r>
            <a:r>
              <a:rPr lang="en-US" dirty="0" smtClean="0"/>
              <a:t>plastic</a:t>
            </a:r>
          </a:p>
          <a:p>
            <a:r>
              <a:rPr lang="en-US" dirty="0" smtClean="0"/>
              <a:t>One </a:t>
            </a:r>
            <a:r>
              <a:rPr lang="en-US" dirty="0" smtClean="0"/>
              <a:t>quart of 100-proof </a:t>
            </a:r>
            <a:r>
              <a:rPr lang="en-US" dirty="0" smtClean="0"/>
              <a:t>whiskey</a:t>
            </a:r>
          </a:p>
          <a:p>
            <a:r>
              <a:rPr lang="en-US" dirty="0" smtClean="0"/>
              <a:t>A</a:t>
            </a:r>
            <a:r>
              <a:rPr lang="en-US" dirty="0" smtClean="0"/>
              <a:t>  </a:t>
            </a:r>
            <a:r>
              <a:rPr lang="en-US" dirty="0" smtClean="0"/>
              <a:t>compass</a:t>
            </a:r>
          </a:p>
          <a:p>
            <a:r>
              <a:rPr lang="en-US" dirty="0" smtClean="0"/>
              <a:t>Family</a:t>
            </a:r>
            <a:r>
              <a:rPr lang="en-US" dirty="0" smtClean="0"/>
              <a:t>-size chocolate bars (one per person)</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a:t>
            </a:r>
            <a:endParaRPr lang="en-US" dirty="0"/>
          </a:p>
        </p:txBody>
      </p:sp>
      <p:sp>
        <p:nvSpPr>
          <p:cNvPr id="3" name="Content Placeholder 2"/>
          <p:cNvSpPr>
            <a:spLocks noGrp="1"/>
          </p:cNvSpPr>
          <p:nvPr>
            <p:ph idx="1"/>
          </p:nvPr>
        </p:nvSpPr>
        <p:spPr/>
        <p:txBody>
          <a:bodyPr/>
          <a:lstStyle/>
          <a:p>
            <a:r>
              <a:rPr lang="en-US" dirty="0" smtClean="0"/>
              <a:t>Your task as a group is to list the</a:t>
            </a:r>
            <a:r>
              <a:rPr lang="en-US" dirty="0" smtClean="0"/>
              <a:t> 12 </a:t>
            </a:r>
            <a:r>
              <a:rPr lang="en-US" dirty="0" smtClean="0"/>
              <a:t>items in order of importance for your survival. </a:t>
            </a:r>
            <a:r>
              <a:rPr lang="en-US" dirty="0" smtClean="0"/>
              <a:t> </a:t>
            </a:r>
          </a:p>
          <a:p>
            <a:r>
              <a:rPr lang="en-US" dirty="0" smtClean="0"/>
              <a:t>List </a:t>
            </a:r>
            <a:r>
              <a:rPr lang="en-US" dirty="0" smtClean="0"/>
              <a:t>the uses for each. </a:t>
            </a:r>
            <a:r>
              <a:rPr lang="en-US" dirty="0" smtClean="0"/>
              <a:t> </a:t>
            </a:r>
          </a:p>
          <a:p>
            <a:r>
              <a:rPr lang="en-US" dirty="0" smtClean="0"/>
              <a:t>You</a:t>
            </a:r>
            <a:r>
              <a:rPr lang="en-US" dirty="0" smtClean="0"/>
              <a:t>  MUST come to agreement as a group.</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92500" lnSpcReduction="10000"/>
          </a:bodyPr>
          <a:lstStyle/>
          <a:p>
            <a:r>
              <a:rPr lang="en-US" dirty="0" smtClean="0"/>
              <a:t>A ball of steel </a:t>
            </a:r>
            <a:r>
              <a:rPr lang="en-US" dirty="0" smtClean="0"/>
              <a:t>wool</a:t>
            </a:r>
          </a:p>
          <a:p>
            <a:r>
              <a:rPr lang="en-US" dirty="0" smtClean="0"/>
              <a:t>A </a:t>
            </a:r>
            <a:r>
              <a:rPr lang="en-US" dirty="0" smtClean="0"/>
              <a:t>small </a:t>
            </a:r>
            <a:r>
              <a:rPr lang="en-US" dirty="0" smtClean="0"/>
              <a:t>ax</a:t>
            </a:r>
          </a:p>
          <a:p>
            <a:r>
              <a:rPr lang="en-US" dirty="0" smtClean="0"/>
              <a:t>A</a:t>
            </a:r>
            <a:r>
              <a:rPr lang="en-US" dirty="0" smtClean="0"/>
              <a:t>  loaded  .45-caliber </a:t>
            </a:r>
            <a:r>
              <a:rPr lang="en-US" dirty="0" smtClean="0"/>
              <a:t>pistol</a:t>
            </a:r>
          </a:p>
          <a:p>
            <a:r>
              <a:rPr lang="en-US" dirty="0" smtClean="0"/>
              <a:t>Can </a:t>
            </a:r>
            <a:r>
              <a:rPr lang="en-US" dirty="0" smtClean="0"/>
              <a:t>of Crisco </a:t>
            </a:r>
            <a:r>
              <a:rPr lang="en-US" dirty="0" smtClean="0"/>
              <a:t>shortening</a:t>
            </a:r>
          </a:p>
          <a:p>
            <a:r>
              <a:rPr lang="en-US" dirty="0" smtClean="0"/>
              <a:t>Newspapers </a:t>
            </a:r>
            <a:r>
              <a:rPr lang="en-US" dirty="0" smtClean="0"/>
              <a:t>(one per person</a:t>
            </a:r>
            <a:r>
              <a:rPr lang="en-US" dirty="0" smtClean="0"/>
              <a:t>)</a:t>
            </a:r>
          </a:p>
          <a:p>
            <a:r>
              <a:rPr lang="en-US" dirty="0" smtClean="0"/>
              <a:t>Cigarette </a:t>
            </a:r>
            <a:r>
              <a:rPr lang="en-US" dirty="0" smtClean="0"/>
              <a:t>lighter (without fluid</a:t>
            </a:r>
            <a:r>
              <a:rPr lang="en-US" dirty="0" smtClean="0"/>
              <a:t>)</a:t>
            </a:r>
          </a:p>
          <a:p>
            <a:r>
              <a:rPr lang="en-US" dirty="0" smtClean="0"/>
              <a:t>Extra </a:t>
            </a:r>
            <a:r>
              <a:rPr lang="en-US" dirty="0" smtClean="0"/>
              <a:t>shirt and pants for each </a:t>
            </a:r>
            <a:r>
              <a:rPr lang="en-US" dirty="0" smtClean="0"/>
              <a:t>survivor</a:t>
            </a:r>
          </a:p>
          <a:p>
            <a:r>
              <a:rPr lang="en-US" dirty="0" smtClean="0"/>
              <a:t>20 </a:t>
            </a:r>
            <a:r>
              <a:rPr lang="en-US" dirty="0" err="1" smtClean="0"/>
              <a:t>x</a:t>
            </a:r>
            <a:r>
              <a:rPr lang="en-US" dirty="0" smtClean="0"/>
              <a:t> 20 ft. piece of heavy-duty </a:t>
            </a:r>
            <a:r>
              <a:rPr lang="en-US" dirty="0" smtClean="0"/>
              <a:t>canvas</a:t>
            </a:r>
          </a:p>
          <a:p>
            <a:r>
              <a:rPr lang="en-US" dirty="0" smtClean="0"/>
              <a:t>A </a:t>
            </a:r>
            <a:r>
              <a:rPr lang="en-US" dirty="0" smtClean="0"/>
              <a:t>sectional air map made of </a:t>
            </a:r>
            <a:r>
              <a:rPr lang="en-US" dirty="0" smtClean="0"/>
              <a:t>plastic</a:t>
            </a:r>
          </a:p>
          <a:p>
            <a:r>
              <a:rPr lang="en-US" dirty="0" smtClean="0"/>
              <a:t>One </a:t>
            </a:r>
            <a:r>
              <a:rPr lang="en-US" dirty="0" smtClean="0"/>
              <a:t>quart of 100-proof </a:t>
            </a:r>
            <a:r>
              <a:rPr lang="en-US" dirty="0" smtClean="0"/>
              <a:t>whiskey</a:t>
            </a:r>
          </a:p>
          <a:p>
            <a:r>
              <a:rPr lang="en-US" dirty="0" smtClean="0"/>
              <a:t>A</a:t>
            </a:r>
            <a:r>
              <a:rPr lang="en-US" dirty="0" smtClean="0"/>
              <a:t>  </a:t>
            </a:r>
            <a:r>
              <a:rPr lang="en-US" dirty="0" smtClean="0"/>
              <a:t>compass</a:t>
            </a:r>
          </a:p>
          <a:p>
            <a:r>
              <a:rPr lang="en-US" dirty="0" smtClean="0"/>
              <a:t>Family</a:t>
            </a:r>
            <a:r>
              <a:rPr lang="en-US" dirty="0" smtClean="0"/>
              <a:t>-size chocolate bars (one per person)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A Leader?</a:t>
            </a:r>
            <a:endParaRPr lang="en-US" dirty="0"/>
          </a:p>
        </p:txBody>
      </p:sp>
      <p:sp>
        <p:nvSpPr>
          <p:cNvPr id="3" name="Content Placeholder 2"/>
          <p:cNvSpPr>
            <a:spLocks noGrp="1"/>
          </p:cNvSpPr>
          <p:nvPr>
            <p:ph idx="1"/>
          </p:nvPr>
        </p:nvSpPr>
        <p:spPr/>
        <p:txBody>
          <a:bodyPr/>
          <a:lstStyle/>
          <a:p>
            <a:r>
              <a:rPr lang="en-US" dirty="0" smtClean="0"/>
              <a:t>A leader </a:t>
            </a:r>
            <a:r>
              <a:rPr lang="en-US" dirty="0" smtClean="0"/>
              <a:t>is anyone who by virtue of assumed role or assigned responsibility inspires and influences people to accomplish organizational goals.</a:t>
            </a:r>
            <a:r>
              <a:rPr lang="en-US" dirty="0" smtClean="0"/>
              <a:t> Leaders </a:t>
            </a:r>
            <a:r>
              <a:rPr lang="en-US" dirty="0" smtClean="0"/>
              <a:t>motivate people</a:t>
            </a:r>
            <a:r>
              <a:rPr lang="en-US" dirty="0" smtClean="0"/>
              <a:t> to </a:t>
            </a:r>
            <a:r>
              <a:rPr lang="en-US" dirty="0" smtClean="0"/>
              <a:t>pursue actions, focus thinking, and shape decisions for the greater good of the organization.</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Explanation</a:t>
            </a:r>
            <a:endParaRPr lang="en-US" dirty="0"/>
          </a:p>
        </p:txBody>
      </p:sp>
      <p:sp>
        <p:nvSpPr>
          <p:cNvPr id="3" name="Content Placeholder 2"/>
          <p:cNvSpPr>
            <a:spLocks noGrp="1"/>
          </p:cNvSpPr>
          <p:nvPr>
            <p:ph idx="1"/>
          </p:nvPr>
        </p:nvSpPr>
        <p:spPr/>
        <p:txBody>
          <a:bodyPr/>
          <a:lstStyle/>
          <a:p>
            <a:r>
              <a:rPr lang="en-US" dirty="0" smtClean="0"/>
              <a:t>Mid-Jan coldest time of year in North Canada</a:t>
            </a:r>
          </a:p>
          <a:p>
            <a:r>
              <a:rPr lang="en-US" dirty="0" smtClean="0"/>
              <a:t>Preservation of body heat important</a:t>
            </a:r>
          </a:p>
          <a:p>
            <a:r>
              <a:rPr lang="en-US" dirty="0" smtClean="0"/>
              <a:t>Flight plan was filed – rescue is on the way</a:t>
            </a:r>
          </a:p>
          <a:p>
            <a:r>
              <a:rPr lang="en-US" dirty="0" smtClean="0"/>
              <a:t>Need to attract attention to their location</a:t>
            </a:r>
          </a:p>
          <a:p>
            <a:r>
              <a:rPr lang="en-US" dirty="0" smtClean="0"/>
              <a:t>20 miles is a long way (snow, water, dress)</a:t>
            </a:r>
          </a:p>
          <a:p>
            <a:r>
              <a:rPr lang="en-US" dirty="0" smtClean="0"/>
              <a:t>According to Army survival training instructor:</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Ranking</a:t>
            </a:r>
            <a:endParaRPr lang="en-US" dirty="0"/>
          </a:p>
        </p:txBody>
      </p:sp>
      <p:sp>
        <p:nvSpPr>
          <p:cNvPr id="3" name="Content Placeholder 2"/>
          <p:cNvSpPr>
            <a:spLocks noGrp="1"/>
          </p:cNvSpPr>
          <p:nvPr>
            <p:ph idx="1"/>
          </p:nvPr>
        </p:nvSpPr>
        <p:spPr/>
        <p:txBody>
          <a:bodyPr>
            <a:normAutofit lnSpcReduction="10000"/>
          </a:bodyPr>
          <a:lstStyle/>
          <a:p>
            <a:r>
              <a:rPr lang="en-US" dirty="0" smtClean="0"/>
              <a:t>1.  Cigarette lighter (without fluid</a:t>
            </a:r>
            <a:r>
              <a:rPr lang="en-US" dirty="0" smtClean="0"/>
              <a:t>) </a:t>
            </a:r>
          </a:p>
          <a:p>
            <a:pPr lvl="1"/>
            <a:r>
              <a:rPr lang="en-US" dirty="0" smtClean="0"/>
              <a:t>Spark for fire</a:t>
            </a:r>
          </a:p>
          <a:p>
            <a:r>
              <a:rPr lang="en-US" dirty="0" smtClean="0"/>
              <a:t>2.  Ball of steel </a:t>
            </a:r>
            <a:r>
              <a:rPr lang="en-US" dirty="0" smtClean="0"/>
              <a:t>wool </a:t>
            </a:r>
          </a:p>
          <a:p>
            <a:pPr lvl="1"/>
            <a:r>
              <a:rPr lang="en-US" dirty="0" smtClean="0"/>
              <a:t>C</a:t>
            </a:r>
            <a:r>
              <a:rPr lang="en-US" dirty="0" smtClean="0"/>
              <a:t>atch spark &amp; support flame</a:t>
            </a:r>
          </a:p>
          <a:p>
            <a:r>
              <a:rPr lang="en-US" dirty="0" smtClean="0"/>
              <a:t>3.  Extra shirt and pants for each </a:t>
            </a:r>
            <a:r>
              <a:rPr lang="en-US" dirty="0" smtClean="0"/>
              <a:t>survivor</a:t>
            </a:r>
          </a:p>
          <a:p>
            <a:pPr lvl="1"/>
            <a:r>
              <a:rPr lang="en-US" dirty="0" smtClean="0"/>
              <a:t>Warmth, shelter, bedding, bandages, fire fuel</a:t>
            </a:r>
          </a:p>
          <a:p>
            <a:r>
              <a:rPr lang="en-US" dirty="0" smtClean="0"/>
              <a:t>4.  Can of Crisco </a:t>
            </a:r>
            <a:r>
              <a:rPr lang="en-US" dirty="0" smtClean="0"/>
              <a:t>shortening</a:t>
            </a:r>
          </a:p>
          <a:p>
            <a:pPr lvl="1"/>
            <a:r>
              <a:rPr lang="en-US" dirty="0" smtClean="0"/>
              <a:t>Lid for signaling, protect from cold, candle, can can hold water</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Ranking</a:t>
            </a:r>
            <a:endParaRPr lang="en-US" dirty="0"/>
          </a:p>
        </p:txBody>
      </p:sp>
      <p:sp>
        <p:nvSpPr>
          <p:cNvPr id="3" name="Content Placeholder 2"/>
          <p:cNvSpPr>
            <a:spLocks noGrp="1"/>
          </p:cNvSpPr>
          <p:nvPr>
            <p:ph idx="1"/>
          </p:nvPr>
        </p:nvSpPr>
        <p:spPr/>
        <p:txBody>
          <a:bodyPr/>
          <a:lstStyle/>
          <a:p>
            <a:r>
              <a:rPr lang="en-US" dirty="0" smtClean="0"/>
              <a:t>5.  20 </a:t>
            </a:r>
            <a:r>
              <a:rPr lang="en-US" dirty="0" err="1" smtClean="0"/>
              <a:t>x</a:t>
            </a:r>
            <a:r>
              <a:rPr lang="en-US" dirty="0" smtClean="0"/>
              <a:t> 20 foot piece of </a:t>
            </a:r>
            <a:r>
              <a:rPr lang="en-US" dirty="0" smtClean="0"/>
              <a:t>canvas</a:t>
            </a:r>
          </a:p>
          <a:p>
            <a:pPr lvl="1"/>
            <a:r>
              <a:rPr lang="en-US" dirty="0" smtClean="0"/>
              <a:t>Shelter, ground cover, signal device</a:t>
            </a:r>
          </a:p>
          <a:p>
            <a:r>
              <a:rPr lang="en-US" dirty="0" smtClean="0"/>
              <a:t>6. Small </a:t>
            </a:r>
            <a:r>
              <a:rPr lang="en-US" dirty="0" smtClean="0"/>
              <a:t>ax</a:t>
            </a:r>
          </a:p>
          <a:p>
            <a:pPr lvl="1"/>
            <a:r>
              <a:rPr lang="en-US" dirty="0" smtClean="0"/>
              <a:t>Chop wood, clear campsite</a:t>
            </a:r>
          </a:p>
          <a:p>
            <a:r>
              <a:rPr lang="en-US" dirty="0" smtClean="0"/>
              <a:t>7.  Family size chocolate </a:t>
            </a:r>
            <a:r>
              <a:rPr lang="en-US" dirty="0" smtClean="0"/>
              <a:t>bars</a:t>
            </a:r>
          </a:p>
          <a:p>
            <a:pPr lvl="1"/>
            <a:r>
              <a:rPr lang="en-US" dirty="0" smtClean="0"/>
              <a:t>Food energy, high </a:t>
            </a:r>
            <a:r>
              <a:rPr lang="en-US" dirty="0" err="1" smtClean="0"/>
              <a:t>carb</a:t>
            </a:r>
            <a:r>
              <a:rPr lang="en-US" dirty="0" smtClean="0"/>
              <a:t> easy on body</a:t>
            </a:r>
          </a:p>
          <a:p>
            <a:r>
              <a:rPr lang="en-US" dirty="0" smtClean="0"/>
              <a:t>8.  Newspapers (one per person</a:t>
            </a:r>
            <a:r>
              <a:rPr lang="en-US" dirty="0" smtClean="0"/>
              <a:t>)</a:t>
            </a:r>
          </a:p>
          <a:p>
            <a:pPr lvl="1"/>
            <a:r>
              <a:rPr lang="en-US" dirty="0" smtClean="0"/>
              <a:t>Starting fire, insulation</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Ranking</a:t>
            </a:r>
            <a:endParaRPr lang="en-US" dirty="0"/>
          </a:p>
        </p:txBody>
      </p:sp>
      <p:sp>
        <p:nvSpPr>
          <p:cNvPr id="3" name="Content Placeholder 2"/>
          <p:cNvSpPr>
            <a:spLocks noGrp="1"/>
          </p:cNvSpPr>
          <p:nvPr>
            <p:ph idx="1"/>
          </p:nvPr>
        </p:nvSpPr>
        <p:spPr>
          <a:xfrm>
            <a:off x="457200" y="1600200"/>
            <a:ext cx="8229600" cy="5029200"/>
          </a:xfrm>
        </p:spPr>
        <p:txBody>
          <a:bodyPr/>
          <a:lstStyle/>
          <a:p>
            <a:r>
              <a:rPr lang="en-US" dirty="0" smtClean="0"/>
              <a:t>9.  Loaded .45-caliber </a:t>
            </a:r>
            <a:r>
              <a:rPr lang="en-US" dirty="0" smtClean="0"/>
              <a:t>pistol</a:t>
            </a:r>
          </a:p>
          <a:p>
            <a:pPr lvl="1"/>
            <a:r>
              <a:rPr lang="en-US" dirty="0" smtClean="0"/>
              <a:t>Signal device, tool, gun powder, also problems</a:t>
            </a:r>
          </a:p>
          <a:p>
            <a:r>
              <a:rPr lang="en-US" dirty="0" smtClean="0"/>
              <a:t>10.  Quart of 100 proof </a:t>
            </a:r>
            <a:r>
              <a:rPr lang="en-US" dirty="0" smtClean="0"/>
              <a:t>whiskey</a:t>
            </a:r>
          </a:p>
          <a:p>
            <a:pPr lvl="1"/>
            <a:r>
              <a:rPr lang="en-US" dirty="0" smtClean="0"/>
              <a:t>Make fire, store water, alcohol is bad though (takes on air temp, dilates blood vessels)</a:t>
            </a:r>
          </a:p>
          <a:p>
            <a:r>
              <a:rPr lang="en-US" dirty="0" smtClean="0"/>
              <a:t>11.  </a:t>
            </a:r>
            <a:r>
              <a:rPr lang="en-US" dirty="0" smtClean="0"/>
              <a:t>Compass</a:t>
            </a:r>
          </a:p>
          <a:p>
            <a:pPr lvl="1"/>
            <a:r>
              <a:rPr lang="en-US" dirty="0" smtClean="0"/>
              <a:t>Not wise to walk to town</a:t>
            </a:r>
          </a:p>
          <a:p>
            <a:r>
              <a:rPr lang="en-US" dirty="0" smtClean="0"/>
              <a:t>12.  Sectional air </a:t>
            </a:r>
            <a:r>
              <a:rPr lang="en-US" dirty="0" smtClean="0"/>
              <a:t>map</a:t>
            </a:r>
          </a:p>
          <a:p>
            <a:pPr lvl="1"/>
            <a:r>
              <a:rPr lang="en-US" dirty="0" smtClean="0"/>
              <a:t>Not wise to hike or move from crash site</a:t>
            </a:r>
          </a:p>
          <a:p>
            <a:pPr lvl="1"/>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Score</a:t>
            </a:r>
            <a:endParaRPr lang="en-US" dirty="0"/>
          </a:p>
        </p:txBody>
      </p:sp>
      <p:sp>
        <p:nvSpPr>
          <p:cNvPr id="3" name="Content Placeholder 2"/>
          <p:cNvSpPr>
            <a:spLocks noGrp="1"/>
          </p:cNvSpPr>
          <p:nvPr>
            <p:ph idx="1"/>
          </p:nvPr>
        </p:nvSpPr>
        <p:spPr/>
        <p:txBody>
          <a:bodyPr/>
          <a:lstStyle/>
          <a:p>
            <a:r>
              <a:rPr lang="en-US" dirty="0" smtClean="0"/>
              <a:t>List top 6 choices</a:t>
            </a:r>
          </a:p>
          <a:p>
            <a:r>
              <a:rPr lang="en-US" dirty="0" smtClean="0"/>
              <a:t>Award points based on ranking</a:t>
            </a:r>
          </a:p>
          <a:p>
            <a:r>
              <a:rPr lang="en-US" dirty="0" smtClean="0"/>
              <a:t>Add up points</a:t>
            </a:r>
          </a:p>
          <a:p>
            <a:r>
              <a:rPr lang="en-US" dirty="0" smtClean="0"/>
              <a:t>Lowest number wins (and SURVIVES)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Leader?</a:t>
            </a:r>
            <a:endParaRPr lang="en-US" dirty="0"/>
          </a:p>
        </p:txBody>
      </p:sp>
      <p:sp>
        <p:nvSpPr>
          <p:cNvPr id="3" name="Content Placeholder 2"/>
          <p:cNvSpPr>
            <a:spLocks noGrp="1"/>
          </p:cNvSpPr>
          <p:nvPr>
            <p:ph idx="1"/>
          </p:nvPr>
        </p:nvSpPr>
        <p:spPr/>
        <p:txBody>
          <a:bodyPr/>
          <a:lstStyle/>
          <a:p>
            <a:r>
              <a:rPr lang="en-US" dirty="0" smtClean="0"/>
              <a:t>L</a:t>
            </a:r>
            <a:r>
              <a:rPr lang="en-US" dirty="0" smtClean="0"/>
              <a:t>eadership </a:t>
            </a:r>
            <a:r>
              <a:rPr lang="en-US" dirty="0" smtClean="0"/>
              <a:t>begins with what the leader must BE—the values and attributes that shape character. It may be helpful to think of these as internal and defining qualities possessed all the time. As defining qualities, they make up the identity of the leader.</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Leader?</a:t>
            </a:r>
            <a:endParaRPr lang="en-US" dirty="0"/>
          </a:p>
        </p:txBody>
      </p:sp>
      <p:sp>
        <p:nvSpPr>
          <p:cNvPr id="3" name="Content Placeholder 2"/>
          <p:cNvSpPr>
            <a:spLocks noGrp="1"/>
          </p:cNvSpPr>
          <p:nvPr>
            <p:ph idx="1"/>
          </p:nvPr>
        </p:nvSpPr>
        <p:spPr/>
        <p:txBody>
          <a:bodyPr/>
          <a:lstStyle/>
          <a:p>
            <a:r>
              <a:rPr lang="en-US" dirty="0" smtClean="0"/>
              <a:t>The knowledge that leaders should use in leadership</a:t>
            </a:r>
            <a:r>
              <a:rPr lang="en-US" dirty="0" smtClean="0"/>
              <a:t> is what they KNOW</a:t>
            </a:r>
            <a:r>
              <a:rPr lang="en-US" dirty="0" smtClean="0"/>
              <a:t>. Leadership</a:t>
            </a:r>
            <a:r>
              <a:rPr lang="en-US" dirty="0" smtClean="0"/>
              <a:t> within the church requires one to know God and His teaching, the management </a:t>
            </a:r>
            <a:r>
              <a:rPr lang="en-US" dirty="0" smtClean="0"/>
              <a:t>of resources, and the tendencies and needs of people. Knowledge shapes a leader’s identity and is reinforced by a leader’s actions.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Leader?</a:t>
            </a:r>
            <a:endParaRPr lang="en-US" dirty="0"/>
          </a:p>
        </p:txBody>
      </p:sp>
      <p:sp>
        <p:nvSpPr>
          <p:cNvPr id="3" name="Content Placeholder 2"/>
          <p:cNvSpPr>
            <a:spLocks noGrp="1"/>
          </p:cNvSpPr>
          <p:nvPr>
            <p:ph idx="1"/>
          </p:nvPr>
        </p:nvSpPr>
        <p:spPr/>
        <p:txBody>
          <a:bodyPr/>
          <a:lstStyle/>
          <a:p>
            <a:r>
              <a:rPr lang="en-US" dirty="0" smtClean="0"/>
              <a:t>While character and knowledge are necessary, by themselves they are not enough. Leaders cannot be effective until they apply what they know. What leaders DO, or leader actions, is directly related to the influence they have on others and what is done. As with knowledge, leaders will learn more about leadership as they </a:t>
            </a:r>
            <a:r>
              <a:rPr lang="en-US" dirty="0" smtClean="0"/>
              <a:t>serve.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BE-KNOW-DO</a:t>
            </a:r>
            <a:endParaRPr lang="en-US" dirty="0"/>
          </a:p>
        </p:txBody>
      </p:sp>
      <p:sp>
        <p:nvSpPr>
          <p:cNvPr id="3" name="Content Placeholder 2"/>
          <p:cNvSpPr>
            <a:spLocks noGrp="1"/>
          </p:cNvSpPr>
          <p:nvPr>
            <p:ph idx="1"/>
          </p:nvPr>
        </p:nvSpPr>
        <p:spPr/>
        <p:txBody>
          <a:bodyPr/>
          <a:lstStyle/>
          <a:p>
            <a:r>
              <a:rPr lang="en-US" dirty="0" smtClean="0"/>
              <a:t>What leaders DO emerges from who they are (BE) and what they KNOW. Leaders are prepared throughout their lifetimes with respect to BE-KNOW-DO so they will be able to act at a moment’s notice and provide leadership for whatever challenge they may face.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t>
            </a:r>
            <a:r>
              <a:rPr lang="en-US" i="1" dirty="0" smtClean="0"/>
              <a:t>Leadership</a:t>
            </a:r>
            <a:r>
              <a:rPr lang="en-US" dirty="0" smtClean="0"/>
              <a:t>?</a:t>
            </a:r>
            <a:endParaRPr lang="en-US" dirty="0"/>
          </a:p>
        </p:txBody>
      </p:sp>
      <p:sp>
        <p:nvSpPr>
          <p:cNvPr id="3" name="Content Placeholder 2"/>
          <p:cNvSpPr>
            <a:spLocks noGrp="1"/>
          </p:cNvSpPr>
          <p:nvPr>
            <p:ph idx="1"/>
          </p:nvPr>
        </p:nvSpPr>
        <p:spPr/>
        <p:txBody>
          <a:bodyPr/>
          <a:lstStyle/>
          <a:p>
            <a:r>
              <a:rPr lang="en-US" dirty="0" smtClean="0"/>
              <a:t>Leadership is the process of influencing people by providing </a:t>
            </a:r>
            <a:r>
              <a:rPr lang="en-US" b="1" dirty="0" smtClean="0"/>
              <a:t>purpose</a:t>
            </a:r>
            <a:r>
              <a:rPr lang="en-US" dirty="0" smtClean="0"/>
              <a:t>, </a:t>
            </a:r>
            <a:r>
              <a:rPr lang="en-US" b="1" dirty="0" smtClean="0"/>
              <a:t>direction</a:t>
            </a:r>
            <a:r>
              <a:rPr lang="en-US" dirty="0" smtClean="0"/>
              <a:t>, and </a:t>
            </a:r>
            <a:r>
              <a:rPr lang="en-US" b="1" dirty="0" smtClean="0"/>
              <a:t>motivation </a:t>
            </a:r>
            <a:r>
              <a:rPr lang="en-US" dirty="0" smtClean="0"/>
              <a:t>while </a:t>
            </a:r>
            <a:r>
              <a:rPr lang="en-US" b="1" dirty="0" smtClean="0"/>
              <a:t>operating </a:t>
            </a:r>
            <a:r>
              <a:rPr lang="en-US" dirty="0" smtClean="0"/>
              <a:t>to accomplish the</a:t>
            </a:r>
            <a:r>
              <a:rPr lang="en-US" dirty="0" smtClean="0"/>
              <a:t> task and </a:t>
            </a:r>
            <a:r>
              <a:rPr lang="en-US" b="1" dirty="0" smtClean="0"/>
              <a:t>improve </a:t>
            </a:r>
            <a:r>
              <a:rPr lang="en-US" dirty="0" smtClean="0"/>
              <a:t>the organization.</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p:txBody>
          <a:bodyPr>
            <a:normAutofit lnSpcReduction="10000"/>
          </a:bodyPr>
          <a:lstStyle/>
          <a:p>
            <a:r>
              <a:rPr lang="en-US" dirty="0" smtClean="0"/>
              <a:t>Purpose gives</a:t>
            </a:r>
            <a:r>
              <a:rPr lang="en-US" dirty="0" smtClean="0"/>
              <a:t> people the </a:t>
            </a:r>
            <a:r>
              <a:rPr lang="en-US" dirty="0" smtClean="0"/>
              <a:t>reason to act in order to achieve a desired outcome. Leaders should provide clear purpose</a:t>
            </a:r>
            <a:r>
              <a:rPr lang="en-US" dirty="0" smtClean="0"/>
              <a:t> in </a:t>
            </a:r>
            <a:r>
              <a:rPr lang="en-US" dirty="0" smtClean="0"/>
              <a:t>a variety of ways.</a:t>
            </a:r>
            <a:r>
              <a:rPr lang="en-US" dirty="0" smtClean="0"/>
              <a:t> </a:t>
            </a:r>
          </a:p>
          <a:p>
            <a:r>
              <a:rPr lang="en-US" dirty="0" smtClean="0"/>
              <a:t>Vision </a:t>
            </a:r>
            <a:r>
              <a:rPr lang="en-US" dirty="0" smtClean="0"/>
              <a:t>is another way that leaders can provide purpose. Vision refers to an organizational purpose that may be broader or have less immediate consequences than other purpose statements.</a:t>
            </a:r>
            <a:r>
              <a:rPr lang="en-US" dirty="0" smtClean="0"/>
              <a:t>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969</TotalTime>
  <Words>1698</Words>
  <Application>Microsoft Macintosh PowerPoint</Application>
  <PresentationFormat>On-screen Show (4:3)</PresentationFormat>
  <Paragraphs>162</Paragraphs>
  <Slides>34</Slides>
  <Notes>0</Notes>
  <HiddenSlides>0</HiddenSlides>
  <MMClips>2</MMClips>
  <ScaleCrop>false</ScaleCrop>
  <HeadingPairs>
    <vt:vector size="4" baseType="variant">
      <vt:variant>
        <vt:lpstr>Design Template</vt:lpstr>
      </vt:variant>
      <vt:variant>
        <vt:i4>1</vt:i4>
      </vt:variant>
      <vt:variant>
        <vt:lpstr>Slide Titles</vt:lpstr>
      </vt:variant>
      <vt:variant>
        <vt:i4>34</vt:i4>
      </vt:variant>
    </vt:vector>
  </HeadingPairs>
  <TitlesOfParts>
    <vt:vector size="35" baseType="lpstr">
      <vt:lpstr>Office Theme</vt:lpstr>
      <vt:lpstr>Biblical Leadership</vt:lpstr>
      <vt:lpstr>Slide 2</vt:lpstr>
      <vt:lpstr>Who Is A Leader?</vt:lpstr>
      <vt:lpstr>What is a Leader?</vt:lpstr>
      <vt:lpstr>What is a Leader?</vt:lpstr>
      <vt:lpstr>What is a Leader?</vt:lpstr>
      <vt:lpstr>BE-KNOW-DO</vt:lpstr>
      <vt:lpstr>What is Leadership?</vt:lpstr>
      <vt:lpstr>Purpose</vt:lpstr>
      <vt:lpstr>Direction</vt:lpstr>
      <vt:lpstr>Motivation</vt:lpstr>
      <vt:lpstr>Operating</vt:lpstr>
      <vt:lpstr>Improving</vt:lpstr>
      <vt:lpstr>Slide 14</vt:lpstr>
      <vt:lpstr>The Servant Leader</vt:lpstr>
      <vt:lpstr>Is This a New Concept?</vt:lpstr>
      <vt:lpstr>Is This a New Concept?</vt:lpstr>
      <vt:lpstr>Is This a New Concept?</vt:lpstr>
      <vt:lpstr>Other Biblical References</vt:lpstr>
      <vt:lpstr>Biblical Leadership</vt:lpstr>
      <vt:lpstr>Be</vt:lpstr>
      <vt:lpstr>Know</vt:lpstr>
      <vt:lpstr>Do</vt:lpstr>
      <vt:lpstr>Simply Stated:</vt:lpstr>
      <vt:lpstr>Practical Exercise</vt:lpstr>
      <vt:lpstr>Survival</vt:lpstr>
      <vt:lpstr>Salvaged Items:</vt:lpstr>
      <vt:lpstr>Task</vt:lpstr>
      <vt:lpstr>Slide 29</vt:lpstr>
      <vt:lpstr>Explanation</vt:lpstr>
      <vt:lpstr>Ranking</vt:lpstr>
      <vt:lpstr>Ranking</vt:lpstr>
      <vt:lpstr>Ranking</vt:lpstr>
      <vt:lpstr>Score</vt:lpstr>
    </vt:vector>
  </TitlesOfParts>
  <Company/>
  <LinksUpToDate>false</LinksUpToDate>
  <SharedDoc>false</SharedDoc>
  <HyperlinksChanged>false</HyperlinksChanged>
  <AppVersion>12.0256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Biblical Leadership</dc:title>
  <dc:creator>Stuart Kinniburgh</dc:creator>
  <cp:lastModifiedBy>Stuart Kinniburgh</cp:lastModifiedBy>
  <cp:revision>6</cp:revision>
  <dcterms:created xsi:type="dcterms:W3CDTF">2011-01-12T15:00:48Z</dcterms:created>
  <dcterms:modified xsi:type="dcterms:W3CDTF">2011-01-13T06:05:27Z</dcterms:modified>
</cp:coreProperties>
</file>