
<file path=[Content_Types].xml><?xml version="1.0" encoding="utf-8"?>
<Types xmlns="http://schemas.openxmlformats.org/package/2006/content-types">
  <Override PartName="/ppt/slideLayouts/slideLayout10.xml" ContentType="application/vnd.openxmlformats-officedocument.presentationml.slideLayout+xml"/>
  <Default Extension="gif" ContentType="image/gif"/>
  <Override PartName="/ppt/slides/slide69.xml" ContentType="application/vnd.openxmlformats-officedocument.presentationml.slide+xml"/>
  <Override PartName="/ppt/slides/slide14.xml" ContentType="application/vnd.openxmlformats-officedocument.presentationml.slide+xml"/>
  <Default Extension="rels" ContentType="application/vnd.openxmlformats-package.relationships+xml"/>
  <Override PartName="/ppt/slides/slide62.xml" ContentType="application/vnd.openxmlformats-officedocument.presentationml.slide+xml"/>
  <Override PartName="/ppt/slides/slide78.xml" ContentType="application/vnd.openxmlformats-officedocument.presentationml.slide+xml"/>
  <Default Extension="xml" ContentType="application/xml"/>
  <Override PartName="/ppt/slides/slide45.xml" ContentType="application/vnd.openxmlformats-officedocument.presentationml.slide+xml"/>
  <Override PartName="/ppt/tableStyles.xml" ContentType="application/vnd.openxmlformats-officedocument.presentationml.tableStyles+xml"/>
  <Override PartName="/ppt/slides/slide28.xml" ContentType="application/vnd.openxmlformats-officedocument.presentationml.slide+xml"/>
  <Override PartName="/ppt/slides/slide54.xml" ContentType="application/vnd.openxmlformats-officedocument.presentationml.slide+xml"/>
  <Override PartName="/ppt/slides/slide21.xml" ContentType="application/vnd.openxmlformats-officedocument.presentationml.slide+xml"/>
  <Override PartName="/ppt/slides/slide37.xml" ContentType="application/vnd.openxmlformats-officedocument.presentationml.slide+xml"/>
  <Override PartName="/ppt/slides/slide5.xml" ContentType="application/vnd.openxmlformats-officedocument.presentationml.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68.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docProps/core.xml" ContentType="application/vnd.openxmlformats-package.core-properties+xml"/>
  <Override PartName="/ppt/slides/slide61.xml" ContentType="application/vnd.openxmlformats-officedocument.presentationml.slide+xml"/>
  <Override PartName="/ppt/slides/slide77.xml" ContentType="application/vnd.openxmlformats-officedocument.presentationml.slide+xml"/>
  <Override PartName="/ppt/slides/slide44.xml" ContentType="application/vnd.openxmlformats-officedocument.presentationml.slide+xml"/>
  <Override PartName="/ppt/slides/slide27.xml" ContentType="application/vnd.openxmlformats-officedocument.presentationml.slide+xml"/>
  <Override PartName="/ppt/slides/slide53.xml" ContentType="application/vnd.openxmlformats-officedocument.presentationml.slide+xml"/>
  <Override PartName="/ppt/slides/slide20.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19.xml" ContentType="application/vnd.openxmlformats-officedocument.presentationml.slide+xml"/>
  <Override PartName="/ppt/slideLayouts/slideLayout4.xml" ContentType="application/vnd.openxmlformats-officedocument.presentationml.slideLayout+xml"/>
  <Override PartName="/ppt/slides/slide67.xml" ContentType="application/vnd.openxmlformats-officedocument.presentationml.slide+xml"/>
  <Override PartName="/ppt/slides/slide12.xml" ContentType="application/vnd.openxmlformats-officedocument.presentationml.slide+xml"/>
  <Override PartName="/ppt/slides/slide60.xml" ContentType="application/vnd.openxmlformats-officedocument.presentationml.slide+xml"/>
  <Override PartName="/ppt/slides/slide76.xml" ContentType="application/vnd.openxmlformats-officedocument.presentationml.slide+xml"/>
  <Override PartName="/ppt/presProps.xml" ContentType="application/vnd.openxmlformats-officedocument.presentationml.presProps+xml"/>
  <Override PartName="/ppt/slides/slide43.xml" ContentType="application/vnd.openxmlformats-officedocument.presentationml.slide+xml"/>
  <Override PartName="/ppt/slides/slide59.xml" ContentType="application/vnd.openxmlformats-officedocument.presentationml.slide+xml"/>
  <Override PartName="/ppt/slides/slide26.xml" ContentType="application/vnd.openxmlformats-officedocument.presentationml.slide+xml"/>
  <Override PartName="/ppt/slides/slide52.xml" ContentType="application/vnd.openxmlformats-officedocument.presentationml.slide+xml"/>
  <Override PartName="/ppt/slides/slide35.xml" ContentType="application/vnd.openxmlformats-officedocument.presentationml.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66.xml" ContentType="application/vnd.openxmlformats-officedocument.presentationml.slide+xml"/>
  <Override PartName="/ppt/slides/slide11.xml" ContentType="application/vnd.openxmlformats-officedocument.presentationml.slide+xml"/>
  <Override PartName="/ppt/slides/slide49.xml" ContentType="application/vnd.openxmlformats-officedocument.presentationml.slide+xml"/>
  <Override PartName="/ppt/slides/slide75.xml" ContentType="application/vnd.openxmlformats-officedocument.presentationml.slide+xml"/>
  <Override PartName="/ppt/slides/slide42.xml" ContentType="application/vnd.openxmlformats-officedocument.presentationml.slide+xml"/>
  <Override PartName="/ppt/slides/slide58.xml" ContentType="application/vnd.openxmlformats-officedocument.presentationml.slide+xml"/>
  <Override PartName="/ppt/slides/slide25.xml" ContentType="application/vnd.openxmlformats-officedocument.presentationml.slide+xml"/>
  <Override PartName="/ppt/slides/slide51.xml" ContentType="application/vnd.openxmlformats-officedocument.presentationml.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slides/slide2.xml" ContentType="application/vnd.openxmlformats-officedocument.presentationml.slide+xml"/>
  <Override PartName="/ppt/slides/slide17.xml" ContentType="application/vnd.openxmlformats-officedocument.presentationml.slide+xml"/>
  <Override PartName="/ppt/slideLayouts/slideLayout2.xml" ContentType="application/vnd.openxmlformats-officedocument.presentationml.slideLayout+xml"/>
  <Override PartName="/ppt/slides/slide65.xml" ContentType="application/vnd.openxmlformats-officedocument.presentationml.slide+xml"/>
  <Override PartName="/ppt/slides/slide10.xml" ContentType="application/vnd.openxmlformats-officedocument.presentationml.slide+xml"/>
  <Override PartName="/docProps/app.xml" ContentType="application/vnd.openxmlformats-officedocument.extended-properties+xml"/>
  <Override PartName="/ppt/slides/slide48.xml" ContentType="application/vnd.openxmlformats-officedocument.presentationml.slide+xml"/>
  <Override PartName="/ppt/slides/slide74.xml" ContentType="application/vnd.openxmlformats-officedocument.presentationml.slide+xml"/>
  <Override PartName="/ppt/slides/slide41.xml" ContentType="application/vnd.openxmlformats-officedocument.presentationml.slide+xml"/>
  <Override PartName="/ppt/slides/slide57.xml" ContentType="application/vnd.openxmlformats-officedocument.presentationml.slide+xml"/>
  <Override PartName="/ppt/slides/slide24.xml" ContentType="application/vnd.openxmlformats-officedocument.presentationml.slide+xml"/>
  <Override PartName="/ppt/slides/slide50.xml" ContentType="application/vnd.openxmlformats-officedocument.presentationml.slide+xml"/>
  <Override PartName="/ppt/slides/slide8.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s/slide16.xml" ContentType="application/vnd.openxmlformats-officedocument.presentationml.slide+xml"/>
  <Override PartName="/ppt/slideLayouts/slideLayout1.xml" ContentType="application/vnd.openxmlformats-officedocument.presentationml.slideLayout+xml"/>
  <Override PartName="/ppt/viewProps.xml" ContentType="application/vnd.openxmlformats-officedocument.presentationml.viewProps+xml"/>
  <Override PartName="/ppt/slides/slide64.xml" ContentType="application/vnd.openxmlformats-officedocument.presentationml.slide+xml"/>
  <Default Extension="jpeg" ContentType="image/jpeg"/>
  <Override PartName="/ppt/slides/slide47.xml" ContentType="application/vnd.openxmlformats-officedocument.presentationml.slide+xml"/>
  <Override PartName="/ppt/slides/slide73.xml" ContentType="application/vnd.openxmlformats-officedocument.presentationml.slide+xml"/>
  <Override PartName="/ppt/slides/slide40.xml" ContentType="application/vnd.openxmlformats-officedocument.presentationml.slide+xml"/>
  <Override PartName="/ppt/slides/slide56.xml" ContentType="application/vnd.openxmlformats-officedocument.presentationml.slide+xml"/>
  <Override PartName="/ppt/slides/slide23.xml" ContentType="application/vnd.openxmlformats-officedocument.presentationml.slide+xml"/>
  <Override PartName="/ppt/slides/slide39.xml" ContentType="application/vnd.openxmlformats-officedocument.presentationml.slide+xml"/>
  <Override PartName="/ppt/slideLayouts/slideLayout11.xml" ContentType="application/vnd.openxmlformats-officedocument.presentationml.slideLayout+xml"/>
  <Override PartName="/ppt/slides/slide7.xml" ContentType="application/vnd.openxmlformats-officedocument.presentationml.slide+xml"/>
  <Override PartName="/ppt/slides/slide71.xml" ContentType="application/vnd.openxmlformats-officedocument.presentationml.slide+xml"/>
  <Override PartName="/ppt/slides/slide32.xml" ContentType="application/vnd.openxmlformats-officedocument.presentationml.slide+xml"/>
  <Override PartName="/ppt/slideLayouts/slideLayout7.xml" ContentType="application/vnd.openxmlformats-officedocument.presentationml.slideLayout+xml"/>
  <Override PartName="/ppt/slides/slide15.xml" ContentType="application/vnd.openxmlformats-officedocument.presentationml.slide+xml"/>
  <Override PartName="/ppt/slides/slide63.xml" ContentType="application/vnd.openxmlformats-officedocument.presentationml.slide+xml"/>
  <Override PartName="/ppt/slides/slide79.xml" ContentType="application/vnd.openxmlformats-officedocument.presentationml.slide+xml"/>
  <Override PartName="/ppt/slides/slide46.xml" ContentType="application/vnd.openxmlformats-officedocument.presentationml.slide+xml"/>
  <Override PartName="/ppt/slides/slide72.xml" ContentType="application/vnd.openxmlformats-officedocument.presentationml.slide+xml"/>
  <Override PartName="/ppt/slides/slide29.xml" ContentType="application/vnd.openxmlformats-officedocument.presentationml.slide+xml"/>
  <Override PartName="/ppt/slides/slide55.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slides/slide6.xml" ContentType="application/vnd.openxmlformats-officedocument.presentationml.slide+xml"/>
  <Default Extension="bin" ContentType="application/vnd.openxmlformats-officedocument.presentationml.printerSettings"/>
  <Override PartName="/ppt/slides/slide70.xml" ContentType="application/vnd.openxmlformats-officedocument.presentationml.slide+xml"/>
  <Override PartName="/ppt/slides/slide31.xml" ContentType="application/vnd.openxmlformats-officedocument.presentationml.slide+xml"/>
  <Override PartName="/ppt/slideLayouts/slideLayout6.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329" r:id="rId19"/>
    <p:sldId id="273" r:id="rId20"/>
    <p:sldId id="274" r:id="rId21"/>
    <p:sldId id="330" r:id="rId22"/>
    <p:sldId id="275" r:id="rId23"/>
    <p:sldId id="276" r:id="rId24"/>
    <p:sldId id="277" r:id="rId25"/>
    <p:sldId id="278" r:id="rId26"/>
    <p:sldId id="279" r:id="rId27"/>
    <p:sldId id="280" r:id="rId28"/>
    <p:sldId id="281" r:id="rId29"/>
    <p:sldId id="282" r:id="rId30"/>
    <p:sldId id="331" r:id="rId31"/>
    <p:sldId id="283"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32" r:id="rId50"/>
    <p:sldId id="284" r:id="rId51"/>
    <p:sldId id="333" r:id="rId52"/>
    <p:sldId id="285" r:id="rId53"/>
    <p:sldId id="334" r:id="rId54"/>
    <p:sldId id="286" r:id="rId55"/>
    <p:sldId id="304" r:id="rId56"/>
    <p:sldId id="305" r:id="rId57"/>
    <p:sldId id="306" r:id="rId58"/>
    <p:sldId id="307" r:id="rId59"/>
    <p:sldId id="308" r:id="rId60"/>
    <p:sldId id="335" r:id="rId61"/>
    <p:sldId id="309" r:id="rId62"/>
    <p:sldId id="310" r:id="rId63"/>
    <p:sldId id="311" r:id="rId64"/>
    <p:sldId id="312" r:id="rId65"/>
    <p:sldId id="313" r:id="rId66"/>
    <p:sldId id="338" r:id="rId67"/>
    <p:sldId id="314" r:id="rId68"/>
    <p:sldId id="315" r:id="rId69"/>
    <p:sldId id="316" r:id="rId70"/>
    <p:sldId id="317" r:id="rId71"/>
    <p:sldId id="318" r:id="rId72"/>
    <p:sldId id="336" r:id="rId73"/>
    <p:sldId id="319" r:id="rId74"/>
    <p:sldId id="322" r:id="rId75"/>
    <p:sldId id="321" r:id="rId76"/>
    <p:sldId id="323" r:id="rId77"/>
    <p:sldId id="328" r:id="rId78"/>
    <p:sldId id="324" r:id="rId79"/>
    <p:sldId id="337" r:id="rId8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showOutlineIcons="0">
    <p:restoredLeft sz="15620"/>
    <p:restoredTop sz="94660"/>
  </p:normalViewPr>
  <p:slideViewPr>
    <p:cSldViewPr snapToObjects="1">
      <p:cViewPr varScale="1">
        <p:scale>
          <a:sx n="109" d="100"/>
          <a:sy n="109" d="100"/>
        </p:scale>
        <p:origin x="-104" y="-26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slide" Target="slides/slide79.xml"/><Relationship Id="rId81" Type="http://schemas.openxmlformats.org/officeDocument/2006/relationships/printerSettings" Target="printerSettings/printerSettings1.bin"/><Relationship Id="rId82" Type="http://schemas.openxmlformats.org/officeDocument/2006/relationships/presProps" Target="presProps.xml"/><Relationship Id="rId83" Type="http://schemas.openxmlformats.org/officeDocument/2006/relationships/viewProps" Target="viewProps.xml"/><Relationship Id="rId84" Type="http://schemas.openxmlformats.org/officeDocument/2006/relationships/theme" Target="theme/theme1.xml"/><Relationship Id="rId85" Type="http://schemas.openxmlformats.org/officeDocument/2006/relationships/tableStyles" Target="tableStyles.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898C7CE-674F-234F-8DF4-30FDD02A1FB6}" type="datetimeFigureOut">
              <a:rPr lang="en-US" smtClean="0"/>
              <a:pPr/>
              <a:t>8/15/13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0A257A-E204-364A-9D7B-39FA379B8A2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898C7CE-674F-234F-8DF4-30FDD02A1FB6}" type="datetimeFigureOut">
              <a:rPr lang="en-US" smtClean="0"/>
              <a:pPr/>
              <a:t>8/15/13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0A257A-E204-364A-9D7B-39FA379B8A2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898C7CE-674F-234F-8DF4-30FDD02A1FB6}" type="datetimeFigureOut">
              <a:rPr lang="en-US" smtClean="0"/>
              <a:pPr/>
              <a:t>8/15/13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0A257A-E204-364A-9D7B-39FA379B8A2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898C7CE-674F-234F-8DF4-30FDD02A1FB6}" type="datetimeFigureOut">
              <a:rPr lang="en-US" smtClean="0"/>
              <a:pPr/>
              <a:t>8/15/13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0A257A-E204-364A-9D7B-39FA379B8A2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898C7CE-674F-234F-8DF4-30FDD02A1FB6}" type="datetimeFigureOut">
              <a:rPr lang="en-US" smtClean="0"/>
              <a:pPr/>
              <a:t>8/15/13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0A257A-E204-364A-9D7B-39FA379B8A2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898C7CE-674F-234F-8DF4-30FDD02A1FB6}" type="datetimeFigureOut">
              <a:rPr lang="en-US" smtClean="0"/>
              <a:pPr/>
              <a:t>8/15/13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0A257A-E204-364A-9D7B-39FA379B8A2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898C7CE-674F-234F-8DF4-30FDD02A1FB6}" type="datetimeFigureOut">
              <a:rPr lang="en-US" smtClean="0"/>
              <a:pPr/>
              <a:t>8/15/13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50A257A-E204-364A-9D7B-39FA379B8A2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898C7CE-674F-234F-8DF4-30FDD02A1FB6}" type="datetimeFigureOut">
              <a:rPr lang="en-US" smtClean="0"/>
              <a:pPr/>
              <a:t>8/15/13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50A257A-E204-364A-9D7B-39FA379B8A2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98C7CE-674F-234F-8DF4-30FDD02A1FB6}" type="datetimeFigureOut">
              <a:rPr lang="en-US" smtClean="0"/>
              <a:pPr/>
              <a:t>8/15/13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50A257A-E204-364A-9D7B-39FA379B8A2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898C7CE-674F-234F-8DF4-30FDD02A1FB6}" type="datetimeFigureOut">
              <a:rPr lang="en-US" smtClean="0"/>
              <a:pPr/>
              <a:t>8/15/13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0A257A-E204-364A-9D7B-39FA379B8A2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898C7CE-674F-234F-8DF4-30FDD02A1FB6}" type="datetimeFigureOut">
              <a:rPr lang="en-US" smtClean="0"/>
              <a:pPr/>
              <a:t>8/15/13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0A257A-E204-364A-9D7B-39FA379B8A2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98C7CE-674F-234F-8DF4-30FDD02A1FB6}" type="datetimeFigureOut">
              <a:rPr lang="en-US" smtClean="0"/>
              <a:pPr/>
              <a:t>8/15/13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0A257A-E204-364A-9D7B-39FA379B8A2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txStyles>
    <p:titleStyle>
      <a:lvl1pPr algn="ctr" defTabSz="457200" rtl="0" eaLnBrk="1" latinLnBrk="0" hangingPunct="1">
        <a:spcBef>
          <a:spcPct val="0"/>
        </a:spcBef>
        <a:buNone/>
        <a:defRPr sz="4400" kern="1200">
          <a:solidFill>
            <a:schemeClr val="bg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bg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bg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bg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bg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bg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gif"/></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e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CHURCH HISTORY </a:t>
            </a:r>
            <a:r>
              <a:rPr lang="en-US" b="1" dirty="0" smtClean="0"/>
              <a:t>SURVEY</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Happened to the Disciples?</a:t>
            </a:r>
            <a:endParaRPr lang="en-US" dirty="0"/>
          </a:p>
        </p:txBody>
      </p:sp>
      <p:sp>
        <p:nvSpPr>
          <p:cNvPr id="3" name="Content Placeholder 2"/>
          <p:cNvSpPr>
            <a:spLocks noGrp="1"/>
          </p:cNvSpPr>
          <p:nvPr>
            <p:ph idx="1"/>
          </p:nvPr>
        </p:nvSpPr>
        <p:spPr/>
        <p:txBody>
          <a:bodyPr>
            <a:normAutofit fontScale="92500" lnSpcReduction="10000"/>
          </a:bodyPr>
          <a:lstStyle/>
          <a:p>
            <a:r>
              <a:rPr lang="en-US" dirty="0"/>
              <a:t>JOHN</a:t>
            </a:r>
            <a:endParaRPr lang="en-US" dirty="0" smtClean="0"/>
          </a:p>
          <a:p>
            <a:pPr>
              <a:buNone/>
            </a:pPr>
            <a:r>
              <a:rPr lang="en-US" dirty="0" smtClean="0"/>
              <a:t>The </a:t>
            </a:r>
            <a:r>
              <a:rPr lang="en-US" dirty="0"/>
              <a:t>only Apostle for certain never said to have been martyred, is the Apostle John.  John became Bishop of Ephesus (a Greek City located in what is now modern-day Turkey).  He was exiled to the Island of Patmos. There John was inspired by God to write the Book of Revelation.  Tradition holds that this happened in a particular cave which you can still go and visit.  Greek Orthodox Monks long ago built a Church and monastery over it.</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Happened to the Disciples?</a:t>
            </a:r>
            <a:endParaRPr lang="en-US" dirty="0"/>
          </a:p>
        </p:txBody>
      </p:sp>
      <p:sp>
        <p:nvSpPr>
          <p:cNvPr id="3" name="Content Placeholder 2"/>
          <p:cNvSpPr>
            <a:spLocks noGrp="1"/>
          </p:cNvSpPr>
          <p:nvPr>
            <p:ph idx="1"/>
          </p:nvPr>
        </p:nvSpPr>
        <p:spPr/>
        <p:txBody>
          <a:bodyPr>
            <a:normAutofit/>
          </a:bodyPr>
          <a:lstStyle/>
          <a:p>
            <a:r>
              <a:rPr lang="en-US" dirty="0"/>
              <a:t>MATTHEW</a:t>
            </a:r>
            <a:endParaRPr lang="en-US" dirty="0" smtClean="0"/>
          </a:p>
          <a:p>
            <a:pPr>
              <a:buNone/>
            </a:pPr>
            <a:r>
              <a:rPr lang="en-US" dirty="0" smtClean="0"/>
              <a:t>Matthew </a:t>
            </a:r>
            <a:r>
              <a:rPr lang="en-US" dirty="0"/>
              <a:t>(Levi) was the tax collector who followed Jesus and later wrote the Gospel of Matthew.  He preached in Persia and Ethiopia.</a:t>
            </a:r>
            <a:r>
              <a:rPr lang="en-US" dirty="0" smtClean="0"/>
              <a:t> Sources </a:t>
            </a:r>
            <a:r>
              <a:rPr lang="en-US" dirty="0"/>
              <a:t>hold that Ethiopia was the place where he died; and that he was stabbed to death there.</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Happened to the Disciples?</a:t>
            </a:r>
            <a:endParaRPr lang="en-US" dirty="0"/>
          </a:p>
        </p:txBody>
      </p:sp>
      <p:sp>
        <p:nvSpPr>
          <p:cNvPr id="3" name="Content Placeholder 2"/>
          <p:cNvSpPr>
            <a:spLocks noGrp="1"/>
          </p:cNvSpPr>
          <p:nvPr>
            <p:ph idx="1"/>
          </p:nvPr>
        </p:nvSpPr>
        <p:spPr/>
        <p:txBody>
          <a:bodyPr>
            <a:normAutofit/>
          </a:bodyPr>
          <a:lstStyle/>
          <a:p>
            <a:r>
              <a:rPr lang="en-US" dirty="0"/>
              <a:t>MATTHIAS</a:t>
            </a:r>
            <a:endParaRPr lang="en-US" dirty="0" smtClean="0"/>
          </a:p>
          <a:p>
            <a:pPr>
              <a:buNone/>
            </a:pPr>
            <a:r>
              <a:rPr lang="en-US" dirty="0" smtClean="0"/>
              <a:t>The </a:t>
            </a:r>
            <a:r>
              <a:rPr lang="en-US" dirty="0"/>
              <a:t>other Apostles chose Matthias to take the place of Judas in an attempt to fulfill the Old Testament prophecy "...let another take his office" quoted in Acts 1:20.  Matthias is never mentioned again in Scripture.  Tradition says that Matthias traveled to Syria with Andrew and was burned to death</a:t>
            </a:r>
            <a:r>
              <a:rPr lang="en-US" dirty="0" smtClean="0"/>
              <a:t> </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Happened to the Disciples?</a:t>
            </a:r>
            <a:endParaRPr lang="en-US" dirty="0"/>
          </a:p>
        </p:txBody>
      </p:sp>
      <p:sp>
        <p:nvSpPr>
          <p:cNvPr id="3" name="Content Placeholder 2"/>
          <p:cNvSpPr>
            <a:spLocks noGrp="1"/>
          </p:cNvSpPr>
          <p:nvPr>
            <p:ph idx="1"/>
          </p:nvPr>
        </p:nvSpPr>
        <p:spPr/>
        <p:txBody>
          <a:bodyPr/>
          <a:lstStyle/>
          <a:p>
            <a:r>
              <a:rPr lang="en-US" dirty="0"/>
              <a:t>PETER</a:t>
            </a:r>
            <a:endParaRPr lang="en-US" dirty="0" smtClean="0"/>
          </a:p>
          <a:p>
            <a:pPr>
              <a:buNone/>
            </a:pPr>
            <a:r>
              <a:rPr lang="en-US" dirty="0" smtClean="0"/>
              <a:t>It </a:t>
            </a:r>
            <a:r>
              <a:rPr lang="en-US" dirty="0"/>
              <a:t>is said that Peter asked to be crucified upside down in Rome, saying that he was not worthy to die in the same manner as his Lord.  He was executed in 66 A.D. by the Roman Emperor Nero.</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Happened to the Disciples?</a:t>
            </a:r>
            <a:endParaRPr lang="en-US" dirty="0"/>
          </a:p>
        </p:txBody>
      </p:sp>
      <p:sp>
        <p:nvSpPr>
          <p:cNvPr id="3" name="Content Placeholder 2"/>
          <p:cNvSpPr>
            <a:spLocks noGrp="1"/>
          </p:cNvSpPr>
          <p:nvPr>
            <p:ph idx="1"/>
          </p:nvPr>
        </p:nvSpPr>
        <p:spPr/>
        <p:txBody>
          <a:bodyPr/>
          <a:lstStyle/>
          <a:p>
            <a:r>
              <a:rPr lang="en-US" dirty="0"/>
              <a:t>PHILIP</a:t>
            </a:r>
            <a:endParaRPr lang="en-US" dirty="0" smtClean="0"/>
          </a:p>
          <a:p>
            <a:pPr>
              <a:buNone/>
            </a:pPr>
            <a:r>
              <a:rPr lang="en-US" dirty="0" smtClean="0"/>
              <a:t>Philip </a:t>
            </a:r>
            <a:r>
              <a:rPr lang="en-US" dirty="0"/>
              <a:t>is said to have brought the Gospel to the north African city of Carthage.  It is also said that he led the wife of a Roman proconsul to the Lord, and that the proconsul was not pleased with this.  It is said that he had Philip arrested, and executed with great cruelty.</a:t>
            </a:r>
            <a:r>
              <a:rPr lang="en-US" dirty="0" smtClean="0"/>
              <a:t> </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Happened to the Disciples?</a:t>
            </a:r>
            <a:endParaRPr lang="en-US" dirty="0"/>
          </a:p>
        </p:txBody>
      </p:sp>
      <p:sp>
        <p:nvSpPr>
          <p:cNvPr id="3" name="Content Placeholder 2"/>
          <p:cNvSpPr>
            <a:spLocks noGrp="1"/>
          </p:cNvSpPr>
          <p:nvPr>
            <p:ph idx="1"/>
          </p:nvPr>
        </p:nvSpPr>
        <p:spPr/>
        <p:txBody>
          <a:bodyPr/>
          <a:lstStyle/>
          <a:p>
            <a:r>
              <a:rPr lang="en-US" dirty="0"/>
              <a:t>SIMON THE ZEALOT</a:t>
            </a:r>
            <a:endParaRPr lang="en-US" dirty="0" smtClean="0"/>
          </a:p>
          <a:p>
            <a:pPr>
              <a:buNone/>
            </a:pPr>
            <a:r>
              <a:rPr lang="en-US" dirty="0" smtClean="0"/>
              <a:t>Simon </a:t>
            </a:r>
            <a:r>
              <a:rPr lang="en-US" dirty="0"/>
              <a:t>traveled to Persia.  Tradition says that he refused to sacrifice to the Persian's sun god, and was killed because of it.</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Happened to the Disciples?</a:t>
            </a:r>
            <a:endParaRPr lang="en-US" dirty="0"/>
          </a:p>
        </p:txBody>
      </p:sp>
      <p:sp>
        <p:nvSpPr>
          <p:cNvPr id="3" name="Content Placeholder 2"/>
          <p:cNvSpPr>
            <a:spLocks noGrp="1"/>
          </p:cNvSpPr>
          <p:nvPr>
            <p:ph idx="1"/>
          </p:nvPr>
        </p:nvSpPr>
        <p:spPr/>
        <p:txBody>
          <a:bodyPr>
            <a:normAutofit fontScale="92500" lnSpcReduction="10000"/>
          </a:bodyPr>
          <a:lstStyle/>
          <a:p>
            <a:r>
              <a:rPr lang="en-US" dirty="0"/>
              <a:t>THOMAS</a:t>
            </a:r>
            <a:endParaRPr lang="en-US" dirty="0" smtClean="0"/>
          </a:p>
          <a:p>
            <a:pPr>
              <a:buNone/>
            </a:pPr>
            <a:r>
              <a:rPr lang="en-US" dirty="0" smtClean="0"/>
              <a:t>It </a:t>
            </a:r>
            <a:r>
              <a:rPr lang="en-US" dirty="0"/>
              <a:t>is held that Thomas preached east of Syria.  Tradition says that he proclaimed Christ in India, and founded the church of Mar </a:t>
            </a:r>
            <a:r>
              <a:rPr lang="en-US" dirty="0" err="1"/>
              <a:t>Thoma</a:t>
            </a:r>
            <a:r>
              <a:rPr lang="en-US" dirty="0"/>
              <a:t>.  This church is still in existence today, and claims Thomas as its founder.  In India they say that he then traveled to China and also preached the Gospel there, later returning again to India.  Thomas is said to have died in India, killed by four soldiers armed with spears.</a:t>
            </a:r>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(30-70 AD) The Time of Jesus and the Apostles</a:t>
            </a:r>
            <a:endParaRPr lang="en-US" dirty="0"/>
          </a:p>
        </p:txBody>
      </p:sp>
      <p:sp>
        <p:nvSpPr>
          <p:cNvPr id="3" name="Content Placeholder 2"/>
          <p:cNvSpPr>
            <a:spLocks noGrp="1"/>
          </p:cNvSpPr>
          <p:nvPr>
            <p:ph idx="1"/>
          </p:nvPr>
        </p:nvSpPr>
        <p:spPr/>
        <p:txBody>
          <a:bodyPr/>
          <a:lstStyle/>
          <a:p>
            <a:r>
              <a:rPr lang="en-US" dirty="0"/>
              <a:t>64 – Emperor Nero blames fire that destroys Rome on Christians. </a:t>
            </a:r>
          </a:p>
          <a:p>
            <a:r>
              <a:rPr lang="en-US" dirty="0"/>
              <a:t>Begins a ruthless </a:t>
            </a:r>
            <a:r>
              <a:rPr lang="en-US" dirty="0" smtClean="0"/>
              <a:t>persecution</a:t>
            </a:r>
            <a:br>
              <a:rPr lang="en-US" dirty="0" smtClean="0"/>
            </a:br>
            <a:r>
              <a:rPr lang="en-US" dirty="0" smtClean="0"/>
              <a:t> </a:t>
            </a:r>
            <a:r>
              <a:rPr lang="en-US" dirty="0"/>
              <a:t>of Christians, using them as</a:t>
            </a:r>
            <a:r>
              <a:rPr lang="en-US" dirty="0" smtClean="0"/>
              <a:t> </a:t>
            </a:r>
            <a:br>
              <a:rPr lang="en-US" dirty="0" smtClean="0"/>
            </a:br>
            <a:r>
              <a:rPr lang="en-US" dirty="0" smtClean="0"/>
              <a:t>candles </a:t>
            </a:r>
            <a:r>
              <a:rPr lang="en-US" dirty="0"/>
              <a:t>to light his garden.</a:t>
            </a:r>
          </a:p>
        </p:txBody>
      </p:sp>
      <p:pic>
        <p:nvPicPr>
          <p:cNvPr id="5" name="Picture 4" descr="roman_nero.jpg"/>
          <p:cNvPicPr>
            <a:picLocks noChangeAspect="1"/>
          </p:cNvPicPr>
          <p:nvPr/>
        </p:nvPicPr>
        <p:blipFill>
          <a:blip r:embed="rId2"/>
          <a:stretch>
            <a:fillRect/>
          </a:stretch>
        </p:blipFill>
        <p:spPr>
          <a:xfrm>
            <a:off x="5942400" y="2312062"/>
            <a:ext cx="2744400" cy="4545938"/>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descr="Siemiradski_Fackeln.jpg"/>
          <p:cNvPicPr>
            <a:picLocks noChangeAspect="1"/>
          </p:cNvPicPr>
          <p:nvPr/>
        </p:nvPicPr>
        <p:blipFill>
          <a:blip r:embed="rId2"/>
          <a:stretch>
            <a:fillRect/>
          </a:stretch>
        </p:blipFill>
        <p:spPr>
          <a:xfrm>
            <a:off x="0" y="381000"/>
            <a:ext cx="9144000" cy="4984750"/>
          </a:xfrm>
          <a:prstGeom prst="rect">
            <a:avLst/>
          </a:prstGeom>
        </p:spPr>
      </p:pic>
      <p:sp>
        <p:nvSpPr>
          <p:cNvPr id="3" name="TextBox 2"/>
          <p:cNvSpPr txBox="1"/>
          <p:nvPr/>
        </p:nvSpPr>
        <p:spPr>
          <a:xfrm>
            <a:off x="5257800" y="6160532"/>
            <a:ext cx="2585175" cy="307777"/>
          </a:xfrm>
          <a:prstGeom prst="rect">
            <a:avLst/>
          </a:prstGeom>
          <a:noFill/>
        </p:spPr>
        <p:txBody>
          <a:bodyPr wrap="none" rtlCol="0">
            <a:spAutoFit/>
          </a:bodyPr>
          <a:lstStyle/>
          <a:p>
            <a:r>
              <a:rPr lang="en-US" sz="1400" dirty="0" err="1" smtClean="0">
                <a:solidFill>
                  <a:schemeClr val="bg1"/>
                </a:solidFill>
              </a:rPr>
              <a:t>Henryk</a:t>
            </a:r>
            <a:r>
              <a:rPr lang="en-US" sz="1400" dirty="0" smtClean="0">
                <a:solidFill>
                  <a:schemeClr val="bg1"/>
                </a:solidFill>
              </a:rPr>
              <a:t> </a:t>
            </a:r>
            <a:r>
              <a:rPr lang="en-US" sz="1400" dirty="0" err="1" smtClean="0">
                <a:solidFill>
                  <a:schemeClr val="bg1"/>
                </a:solidFill>
              </a:rPr>
              <a:t>Siemiradzki</a:t>
            </a:r>
            <a:r>
              <a:rPr lang="en-US" sz="1400" dirty="0" smtClean="0">
                <a:solidFill>
                  <a:schemeClr val="bg1"/>
                </a:solidFill>
              </a:rPr>
              <a:t> (1843 –1902)</a:t>
            </a:r>
            <a:endParaRPr lang="en-US" sz="1400" dirty="0">
              <a:solidFill>
                <a:schemeClr val="bg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(30-70 AD) The Time of Jesus and the Apostles</a:t>
            </a:r>
            <a:endParaRPr lang="en-US" dirty="0"/>
          </a:p>
        </p:txBody>
      </p:sp>
      <p:sp>
        <p:nvSpPr>
          <p:cNvPr id="3" name="Content Placeholder 2"/>
          <p:cNvSpPr>
            <a:spLocks noGrp="1"/>
          </p:cNvSpPr>
          <p:nvPr>
            <p:ph idx="1"/>
          </p:nvPr>
        </p:nvSpPr>
        <p:spPr/>
        <p:txBody>
          <a:bodyPr>
            <a:normAutofit fontScale="92500" lnSpcReduction="20000"/>
          </a:bodyPr>
          <a:lstStyle/>
          <a:p>
            <a:r>
              <a:rPr lang="en-US" dirty="0"/>
              <a:t>69 – Polycarp defends the faith in Asia Minor (Turkey) combating various splinter religions (</a:t>
            </a:r>
            <a:r>
              <a:rPr lang="en-US" dirty="0" err="1"/>
              <a:t>Marcionites</a:t>
            </a:r>
            <a:r>
              <a:rPr lang="en-US" dirty="0"/>
              <a:t> and </a:t>
            </a:r>
            <a:r>
              <a:rPr lang="en-US" dirty="0" err="1"/>
              <a:t>Valentinians</a:t>
            </a:r>
            <a:r>
              <a:rPr lang="en-US" dirty="0"/>
              <a:t>)  </a:t>
            </a:r>
          </a:p>
          <a:p>
            <a:pPr lvl="1"/>
            <a:r>
              <a:rPr lang="en-US" dirty="0"/>
              <a:t>Disciple of Apostle John</a:t>
            </a:r>
          </a:p>
          <a:p>
            <a:pPr lvl="1"/>
            <a:r>
              <a:rPr lang="en-US" dirty="0"/>
              <a:t>Bishop of Church at Smyrna</a:t>
            </a:r>
          </a:p>
          <a:p>
            <a:pPr lvl="1"/>
            <a:r>
              <a:rPr lang="en-US" dirty="0"/>
              <a:t>Persecution in Smyrna resulted in Believers being fed to</a:t>
            </a:r>
            <a:r>
              <a:rPr lang="en-US" dirty="0" smtClean="0"/>
              <a:t> wild </a:t>
            </a:r>
            <a:r>
              <a:rPr lang="en-US" dirty="0"/>
              <a:t>beasts</a:t>
            </a:r>
          </a:p>
          <a:p>
            <a:pPr lvl="1"/>
            <a:r>
              <a:rPr lang="en-US" dirty="0"/>
              <a:t>Polycarp had fled but was found by authorities</a:t>
            </a:r>
          </a:p>
          <a:p>
            <a:pPr lvl="1"/>
            <a:r>
              <a:rPr lang="en-US" dirty="0"/>
              <a:t>Welcomed captors as friends and offered them food and drink.</a:t>
            </a:r>
          </a:p>
          <a:p>
            <a:pPr lvl="1"/>
            <a:r>
              <a:rPr lang="en-US" dirty="0"/>
              <a:t>Requested that he could pray for an hour before </a:t>
            </a:r>
            <a:r>
              <a:rPr lang="en-US" dirty="0" smtClean="0"/>
              <a:t>arrest</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Introduction</a:t>
            </a:r>
            <a:r>
              <a:rPr lang="en-US" dirty="0" smtClean="0"/>
              <a:t> </a:t>
            </a:r>
            <a:endParaRPr lang="en-US" dirty="0"/>
          </a:p>
        </p:txBody>
      </p:sp>
      <p:sp>
        <p:nvSpPr>
          <p:cNvPr id="3" name="Content Placeholder 2"/>
          <p:cNvSpPr>
            <a:spLocks noGrp="1"/>
          </p:cNvSpPr>
          <p:nvPr>
            <p:ph idx="1"/>
          </p:nvPr>
        </p:nvSpPr>
        <p:spPr/>
        <p:txBody>
          <a:bodyPr/>
          <a:lstStyle/>
          <a:p>
            <a:r>
              <a:rPr lang="en-US" dirty="0"/>
              <a:t>Church history seems irrelevant to the 21</a:t>
            </a:r>
            <a:r>
              <a:rPr lang="en-US" baseline="30000" dirty="0"/>
              <a:t>st</a:t>
            </a:r>
            <a:r>
              <a:rPr lang="en-US" dirty="0"/>
              <a:t> Century</a:t>
            </a:r>
          </a:p>
          <a:p>
            <a:r>
              <a:rPr lang="en-US" dirty="0"/>
              <a:t>Christianity is deeply rooted in history</a:t>
            </a:r>
          </a:p>
          <a:p>
            <a:r>
              <a:rPr lang="en-US" dirty="0"/>
              <a:t>God came to earth as a man 2000 years ago</a:t>
            </a:r>
          </a:p>
          <a:p>
            <a:r>
              <a:rPr lang="en-US" dirty="0"/>
              <a:t>Historical reality of sacrifice, death, burial and resurrection is cornerstone</a:t>
            </a:r>
          </a:p>
          <a:p>
            <a:r>
              <a:rPr lang="en-US" dirty="0"/>
              <a:t>Church history is to see the hand of God at work in the life of man</a:t>
            </a: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Polycarp</a:t>
            </a:r>
            <a:endParaRPr lang="en-US" dirty="0"/>
          </a:p>
        </p:txBody>
      </p:sp>
      <p:sp>
        <p:nvSpPr>
          <p:cNvPr id="3" name="Content Placeholder 2"/>
          <p:cNvSpPr>
            <a:spLocks noGrp="1"/>
          </p:cNvSpPr>
          <p:nvPr>
            <p:ph idx="1"/>
          </p:nvPr>
        </p:nvSpPr>
        <p:spPr/>
        <p:txBody>
          <a:bodyPr>
            <a:normAutofit fontScale="92500" lnSpcReduction="10000"/>
          </a:bodyPr>
          <a:lstStyle/>
          <a:p>
            <a:pPr lvl="1"/>
            <a:r>
              <a:rPr lang="en-US" dirty="0" smtClean="0"/>
              <a:t>When brought to the arena, Proconsul pled with him “Curse Christ and I will release you”</a:t>
            </a:r>
          </a:p>
          <a:p>
            <a:pPr lvl="1"/>
            <a:r>
              <a:rPr lang="en-US" dirty="0" smtClean="0"/>
              <a:t>Reply “86 years I have served Him.  He has never done me wrong.  How then can I blaspheme my King who has saved me?”</a:t>
            </a:r>
          </a:p>
          <a:p>
            <a:pPr lvl="1"/>
            <a:r>
              <a:rPr lang="en-US" dirty="0" smtClean="0"/>
              <a:t>Proconsul: “Just swear by the genius of the emperor” (“spirit” or god-</a:t>
            </a:r>
            <a:r>
              <a:rPr lang="en-US" dirty="0" err="1" smtClean="0"/>
              <a:t>ness</a:t>
            </a:r>
            <a:r>
              <a:rPr lang="en-US" dirty="0" smtClean="0"/>
              <a:t> of emperor)</a:t>
            </a:r>
          </a:p>
          <a:p>
            <a:pPr lvl="1"/>
            <a:r>
              <a:rPr lang="en-US" dirty="0" smtClean="0"/>
              <a:t>Reply “I am a Christian.”</a:t>
            </a:r>
          </a:p>
          <a:p>
            <a:pPr lvl="1"/>
            <a:r>
              <a:rPr lang="en-US" dirty="0" smtClean="0"/>
              <a:t>Proconsul “I will have you burned alive”</a:t>
            </a:r>
          </a:p>
          <a:p>
            <a:pPr lvl="1"/>
            <a:r>
              <a:rPr lang="en-US" dirty="0" smtClean="0"/>
              <a:t>Polycarp “You threaten fire that burns for an hour and is over.  But the judgment on the ungodly is forever.”</a:t>
            </a:r>
          </a:p>
          <a:p>
            <a:endParaRPr lang="en-US" dirty="0"/>
          </a:p>
        </p:txBody>
      </p:sp>
      <p:pic>
        <p:nvPicPr>
          <p:cNvPr id="4" name="Picture 3" descr="polycarp.jpg"/>
          <p:cNvPicPr>
            <a:picLocks noChangeAspect="1"/>
          </p:cNvPicPr>
          <p:nvPr/>
        </p:nvPicPr>
        <p:blipFill>
          <a:blip r:embed="rId2"/>
          <a:stretch>
            <a:fillRect/>
          </a:stretch>
        </p:blipFill>
        <p:spPr>
          <a:xfrm>
            <a:off x="7356430" y="3200400"/>
            <a:ext cx="1330370" cy="2159001"/>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descr="105-02-04-403 Izmir St Polycarp Church from 100 AD.jpg"/>
          <p:cNvPicPr>
            <a:picLocks noChangeAspect="1"/>
          </p:cNvPicPr>
          <p:nvPr/>
        </p:nvPicPr>
        <p:blipFill>
          <a:blip r:embed="rId2"/>
          <a:stretch>
            <a:fillRect/>
          </a:stretch>
        </p:blipFill>
        <p:spPr>
          <a:xfrm>
            <a:off x="0" y="407988"/>
            <a:ext cx="9144000" cy="6858000"/>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(70-312) The Age of Catholic Christianity</a:t>
            </a:r>
            <a:endParaRPr lang="en-US" dirty="0"/>
          </a:p>
        </p:txBody>
      </p:sp>
      <p:sp>
        <p:nvSpPr>
          <p:cNvPr id="3" name="Content Placeholder 2"/>
          <p:cNvSpPr>
            <a:spLocks noGrp="1"/>
          </p:cNvSpPr>
          <p:nvPr>
            <p:ph idx="1"/>
          </p:nvPr>
        </p:nvSpPr>
        <p:spPr/>
        <p:txBody>
          <a:bodyPr/>
          <a:lstStyle/>
          <a:p>
            <a:r>
              <a:rPr lang="en-US" dirty="0"/>
              <a:t>The spread of the Christian faith;</a:t>
            </a:r>
            <a:r>
              <a:rPr lang="en-US" dirty="0" smtClean="0"/>
              <a:t> </a:t>
            </a:r>
          </a:p>
          <a:p>
            <a:r>
              <a:rPr lang="en-US" dirty="0" smtClean="0"/>
              <a:t>Martyrdom </a:t>
            </a:r>
            <a:r>
              <a:rPr lang="en-US" dirty="0"/>
              <a:t>of the early believers.</a:t>
            </a:r>
          </a:p>
          <a:p>
            <a:r>
              <a:rPr lang="en-US" dirty="0"/>
              <a:t>Early heresies sprouted </a:t>
            </a:r>
          </a:p>
          <a:p>
            <a:r>
              <a:rPr lang="en-US" dirty="0"/>
              <a:t>First church councils and the canonizing of scripture.</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(70-312) The Age of Catholic Christianity</a:t>
            </a:r>
            <a:endParaRPr lang="en-US" dirty="0"/>
          </a:p>
        </p:txBody>
      </p:sp>
      <p:sp>
        <p:nvSpPr>
          <p:cNvPr id="3" name="Content Placeholder 2"/>
          <p:cNvSpPr>
            <a:spLocks noGrp="1"/>
          </p:cNvSpPr>
          <p:nvPr>
            <p:ph idx="1"/>
          </p:nvPr>
        </p:nvSpPr>
        <p:spPr/>
        <p:txBody>
          <a:bodyPr/>
          <a:lstStyle/>
          <a:p>
            <a:r>
              <a:rPr lang="en-US" dirty="0"/>
              <a:t>70 – 73 - Roman General Titus captures Jerusalem and destroys the Jewish Temple </a:t>
            </a:r>
          </a:p>
          <a:p>
            <a:pPr lvl="1"/>
            <a:r>
              <a:rPr lang="en-US" dirty="0"/>
              <a:t>Forbids Jews to live in Jerusalem, renaming Judea “Syria Palestine”</a:t>
            </a:r>
          </a:p>
          <a:p>
            <a:pPr lvl="1"/>
            <a:r>
              <a:rPr lang="en-US" dirty="0"/>
              <a:t>Many Jews are enslaved and sold in Egypt.</a:t>
            </a:r>
          </a:p>
          <a:p>
            <a:pPr lvl="1"/>
            <a:r>
              <a:rPr lang="en-US" dirty="0"/>
              <a:t>Many more forced to move throughout Roman Empire  (Jewish Diaspora</a:t>
            </a:r>
            <a:r>
              <a:rPr lang="en-US" dirty="0" smtClean="0"/>
              <a:t>)</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(70-312) The Age of Catholic Christianity</a:t>
            </a:r>
            <a:endParaRPr lang="en-US" dirty="0"/>
          </a:p>
        </p:txBody>
      </p:sp>
      <p:sp>
        <p:nvSpPr>
          <p:cNvPr id="3" name="Content Placeholder 2"/>
          <p:cNvSpPr>
            <a:spLocks noGrp="1"/>
          </p:cNvSpPr>
          <p:nvPr>
            <p:ph idx="1"/>
          </p:nvPr>
        </p:nvSpPr>
        <p:spPr/>
        <p:txBody>
          <a:bodyPr/>
          <a:lstStyle/>
          <a:p>
            <a:r>
              <a:rPr lang="en-US" dirty="0"/>
              <a:t>90 – John completes last book of the Bible – Revelation</a:t>
            </a:r>
            <a:endParaRPr lang="en-US" dirty="0" smtClean="0"/>
          </a:p>
          <a:p>
            <a:r>
              <a:rPr lang="en-US" dirty="0"/>
              <a:t>96 – Trajan becomes Emperor</a:t>
            </a:r>
          </a:p>
          <a:p>
            <a:pPr lvl="1"/>
            <a:r>
              <a:rPr lang="en-US" dirty="0"/>
              <a:t>Eventually institutes new policy toward Christians – not to seek them out but if brought before authorities they were to be punished, usually executed</a:t>
            </a:r>
            <a:r>
              <a:rPr lang="en-US" dirty="0" smtClean="0"/>
              <a:t>.</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(70-312) The Age of Catholic Christianity</a:t>
            </a:r>
            <a:endParaRPr lang="en-US" dirty="0"/>
          </a:p>
        </p:txBody>
      </p:sp>
      <p:sp>
        <p:nvSpPr>
          <p:cNvPr id="3" name="Content Placeholder 2"/>
          <p:cNvSpPr>
            <a:spLocks noGrp="1"/>
          </p:cNvSpPr>
          <p:nvPr>
            <p:ph idx="1"/>
          </p:nvPr>
        </p:nvSpPr>
        <p:spPr/>
        <p:txBody>
          <a:bodyPr>
            <a:normAutofit fontScale="92500"/>
          </a:bodyPr>
          <a:lstStyle/>
          <a:p>
            <a:r>
              <a:rPr lang="en-US" dirty="0"/>
              <a:t>107 – Ignatius of Antioch fed to the Lions in Rome</a:t>
            </a:r>
          </a:p>
          <a:p>
            <a:pPr lvl="1"/>
            <a:r>
              <a:rPr lang="en-US" dirty="0"/>
              <a:t>Ignatius was student of John the Evangelist and friend of Polycarp.</a:t>
            </a:r>
          </a:p>
          <a:p>
            <a:pPr lvl="1"/>
            <a:r>
              <a:rPr lang="en-US" dirty="0"/>
              <a:t>Wrote 7 letters that helped solidify the beliefs of the church</a:t>
            </a:r>
          </a:p>
          <a:p>
            <a:pPr lvl="1"/>
            <a:r>
              <a:rPr lang="en-US" dirty="0"/>
              <a:t>Church can only preserve unity</a:t>
            </a:r>
            <a:r>
              <a:rPr lang="en-US" dirty="0" smtClean="0"/>
              <a:t> if </a:t>
            </a:r>
            <a:r>
              <a:rPr lang="en-US" dirty="0"/>
              <a:t>each member fulfills his role as a Christian in the world.</a:t>
            </a:r>
          </a:p>
          <a:p>
            <a:pPr lvl="1"/>
            <a:r>
              <a:rPr lang="en-US" dirty="0"/>
              <a:t>Widely known throughout the Christian world.</a:t>
            </a:r>
          </a:p>
          <a:p>
            <a:pPr lvl="1"/>
            <a:r>
              <a:rPr lang="en-US" dirty="0"/>
              <a:t>Had to beg wealthy Christians not to prevent his martyrdom.</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(70-312) The Age of Catholic Christianity</a:t>
            </a:r>
            <a:endParaRPr lang="en-US" dirty="0"/>
          </a:p>
        </p:txBody>
      </p:sp>
      <p:sp>
        <p:nvSpPr>
          <p:cNvPr id="3" name="Content Placeholder 2"/>
          <p:cNvSpPr>
            <a:spLocks noGrp="1"/>
          </p:cNvSpPr>
          <p:nvPr>
            <p:ph idx="1"/>
          </p:nvPr>
        </p:nvSpPr>
        <p:spPr/>
        <p:txBody>
          <a:bodyPr>
            <a:normAutofit/>
          </a:bodyPr>
          <a:lstStyle/>
          <a:p>
            <a:r>
              <a:rPr lang="en-US" dirty="0"/>
              <a:t>161 – Marcus Aurelius becomes Emperor</a:t>
            </a:r>
          </a:p>
          <a:p>
            <a:pPr lvl="1"/>
            <a:r>
              <a:rPr lang="en-US" dirty="0"/>
              <a:t>Abandons Trajan’s approach and actively seeks out Christians for persecution.</a:t>
            </a:r>
            <a:endParaRPr lang="en-US" dirty="0" smtClean="0"/>
          </a:p>
          <a:p>
            <a:r>
              <a:rPr lang="en-US" dirty="0"/>
              <a:t>271 – Antony (Anthony) First Monk</a:t>
            </a:r>
          </a:p>
          <a:p>
            <a:pPr lvl="1"/>
            <a:r>
              <a:rPr lang="en-US" dirty="0"/>
              <a:t>Converted to Christ at 20 years old and moves to Egyptian desert after hearing “If thou wilt be perfect, go and sell all that thou hast.”</a:t>
            </a:r>
          </a:p>
          <a:p>
            <a:pPr lvl="1"/>
            <a:r>
              <a:rPr lang="en-US" dirty="0"/>
              <a:t>Intentionally lived the solitary life devoted to God.</a:t>
            </a:r>
          </a:p>
          <a:p>
            <a:pPr lvl="1"/>
            <a:r>
              <a:rPr lang="en-US" dirty="0"/>
              <a:t>Hundreds followed </a:t>
            </a:r>
            <a:r>
              <a:rPr lang="en-US" dirty="0" smtClean="0"/>
              <a:t>him</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(312-590) The Age of the Christian </a:t>
            </a:r>
            <a:r>
              <a:rPr lang="en-US" b="1" dirty="0" smtClean="0"/>
              <a:t>Empire</a:t>
            </a:r>
            <a:endParaRPr lang="en-US" b="1" dirty="0"/>
          </a:p>
        </p:txBody>
      </p:sp>
      <p:sp>
        <p:nvSpPr>
          <p:cNvPr id="3" name="Content Placeholder 2"/>
          <p:cNvSpPr>
            <a:spLocks noGrp="1"/>
          </p:cNvSpPr>
          <p:nvPr>
            <p:ph idx="1"/>
          </p:nvPr>
        </p:nvSpPr>
        <p:spPr/>
        <p:txBody>
          <a:bodyPr/>
          <a:lstStyle/>
          <a:p>
            <a:r>
              <a:rPr lang="en-US" dirty="0"/>
              <a:t>Constantine declares Christianity the official religion of the Roman Empire </a:t>
            </a:r>
          </a:p>
          <a:p>
            <a:r>
              <a:rPr lang="en-US" dirty="0"/>
              <a:t>Age of great councils.</a:t>
            </a:r>
          </a:p>
          <a:p>
            <a:r>
              <a:rPr lang="en-US" dirty="0"/>
              <a:t>Christianity became a faith for the masses;</a:t>
            </a:r>
            <a:r>
              <a:rPr lang="en-US" dirty="0" smtClean="0"/>
              <a:t> </a:t>
            </a:r>
          </a:p>
          <a:p>
            <a:r>
              <a:rPr lang="en-US" dirty="0"/>
              <a:t>S</a:t>
            </a:r>
            <a:r>
              <a:rPr lang="en-US" dirty="0" smtClean="0"/>
              <a:t>tart </a:t>
            </a:r>
            <a:r>
              <a:rPr lang="en-US" dirty="0"/>
              <a:t>of Monasticism.</a:t>
            </a:r>
            <a:endParaRPr lang="en-US" dirty="0" smtClean="0"/>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(312-590) The Age of the Christian Empire</a:t>
            </a:r>
            <a:endParaRPr lang="en-US" dirty="0"/>
          </a:p>
        </p:txBody>
      </p:sp>
      <p:sp>
        <p:nvSpPr>
          <p:cNvPr id="3" name="Content Placeholder 2"/>
          <p:cNvSpPr>
            <a:spLocks noGrp="1"/>
          </p:cNvSpPr>
          <p:nvPr>
            <p:ph idx="1"/>
          </p:nvPr>
        </p:nvSpPr>
        <p:spPr/>
        <p:txBody>
          <a:bodyPr>
            <a:normAutofit fontScale="85000" lnSpcReduction="20000"/>
          </a:bodyPr>
          <a:lstStyle/>
          <a:p>
            <a:r>
              <a:rPr lang="en-US" dirty="0"/>
              <a:t>312 – Constantine defeats </a:t>
            </a:r>
            <a:r>
              <a:rPr lang="en-US" dirty="0" err="1"/>
              <a:t>Maxentius</a:t>
            </a:r>
            <a:r>
              <a:rPr lang="en-US" dirty="0"/>
              <a:t> at battle of </a:t>
            </a:r>
            <a:r>
              <a:rPr lang="en-US" dirty="0" err="1"/>
              <a:t>Milvian</a:t>
            </a:r>
            <a:r>
              <a:rPr lang="en-US" dirty="0"/>
              <a:t> Bridge</a:t>
            </a:r>
          </a:p>
          <a:p>
            <a:pPr lvl="1"/>
            <a:r>
              <a:rPr lang="en-US" dirty="0"/>
              <a:t>Last great persecutor of church, Diocletian, had appointed co-rulers</a:t>
            </a:r>
          </a:p>
          <a:p>
            <a:pPr lvl="1"/>
            <a:r>
              <a:rPr lang="en-US" dirty="0"/>
              <a:t>After he retired, there was a scramble for power </a:t>
            </a:r>
          </a:p>
          <a:p>
            <a:pPr lvl="1"/>
            <a:r>
              <a:rPr lang="en-US" dirty="0"/>
              <a:t>Constantine was a son of one of the co-rulers.</a:t>
            </a:r>
          </a:p>
          <a:p>
            <a:pPr lvl="1"/>
            <a:r>
              <a:rPr lang="en-US" dirty="0"/>
              <a:t>He marched troops to battle another would-be ruler, </a:t>
            </a:r>
            <a:r>
              <a:rPr lang="en-US" dirty="0" err="1"/>
              <a:t>Maxentius</a:t>
            </a:r>
            <a:endParaRPr lang="en-US" dirty="0"/>
          </a:p>
          <a:p>
            <a:pPr lvl="1"/>
            <a:r>
              <a:rPr lang="en-US" dirty="0"/>
              <a:t>Constantine’s father was a monotheist – did not believe in pagan gods.</a:t>
            </a:r>
          </a:p>
          <a:p>
            <a:pPr lvl="1"/>
            <a:r>
              <a:rPr lang="en-US" dirty="0"/>
              <a:t>Constantine sought father’s God in prayer for how to help win the battle</a:t>
            </a:r>
            <a:r>
              <a:rPr lang="en-US" dirty="0" smtClean="0"/>
              <a:t> </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(312-590) The Age of the Christian Empire</a:t>
            </a:r>
            <a:endParaRPr lang="en-US" dirty="0"/>
          </a:p>
        </p:txBody>
      </p:sp>
      <p:sp>
        <p:nvSpPr>
          <p:cNvPr id="3" name="Content Placeholder 2"/>
          <p:cNvSpPr>
            <a:spLocks noGrp="1"/>
          </p:cNvSpPr>
          <p:nvPr>
            <p:ph idx="1"/>
          </p:nvPr>
        </p:nvSpPr>
        <p:spPr/>
        <p:txBody>
          <a:bodyPr>
            <a:normAutofit fontScale="85000" lnSpcReduction="20000"/>
          </a:bodyPr>
          <a:lstStyle/>
          <a:p>
            <a:pPr lvl="1"/>
            <a:r>
              <a:rPr lang="en-US" dirty="0"/>
              <a:t>He then got a vision of a cross with the words “In this sign you will win.”</a:t>
            </a:r>
          </a:p>
          <a:p>
            <a:pPr lvl="1"/>
            <a:r>
              <a:rPr lang="en-US" dirty="0"/>
              <a:t>Constantine and entire army had a vision, so he accepted it as truth.</a:t>
            </a:r>
          </a:p>
          <a:p>
            <a:pPr lvl="1"/>
            <a:r>
              <a:rPr lang="en-US" dirty="0"/>
              <a:t>He had the cross inscribed on his soldier’s armor and went into battle.</a:t>
            </a:r>
          </a:p>
          <a:p>
            <a:pPr lvl="1"/>
            <a:r>
              <a:rPr lang="en-US" dirty="0"/>
              <a:t>Against a superior force, he won.</a:t>
            </a:r>
          </a:p>
          <a:p>
            <a:pPr lvl="1"/>
            <a:r>
              <a:rPr lang="en-US" dirty="0"/>
              <a:t>Constantine made Christianity the official religion of the empire.</a:t>
            </a:r>
          </a:p>
          <a:p>
            <a:pPr lvl="1"/>
            <a:r>
              <a:rPr lang="en-US" dirty="0"/>
              <a:t>Church spread more rapidly, but it became fashionable to be a Christian.</a:t>
            </a:r>
          </a:p>
          <a:p>
            <a:pPr lvl="1"/>
            <a:r>
              <a:rPr lang="en-US" dirty="0"/>
              <a:t>Accommodations were made to pagan pasts of new members</a:t>
            </a:r>
            <a:r>
              <a:rPr lang="en-US" dirty="0" smtClean="0"/>
              <a:t> </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Value of History</a:t>
            </a:r>
            <a:endParaRPr lang="en-US" dirty="0"/>
          </a:p>
        </p:txBody>
      </p:sp>
      <p:sp>
        <p:nvSpPr>
          <p:cNvPr id="3" name="Content Placeholder 2"/>
          <p:cNvSpPr>
            <a:spLocks noGrp="1"/>
          </p:cNvSpPr>
          <p:nvPr>
            <p:ph idx="1"/>
          </p:nvPr>
        </p:nvSpPr>
        <p:spPr/>
        <p:txBody>
          <a:bodyPr>
            <a:normAutofit fontScale="77500" lnSpcReduction="20000"/>
          </a:bodyPr>
          <a:lstStyle/>
          <a:p>
            <a:r>
              <a:rPr lang="en-US" dirty="0"/>
              <a:t>Much to learn between time of apostles and today</a:t>
            </a:r>
          </a:p>
          <a:p>
            <a:r>
              <a:rPr lang="en-US" dirty="0"/>
              <a:t>1 </a:t>
            </a:r>
            <a:r>
              <a:rPr lang="en-US" dirty="0" err="1"/>
              <a:t>Cor</a:t>
            </a:r>
            <a:r>
              <a:rPr lang="en-US" dirty="0"/>
              <a:t> 10: 1-13 teaches us to learn from the past</a:t>
            </a:r>
          </a:p>
          <a:p>
            <a:r>
              <a:rPr lang="en-US" dirty="0"/>
              <a:t>Many who are skeptical associate violence of imperialism and crusades.</a:t>
            </a:r>
          </a:p>
          <a:p>
            <a:pPr lvl="1"/>
            <a:r>
              <a:rPr lang="en-US" dirty="0"/>
              <a:t>History shows this time was during papacy as political institution</a:t>
            </a:r>
          </a:p>
          <a:p>
            <a:pPr lvl="1"/>
            <a:r>
              <a:rPr lang="en-US" dirty="0"/>
              <a:t>Crusades used Christianity, but had nothing to do with gospel of grace.</a:t>
            </a:r>
          </a:p>
          <a:p>
            <a:r>
              <a:rPr lang="en-US" dirty="0"/>
              <a:t>Many new ideas of religious philosophy presented under guise of Christianity</a:t>
            </a:r>
          </a:p>
          <a:p>
            <a:r>
              <a:rPr lang="en-US" dirty="0"/>
              <a:t>Nothing new – similar to </a:t>
            </a:r>
            <a:r>
              <a:rPr lang="en-US" dirty="0" err="1"/>
              <a:t>Arianism</a:t>
            </a:r>
            <a:r>
              <a:rPr lang="en-US" dirty="0"/>
              <a:t>, Gnosticism and more.</a:t>
            </a:r>
          </a:p>
          <a:p>
            <a:r>
              <a:rPr lang="en-US" dirty="0"/>
              <a:t>Must separate fads from facts</a:t>
            </a:r>
            <a:r>
              <a:rPr lang="en-US" dirty="0" smtClean="0"/>
              <a:t> </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descr="Constantine-stanze.jpg"/>
          <p:cNvPicPr>
            <a:picLocks noChangeAspect="1"/>
          </p:cNvPicPr>
          <p:nvPr/>
        </p:nvPicPr>
        <p:blipFill>
          <a:blip r:embed="rId2"/>
          <a:stretch>
            <a:fillRect/>
          </a:stretch>
        </p:blipFill>
        <p:spPr>
          <a:xfrm>
            <a:off x="1046163" y="0"/>
            <a:ext cx="7029450" cy="6858000"/>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(312-590) The Age of the Christian Empire</a:t>
            </a:r>
            <a:endParaRPr lang="en-US" dirty="0"/>
          </a:p>
        </p:txBody>
      </p:sp>
      <p:sp>
        <p:nvSpPr>
          <p:cNvPr id="3" name="Content Placeholder 2"/>
          <p:cNvSpPr>
            <a:spLocks noGrp="1"/>
          </p:cNvSpPr>
          <p:nvPr>
            <p:ph idx="1"/>
          </p:nvPr>
        </p:nvSpPr>
        <p:spPr/>
        <p:txBody>
          <a:bodyPr>
            <a:normAutofit/>
          </a:bodyPr>
          <a:lstStyle/>
          <a:p>
            <a:r>
              <a:rPr lang="en-US" dirty="0"/>
              <a:t>320 – First History of the Church Written</a:t>
            </a:r>
          </a:p>
          <a:p>
            <a:pPr lvl="1"/>
            <a:r>
              <a:rPr lang="en-US" dirty="0"/>
              <a:t>Bishop Eusebius of Caesarea was a learned scholar</a:t>
            </a:r>
          </a:p>
          <a:p>
            <a:pPr lvl="1"/>
            <a:r>
              <a:rPr lang="en-US" dirty="0"/>
              <a:t>Quotes many sources including Jewish and Roman Historians like Josephus, Tacitus, Polycarp, </a:t>
            </a:r>
            <a:r>
              <a:rPr lang="en-US" dirty="0" err="1"/>
              <a:t>Irenaus</a:t>
            </a:r>
            <a:r>
              <a:rPr lang="en-US" dirty="0"/>
              <a:t> and others</a:t>
            </a:r>
          </a:p>
          <a:p>
            <a:pPr lvl="1"/>
            <a:r>
              <a:rPr lang="en-US" dirty="0"/>
              <a:t>Interesting what is not mentioned in the history:</a:t>
            </a:r>
          </a:p>
          <a:p>
            <a:pPr lvl="2"/>
            <a:r>
              <a:rPr lang="en-US" dirty="0"/>
              <a:t>Bishop in Rome has no authority outside of Rome</a:t>
            </a:r>
          </a:p>
          <a:p>
            <a:pPr lvl="2"/>
            <a:r>
              <a:rPr lang="en-US" dirty="0"/>
              <a:t>No Icons used</a:t>
            </a:r>
          </a:p>
          <a:p>
            <a:pPr lvl="2"/>
            <a:r>
              <a:rPr lang="en-US" dirty="0"/>
              <a:t>No prayers to Mary or to the Saints</a:t>
            </a:r>
            <a:r>
              <a:rPr lang="en-US" dirty="0" smtClean="0"/>
              <a:t> </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(312-590) The Age of the Christian Empire</a:t>
            </a:r>
            <a:endParaRPr lang="en-US" dirty="0"/>
          </a:p>
        </p:txBody>
      </p:sp>
      <p:sp>
        <p:nvSpPr>
          <p:cNvPr id="3" name="Content Placeholder 2"/>
          <p:cNvSpPr>
            <a:spLocks noGrp="1"/>
          </p:cNvSpPr>
          <p:nvPr>
            <p:ph idx="1"/>
          </p:nvPr>
        </p:nvSpPr>
        <p:spPr/>
        <p:txBody>
          <a:bodyPr/>
          <a:lstStyle/>
          <a:p>
            <a:r>
              <a:rPr lang="en-US" dirty="0"/>
              <a:t>325 – Council of </a:t>
            </a:r>
            <a:r>
              <a:rPr lang="en-US" dirty="0" err="1"/>
              <a:t>Nicea</a:t>
            </a:r>
            <a:r>
              <a:rPr lang="en-US" dirty="0"/>
              <a:t> – checked heresy and defined doctrine</a:t>
            </a:r>
          </a:p>
          <a:p>
            <a:pPr lvl="1"/>
            <a:r>
              <a:rPr lang="en-US" dirty="0"/>
              <a:t>Three hundred twelve Bishops gathered and attempted to describe exactly who Jesus was.</a:t>
            </a:r>
          </a:p>
          <a:p>
            <a:pPr lvl="1"/>
            <a:r>
              <a:rPr lang="en-US" dirty="0"/>
              <a:t>Developed </a:t>
            </a:r>
            <a:r>
              <a:rPr lang="en-US" dirty="0" err="1"/>
              <a:t>Nicean</a:t>
            </a:r>
            <a:r>
              <a:rPr lang="en-US" dirty="0"/>
              <a:t> Creed which declared Jesus to be </a:t>
            </a:r>
            <a:r>
              <a:rPr lang="en-US" dirty="0" smtClean="0"/>
              <a:t>God</a:t>
            </a:r>
          </a:p>
          <a:p>
            <a:pPr lvl="1"/>
            <a:r>
              <a:rPr lang="en-US" dirty="0"/>
              <a:t>Also affirm which books are divinely inspired (Canon of Scripture of NT)</a:t>
            </a:r>
          </a:p>
          <a:p>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Nicean</a:t>
            </a:r>
            <a:r>
              <a:rPr lang="en-US" dirty="0" smtClean="0"/>
              <a:t> Creed (portion)</a:t>
            </a:r>
            <a:endParaRPr lang="en-US" dirty="0"/>
          </a:p>
        </p:txBody>
      </p:sp>
      <p:sp>
        <p:nvSpPr>
          <p:cNvPr id="3" name="Content Placeholder 2"/>
          <p:cNvSpPr>
            <a:spLocks noGrp="1"/>
          </p:cNvSpPr>
          <p:nvPr>
            <p:ph idx="1"/>
          </p:nvPr>
        </p:nvSpPr>
        <p:spPr/>
        <p:txBody>
          <a:bodyPr>
            <a:normAutofit fontScale="92500" lnSpcReduction="20000"/>
          </a:bodyPr>
          <a:lstStyle/>
          <a:p>
            <a:r>
              <a:rPr lang="en-US" i="1" dirty="0"/>
              <a:t>We believe in one God the Father Almighty, Maker of all things visible and invisible; and in one Lord Jesus Christ, the only begotten of the Father, God of God, light of light, true God of true God, begotten not made, of the same substance with the Father, through whom all things were made both in heaven and on earth; who for us men and our salvation descended, was incarnate, and was made man, suffered and rose again the third day, ascended into heaven and cometh to judge the living and the dead…</a:t>
            </a:r>
            <a:endParaRPr lang="en-US" dirty="0"/>
          </a:p>
          <a:p>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(312-590) The Age of the Christian Empire</a:t>
            </a:r>
            <a:endParaRPr lang="en-US" dirty="0"/>
          </a:p>
        </p:txBody>
      </p:sp>
      <p:sp>
        <p:nvSpPr>
          <p:cNvPr id="3" name="Content Placeholder 2"/>
          <p:cNvSpPr>
            <a:spLocks noGrp="1"/>
          </p:cNvSpPr>
          <p:nvPr>
            <p:ph idx="1"/>
          </p:nvPr>
        </p:nvSpPr>
        <p:spPr/>
        <p:txBody>
          <a:bodyPr>
            <a:normAutofit fontScale="92500" lnSpcReduction="20000"/>
          </a:bodyPr>
          <a:lstStyle/>
          <a:p>
            <a:r>
              <a:rPr lang="en-US" dirty="0"/>
              <a:t>354 – Augustine born</a:t>
            </a:r>
          </a:p>
          <a:p>
            <a:pPr lvl="1"/>
            <a:r>
              <a:rPr lang="en-US" dirty="0"/>
              <a:t>Know of his life because he writes first autobiography in history – “Confessions” in 390</a:t>
            </a:r>
          </a:p>
          <a:p>
            <a:pPr lvl="1"/>
            <a:r>
              <a:rPr lang="en-US" dirty="0"/>
              <a:t>Born in North Africa, lived a lustful life, educated in Carthage</a:t>
            </a:r>
          </a:p>
          <a:p>
            <a:pPr lvl="1"/>
            <a:r>
              <a:rPr lang="en-US" dirty="0"/>
              <a:t>Becomes professor seeking all types of intellect and reason</a:t>
            </a:r>
          </a:p>
          <a:p>
            <a:pPr lvl="1"/>
            <a:r>
              <a:rPr lang="en-US" dirty="0"/>
              <a:t>Moved to Rome to pursue education and pleasures</a:t>
            </a:r>
          </a:p>
          <a:p>
            <a:pPr lvl="1"/>
            <a:r>
              <a:rPr lang="en-US" dirty="0"/>
              <a:t>Began attending Bishop Ambrose’s church and liked his eloquence</a:t>
            </a:r>
          </a:p>
          <a:p>
            <a:pPr lvl="1"/>
            <a:r>
              <a:rPr lang="en-US" dirty="0"/>
              <a:t>Intellect prevented full acceptance of the Gospel, but he began reading Bible</a:t>
            </a:r>
            <a:r>
              <a:rPr lang="en-US" dirty="0" smtClean="0"/>
              <a:t>.</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Augustine (Cont.)</a:t>
            </a:r>
            <a:endParaRPr lang="en-US" dirty="0"/>
          </a:p>
        </p:txBody>
      </p:sp>
      <p:sp>
        <p:nvSpPr>
          <p:cNvPr id="3" name="Content Placeholder 2"/>
          <p:cNvSpPr>
            <a:spLocks noGrp="1"/>
          </p:cNvSpPr>
          <p:nvPr>
            <p:ph idx="1"/>
          </p:nvPr>
        </p:nvSpPr>
        <p:spPr/>
        <p:txBody>
          <a:bodyPr>
            <a:normAutofit/>
          </a:bodyPr>
          <a:lstStyle/>
          <a:p>
            <a:pPr lvl="1"/>
            <a:r>
              <a:rPr lang="en-US" dirty="0"/>
              <a:t>Reading Romans, became “soundly saved”</a:t>
            </a:r>
          </a:p>
          <a:p>
            <a:pPr lvl="1"/>
            <a:r>
              <a:rPr lang="en-US" dirty="0"/>
              <a:t>Returned to Africa, became priest, then Bishop of Hippo</a:t>
            </a:r>
          </a:p>
          <a:p>
            <a:pPr lvl="1"/>
            <a:r>
              <a:rPr lang="en-US" dirty="0"/>
              <a:t>Preached 5 days in a row, sometimes twice a day</a:t>
            </a:r>
          </a:p>
          <a:p>
            <a:pPr lvl="1"/>
            <a:r>
              <a:rPr lang="en-US" dirty="0"/>
              <a:t>Wrote over 1000 treatises on Christianity.</a:t>
            </a:r>
          </a:p>
          <a:p>
            <a:pPr lvl="1"/>
            <a:r>
              <a:rPr lang="en-US" dirty="0"/>
              <a:t>Luther and Calvin drew heavily on his work, as well as both Protestants and Catholics.</a:t>
            </a:r>
          </a:p>
          <a:p>
            <a:pPr lvl="1"/>
            <a:r>
              <a:rPr lang="en-US" dirty="0"/>
              <a:t>Considered one of the most influential Christians to have lived.</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(312-590) The Age of the Christian Empire</a:t>
            </a:r>
            <a:endParaRPr lang="en-US" dirty="0"/>
          </a:p>
        </p:txBody>
      </p:sp>
      <p:sp>
        <p:nvSpPr>
          <p:cNvPr id="3" name="Content Placeholder 2"/>
          <p:cNvSpPr>
            <a:spLocks noGrp="1"/>
          </p:cNvSpPr>
          <p:nvPr>
            <p:ph idx="1"/>
          </p:nvPr>
        </p:nvSpPr>
        <p:spPr/>
        <p:txBody>
          <a:bodyPr>
            <a:normAutofit/>
          </a:bodyPr>
          <a:lstStyle/>
          <a:p>
            <a:r>
              <a:rPr lang="en-US" dirty="0"/>
              <a:t>429 – </a:t>
            </a:r>
            <a:r>
              <a:rPr lang="en-US" dirty="0" err="1"/>
              <a:t>Telemachus</a:t>
            </a:r>
            <a:r>
              <a:rPr lang="en-US" dirty="0"/>
              <a:t> responsible for ending Coliseum Games</a:t>
            </a:r>
          </a:p>
          <a:p>
            <a:pPr lvl="1"/>
            <a:r>
              <a:rPr lang="en-US" dirty="0"/>
              <a:t>While visiting Rome, he places himself between two gladiators</a:t>
            </a:r>
          </a:p>
          <a:p>
            <a:pPr lvl="1"/>
            <a:r>
              <a:rPr lang="en-US" dirty="0"/>
              <a:t>Crowd became enraged and stoned him to death</a:t>
            </a:r>
          </a:p>
          <a:p>
            <a:pPr lvl="1"/>
            <a:r>
              <a:rPr lang="en-US" dirty="0"/>
              <a:t>Emperor Honorius declares </a:t>
            </a:r>
            <a:r>
              <a:rPr lang="en-US" dirty="0" err="1"/>
              <a:t>Telemacus</a:t>
            </a:r>
            <a:r>
              <a:rPr lang="en-US" dirty="0"/>
              <a:t> to be a victorious martyr and ends </a:t>
            </a:r>
            <a:r>
              <a:rPr lang="en-US" dirty="0" err="1"/>
              <a:t>Gladitorial</a:t>
            </a:r>
            <a:r>
              <a:rPr lang="en-US" dirty="0"/>
              <a:t> and Coliseum Games forever.</a:t>
            </a:r>
          </a:p>
          <a:p>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(312-590) The Age of the Christian Empire</a:t>
            </a:r>
            <a:endParaRPr lang="en-US" dirty="0"/>
          </a:p>
        </p:txBody>
      </p:sp>
      <p:sp>
        <p:nvSpPr>
          <p:cNvPr id="3" name="Content Placeholder 2"/>
          <p:cNvSpPr>
            <a:spLocks noGrp="1"/>
          </p:cNvSpPr>
          <p:nvPr>
            <p:ph idx="1"/>
          </p:nvPr>
        </p:nvSpPr>
        <p:spPr/>
        <p:txBody>
          <a:bodyPr/>
          <a:lstStyle/>
          <a:p>
            <a:r>
              <a:rPr lang="en-US" dirty="0"/>
              <a:t>461 – Leo I (Leo the Great) is Bishop of Rome and claims authority over all Christians.</a:t>
            </a:r>
          </a:p>
          <a:p>
            <a:pPr lvl="1"/>
            <a:r>
              <a:rPr lang="en-US" dirty="0"/>
              <a:t>Largely ignored for the next 200 years, but sets the stage for the schism between Eastern and Roman</a:t>
            </a:r>
            <a:r>
              <a:rPr lang="en-US" dirty="0" smtClean="0"/>
              <a:t> </a:t>
            </a:r>
            <a:br>
              <a:rPr lang="en-US" dirty="0" smtClean="0"/>
            </a:br>
            <a:r>
              <a:rPr lang="en-US" dirty="0" smtClean="0"/>
              <a:t>churches</a:t>
            </a:r>
            <a:r>
              <a:rPr lang="en-US" dirty="0"/>
              <a:t>.</a:t>
            </a:r>
          </a:p>
        </p:txBody>
      </p:sp>
      <p:pic>
        <p:nvPicPr>
          <p:cNvPr id="4" name="Picture 3" descr="pope-saint-leo-the-great-02.jpg"/>
          <p:cNvPicPr>
            <a:picLocks noChangeAspect="1"/>
          </p:cNvPicPr>
          <p:nvPr/>
        </p:nvPicPr>
        <p:blipFill>
          <a:blip r:embed="rId2"/>
          <a:stretch>
            <a:fillRect/>
          </a:stretch>
        </p:blipFill>
        <p:spPr>
          <a:xfrm>
            <a:off x="3124200" y="3657600"/>
            <a:ext cx="5440363" cy="3116874"/>
          </a:xfrm>
          <a:prstGeom prst="rect">
            <a:avLst/>
          </a:prstGeo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(590-1517) The Middle Ages</a:t>
            </a:r>
            <a:endParaRPr lang="en-US" dirty="0"/>
          </a:p>
        </p:txBody>
      </p:sp>
      <p:sp>
        <p:nvSpPr>
          <p:cNvPr id="3" name="Content Placeholder 2"/>
          <p:cNvSpPr>
            <a:spLocks noGrp="1"/>
          </p:cNvSpPr>
          <p:nvPr>
            <p:ph idx="1"/>
          </p:nvPr>
        </p:nvSpPr>
        <p:spPr/>
        <p:txBody>
          <a:bodyPr/>
          <a:lstStyle/>
          <a:p>
            <a:r>
              <a:rPr lang="en-US" dirty="0"/>
              <a:t>The fall of Rome and the Byzantine Empire.</a:t>
            </a:r>
          </a:p>
          <a:p>
            <a:r>
              <a:rPr lang="en-US" dirty="0"/>
              <a:t>Benedictine monks deployed as missionaries</a:t>
            </a:r>
          </a:p>
          <a:p>
            <a:r>
              <a:rPr lang="en-US" dirty="0"/>
              <a:t>The pope becomes the "ruler" of the church.</a:t>
            </a:r>
          </a:p>
          <a:p>
            <a:r>
              <a:rPr lang="en-US" dirty="0"/>
              <a:t>The crusades: The church gains the world but looses it soul.</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(590-1517) The Middle Ages</a:t>
            </a:r>
            <a:endParaRPr lang="en-US" dirty="0"/>
          </a:p>
        </p:txBody>
      </p:sp>
      <p:sp>
        <p:nvSpPr>
          <p:cNvPr id="3" name="Content Placeholder 2"/>
          <p:cNvSpPr>
            <a:spLocks noGrp="1"/>
          </p:cNvSpPr>
          <p:nvPr>
            <p:ph idx="1"/>
          </p:nvPr>
        </p:nvSpPr>
        <p:spPr/>
        <p:txBody>
          <a:bodyPr/>
          <a:lstStyle/>
          <a:p>
            <a:r>
              <a:rPr lang="en-US" dirty="0"/>
              <a:t>622 – Mohammed is forced out of Mecca and begins Islam</a:t>
            </a:r>
            <a:endParaRPr lang="en-US" dirty="0" smtClean="0"/>
          </a:p>
          <a:p>
            <a:r>
              <a:rPr lang="en-US" dirty="0"/>
              <a:t>1054 – Patriarch of Constantinople closes the Roman Catholic churches in his jurisdiction.</a:t>
            </a:r>
          </a:p>
          <a:p>
            <a:pPr lvl="1"/>
            <a:r>
              <a:rPr lang="en-US" dirty="0"/>
              <a:t>Bishop of Rome excommunicates the Patriarch, causing the eastern church to reject the claims of the authority of Rome</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8 Great Ages of the </a:t>
            </a:r>
            <a:r>
              <a:rPr lang="en-US" b="1" dirty="0" smtClean="0"/>
              <a:t>Church</a:t>
            </a:r>
            <a:endParaRPr lang="en-US" dirty="0"/>
          </a:p>
        </p:txBody>
      </p:sp>
      <p:sp>
        <p:nvSpPr>
          <p:cNvPr id="3" name="Content Placeholder 2"/>
          <p:cNvSpPr>
            <a:spLocks noGrp="1"/>
          </p:cNvSpPr>
          <p:nvPr>
            <p:ph idx="1"/>
          </p:nvPr>
        </p:nvSpPr>
        <p:spPr/>
        <p:txBody>
          <a:bodyPr>
            <a:normAutofit lnSpcReduction="10000"/>
          </a:bodyPr>
          <a:lstStyle/>
          <a:p>
            <a:r>
              <a:rPr lang="en-US" dirty="0"/>
              <a:t>(30-70) The Time of Jesus and the Apostles</a:t>
            </a:r>
          </a:p>
          <a:p>
            <a:r>
              <a:rPr lang="en-US" dirty="0"/>
              <a:t>(70-312) The Age of Catholic Christianity</a:t>
            </a:r>
          </a:p>
          <a:p>
            <a:r>
              <a:rPr lang="en-US" dirty="0"/>
              <a:t>(312-590) The Age of the Christian Empire</a:t>
            </a:r>
          </a:p>
          <a:p>
            <a:r>
              <a:rPr lang="en-US" dirty="0"/>
              <a:t>(590-1517) The Middle Ages</a:t>
            </a:r>
          </a:p>
          <a:p>
            <a:r>
              <a:rPr lang="en-US" dirty="0"/>
              <a:t>(1517-1648) The Age of Reformation</a:t>
            </a:r>
          </a:p>
          <a:p>
            <a:r>
              <a:rPr lang="en-US" dirty="0"/>
              <a:t>(1648-1789) The Age of Reason and Revival</a:t>
            </a:r>
          </a:p>
          <a:p>
            <a:r>
              <a:rPr lang="en-US" dirty="0"/>
              <a:t>(1789-1914) The Age of Progress</a:t>
            </a:r>
            <a:endParaRPr lang="en-US" dirty="0" smtClean="0"/>
          </a:p>
          <a:p>
            <a:r>
              <a:rPr lang="en-US" dirty="0" smtClean="0"/>
              <a:t>(1912</a:t>
            </a:r>
            <a:r>
              <a:rPr lang="en-US" dirty="0"/>
              <a:t>-current) The Age of Ideologies</a:t>
            </a:r>
          </a:p>
          <a:p>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(590-1517) The Middle Ages</a:t>
            </a:r>
            <a:endParaRPr lang="en-US" dirty="0"/>
          </a:p>
        </p:txBody>
      </p:sp>
      <p:sp>
        <p:nvSpPr>
          <p:cNvPr id="3" name="Content Placeholder 2"/>
          <p:cNvSpPr>
            <a:spLocks noGrp="1"/>
          </p:cNvSpPr>
          <p:nvPr>
            <p:ph idx="1"/>
          </p:nvPr>
        </p:nvSpPr>
        <p:spPr/>
        <p:txBody>
          <a:bodyPr/>
          <a:lstStyle/>
          <a:p>
            <a:r>
              <a:rPr lang="en-US" dirty="0" smtClean="0"/>
              <a:t>1095 -1272 Crusades – Religious conflicts under the symbol of the cross</a:t>
            </a:r>
          </a:p>
          <a:p>
            <a:pPr lvl="1"/>
            <a:r>
              <a:rPr lang="en-US" dirty="0" smtClean="0"/>
              <a:t>Conducted by Catholic Europe against Muslims, pagans and heretics.</a:t>
            </a:r>
          </a:p>
          <a:p>
            <a:pPr lvl="1"/>
            <a:r>
              <a:rPr lang="en-US" dirty="0" smtClean="0"/>
              <a:t>Fought in the </a:t>
            </a:r>
            <a:r>
              <a:rPr lang="en-US" dirty="0" smtClean="0"/>
              <a:t>Near East, North Africa, Eastern and Northern Europe</a:t>
            </a:r>
          </a:p>
          <a:p>
            <a:pPr lvl="1"/>
            <a:r>
              <a:rPr lang="en-US" dirty="0" smtClean="0"/>
              <a:t>Campaigns to the Holy Land to establish control over religious sites, economic advancement and political control</a:t>
            </a:r>
            <a:endParaRPr lang="en-US" dirty="0" smtClean="0"/>
          </a:p>
          <a:p>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(590-1517) The Middle Ages</a:t>
            </a:r>
            <a:endParaRPr lang="en-US" dirty="0"/>
          </a:p>
        </p:txBody>
      </p:sp>
      <p:sp>
        <p:nvSpPr>
          <p:cNvPr id="3" name="Content Placeholder 2"/>
          <p:cNvSpPr>
            <a:spLocks noGrp="1"/>
          </p:cNvSpPr>
          <p:nvPr>
            <p:ph idx="1"/>
          </p:nvPr>
        </p:nvSpPr>
        <p:spPr/>
        <p:txBody>
          <a:bodyPr>
            <a:normAutofit/>
          </a:bodyPr>
          <a:lstStyle/>
          <a:p>
            <a:pPr lvl="1"/>
            <a:r>
              <a:rPr lang="en-US" dirty="0" smtClean="0"/>
              <a:t>Soldiers became Crusaders by taking vows, for which the papacy granted plenary indulgence (remission of punishment from sin in purgatory)</a:t>
            </a:r>
          </a:p>
          <a:p>
            <a:pPr lvl="1"/>
            <a:r>
              <a:rPr lang="en-US" dirty="0" smtClean="0"/>
              <a:t>7 Major Crusades against Muslim territories along with several minor Crusades</a:t>
            </a:r>
            <a:endParaRPr lang="en-US" dirty="0" smtClean="0"/>
          </a:p>
          <a:p>
            <a:pPr lvl="1"/>
            <a:r>
              <a:rPr lang="en-US" dirty="0" smtClean="0"/>
              <a:t>Criticized because caused survivors to be more embittered against the Christian faith.</a:t>
            </a:r>
          </a:p>
          <a:p>
            <a:pPr lvl="1"/>
            <a:r>
              <a:rPr lang="en-US" dirty="0" smtClean="0"/>
              <a:t>Many remarked about the loss of high ideals in favor of cruelty and greed.</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(590-1517) The Middle Ages</a:t>
            </a:r>
            <a:endParaRPr lang="en-US" dirty="0"/>
          </a:p>
        </p:txBody>
      </p:sp>
      <p:sp>
        <p:nvSpPr>
          <p:cNvPr id="3" name="Content Placeholder 2"/>
          <p:cNvSpPr>
            <a:spLocks noGrp="1"/>
          </p:cNvSpPr>
          <p:nvPr>
            <p:ph idx="1"/>
          </p:nvPr>
        </p:nvSpPr>
        <p:spPr>
          <a:xfrm>
            <a:off x="457200" y="1600200"/>
            <a:ext cx="8229600" cy="4953000"/>
          </a:xfrm>
        </p:spPr>
        <p:txBody>
          <a:bodyPr>
            <a:normAutofit/>
          </a:bodyPr>
          <a:lstStyle/>
          <a:p>
            <a:r>
              <a:rPr lang="en-US" dirty="0"/>
              <a:t>1382 – John Wycliffe</a:t>
            </a:r>
            <a:r>
              <a:rPr lang="en-US" dirty="0" smtClean="0"/>
              <a:t> </a:t>
            </a:r>
            <a:br>
              <a:rPr lang="en-US" dirty="0" smtClean="0"/>
            </a:br>
            <a:r>
              <a:rPr lang="en-US" dirty="0" smtClean="0"/>
              <a:t>translates </a:t>
            </a:r>
            <a:r>
              <a:rPr lang="en-US" dirty="0"/>
              <a:t>the first</a:t>
            </a:r>
            <a:r>
              <a:rPr lang="en-US" dirty="0" smtClean="0"/>
              <a:t> </a:t>
            </a:r>
            <a:br>
              <a:rPr lang="en-US" dirty="0" smtClean="0"/>
            </a:br>
            <a:r>
              <a:rPr lang="en-US" dirty="0" smtClean="0"/>
              <a:t>Bible </a:t>
            </a:r>
            <a:r>
              <a:rPr lang="en-US" dirty="0"/>
              <a:t>into English</a:t>
            </a:r>
          </a:p>
          <a:p>
            <a:pPr lvl="1"/>
            <a:r>
              <a:rPr lang="en-US" dirty="0"/>
              <a:t>Spoke about the errors </a:t>
            </a:r>
            <a:r>
              <a:rPr lang="en-US" dirty="0" smtClean="0"/>
              <a:t>of</a:t>
            </a:r>
            <a:br>
              <a:rPr lang="en-US" dirty="0" smtClean="0"/>
            </a:br>
            <a:r>
              <a:rPr lang="en-US" dirty="0" smtClean="0"/>
              <a:t> </a:t>
            </a:r>
            <a:r>
              <a:rPr lang="en-US" dirty="0"/>
              <a:t>the Popes, the hierarchy</a:t>
            </a:r>
            <a:r>
              <a:rPr lang="en-US" dirty="0" smtClean="0"/>
              <a:t> </a:t>
            </a:r>
            <a:br>
              <a:rPr lang="en-US" dirty="0" smtClean="0"/>
            </a:br>
            <a:r>
              <a:rPr lang="en-US" dirty="0" smtClean="0"/>
              <a:t>of </a:t>
            </a:r>
            <a:r>
              <a:rPr lang="en-US" dirty="0"/>
              <a:t>the Roman Church and</a:t>
            </a:r>
            <a:r>
              <a:rPr lang="en-US" dirty="0" smtClean="0"/>
              <a:t> </a:t>
            </a:r>
            <a:br>
              <a:rPr lang="en-US" dirty="0" smtClean="0"/>
            </a:br>
            <a:r>
              <a:rPr lang="en-US" dirty="0" smtClean="0"/>
              <a:t>the </a:t>
            </a:r>
            <a:r>
              <a:rPr lang="en-US" dirty="0"/>
              <a:t>corruption of the </a:t>
            </a:r>
            <a:r>
              <a:rPr lang="en-US" dirty="0" smtClean="0"/>
              <a:t>clergy</a:t>
            </a:r>
          </a:p>
          <a:p>
            <a:pPr lvl="1"/>
            <a:r>
              <a:rPr lang="en-US" dirty="0"/>
              <a:t>Popular with the people,</a:t>
            </a:r>
            <a:r>
              <a:rPr lang="en-US" dirty="0" smtClean="0"/>
              <a:t> </a:t>
            </a:r>
            <a:br>
              <a:rPr lang="en-US" dirty="0" smtClean="0"/>
            </a:br>
            <a:r>
              <a:rPr lang="en-US" dirty="0" smtClean="0"/>
              <a:t>but </a:t>
            </a:r>
            <a:r>
              <a:rPr lang="en-US" dirty="0"/>
              <a:t>not with the </a:t>
            </a:r>
            <a:r>
              <a:rPr lang="en-US" dirty="0" smtClean="0"/>
              <a:t>Religious</a:t>
            </a:r>
            <a:br>
              <a:rPr lang="en-US" dirty="0" smtClean="0"/>
            </a:br>
            <a:r>
              <a:rPr lang="en-US" dirty="0" smtClean="0"/>
              <a:t> </a:t>
            </a:r>
            <a:r>
              <a:rPr lang="en-US" dirty="0"/>
              <a:t>leaders</a:t>
            </a:r>
          </a:p>
        </p:txBody>
      </p:sp>
      <p:pic>
        <p:nvPicPr>
          <p:cNvPr id="4" name="Picture 3" descr="JOHN_WYCLIFFE.JPG.jpeg"/>
          <p:cNvPicPr>
            <a:picLocks noChangeAspect="1"/>
          </p:cNvPicPr>
          <p:nvPr/>
        </p:nvPicPr>
        <p:blipFill>
          <a:blip r:embed="rId2"/>
          <a:stretch>
            <a:fillRect/>
          </a:stretch>
        </p:blipFill>
        <p:spPr>
          <a:xfrm>
            <a:off x="5263994" y="1417638"/>
            <a:ext cx="3854606" cy="5440362"/>
          </a:xfrm>
          <a:prstGeom prst="rect">
            <a:avLst/>
          </a:prstGeo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(590-1517) The Middle Ages</a:t>
            </a:r>
            <a:endParaRPr lang="en-US" dirty="0"/>
          </a:p>
        </p:txBody>
      </p:sp>
      <p:sp>
        <p:nvSpPr>
          <p:cNvPr id="3" name="Content Placeholder 2"/>
          <p:cNvSpPr>
            <a:spLocks noGrp="1"/>
          </p:cNvSpPr>
          <p:nvPr>
            <p:ph idx="1"/>
          </p:nvPr>
        </p:nvSpPr>
        <p:spPr/>
        <p:txBody>
          <a:bodyPr/>
          <a:lstStyle/>
          <a:p>
            <a:r>
              <a:rPr lang="en-US" dirty="0"/>
              <a:t>1414 – John Hus, a Roman Catholic Priest, was translating Wycliffe Sermons</a:t>
            </a:r>
          </a:p>
          <a:p>
            <a:pPr lvl="1"/>
            <a:r>
              <a:rPr lang="en-US" dirty="0"/>
              <a:t>Became convinced that Christ, not Peter, was the foundation of the Church</a:t>
            </a:r>
          </a:p>
          <a:p>
            <a:pPr lvl="1"/>
            <a:r>
              <a:rPr lang="en-US" dirty="0"/>
              <a:t>Began the Protestant movement</a:t>
            </a:r>
          </a:p>
          <a:p>
            <a:pPr lvl="1"/>
            <a:r>
              <a:rPr lang="en-US" dirty="0"/>
              <a:t>Was imprisoned and burned at the </a:t>
            </a:r>
            <a:r>
              <a:rPr lang="en-US" dirty="0" smtClean="0"/>
              <a:t>stake</a:t>
            </a:r>
          </a:p>
          <a:p>
            <a:r>
              <a:rPr lang="en-US" dirty="0"/>
              <a:t>1507 – Martin Luther is ordained a Priest </a:t>
            </a:r>
            <a:endParaRPr lang="en-US" dirty="0" smtClean="0"/>
          </a:p>
          <a:p>
            <a:r>
              <a:rPr lang="en-US" dirty="0"/>
              <a:t>1509 – Henry VIII becomes King of England</a:t>
            </a:r>
          </a:p>
          <a:p>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(590-1517) The Middle Ages</a:t>
            </a:r>
            <a:endParaRPr lang="en-US" dirty="0"/>
          </a:p>
        </p:txBody>
      </p:sp>
      <p:sp>
        <p:nvSpPr>
          <p:cNvPr id="3" name="Content Placeholder 2"/>
          <p:cNvSpPr>
            <a:spLocks noGrp="1"/>
          </p:cNvSpPr>
          <p:nvPr>
            <p:ph idx="1"/>
          </p:nvPr>
        </p:nvSpPr>
        <p:spPr/>
        <p:txBody>
          <a:bodyPr>
            <a:normAutofit fontScale="92500" lnSpcReduction="20000"/>
          </a:bodyPr>
          <a:lstStyle/>
          <a:p>
            <a:r>
              <a:rPr lang="en-US" dirty="0"/>
              <a:t>1509 – John Calvin is </a:t>
            </a:r>
            <a:r>
              <a:rPr lang="en-US" dirty="0" smtClean="0"/>
              <a:t>born</a:t>
            </a:r>
          </a:p>
          <a:p>
            <a:r>
              <a:rPr lang="en-US" dirty="0"/>
              <a:t>1510 – Martin Luther realizes corruption of the </a:t>
            </a:r>
            <a:r>
              <a:rPr lang="en-US" dirty="0" smtClean="0"/>
              <a:t>church</a:t>
            </a:r>
          </a:p>
          <a:p>
            <a:r>
              <a:rPr lang="en-US" dirty="0"/>
              <a:t>1516 – Erasmus publishes two major works</a:t>
            </a:r>
          </a:p>
          <a:p>
            <a:pPr lvl="1"/>
            <a:r>
              <a:rPr lang="en-US" dirty="0"/>
              <a:t>Praise of Folly, poking fun at errors of Christian Europe</a:t>
            </a:r>
          </a:p>
          <a:p>
            <a:pPr lvl="1"/>
            <a:r>
              <a:rPr lang="en-US" dirty="0"/>
              <a:t>Greek New Testament – correcting many errors from the Latin Vulgate.  </a:t>
            </a:r>
          </a:p>
          <a:p>
            <a:pPr lvl="1"/>
            <a:r>
              <a:rPr lang="en-US" dirty="0"/>
              <a:t>Also, he included over 1000 notes pointing out common errors in interpretation. (</a:t>
            </a:r>
            <a:r>
              <a:rPr lang="en-US" dirty="0" err="1"/>
              <a:t>ie</a:t>
            </a:r>
            <a:r>
              <a:rPr lang="en-US" dirty="0"/>
              <a:t>, attacking Rome’s refusal to let priests marry)</a:t>
            </a:r>
          </a:p>
          <a:p>
            <a:pPr lvl="1"/>
            <a:r>
              <a:rPr lang="en-US" dirty="0"/>
              <a:t>His work helped to bring about the Reformation.</a:t>
            </a:r>
          </a:p>
          <a:p>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(1517-1648) The Age of </a:t>
            </a:r>
            <a:r>
              <a:rPr lang="en-US" b="1" dirty="0" smtClean="0"/>
              <a:t>Reformation</a:t>
            </a:r>
            <a:endParaRPr lang="en-US" dirty="0"/>
          </a:p>
        </p:txBody>
      </p:sp>
      <p:sp>
        <p:nvSpPr>
          <p:cNvPr id="3" name="Content Placeholder 2"/>
          <p:cNvSpPr>
            <a:spLocks noGrp="1"/>
          </p:cNvSpPr>
          <p:nvPr>
            <p:ph idx="1"/>
          </p:nvPr>
        </p:nvSpPr>
        <p:spPr/>
        <p:txBody>
          <a:bodyPr/>
          <a:lstStyle/>
          <a:p>
            <a:r>
              <a:rPr lang="en-US" dirty="0"/>
              <a:t>Martin Luther and the protestant movement.</a:t>
            </a:r>
          </a:p>
          <a:p>
            <a:r>
              <a:rPr lang="en-US" dirty="0"/>
              <a:t>The start of denominationalism - Examples: Lutheran, Reformed, Anabaptist and Anglican.</a:t>
            </a:r>
          </a:p>
          <a:p>
            <a:r>
              <a:rPr lang="en-US" dirty="0"/>
              <a:t>The papacy looses it power and influence</a:t>
            </a:r>
            <a:r>
              <a:rPr lang="en-US" dirty="0" smtClean="0"/>
              <a:t> </a:t>
            </a:r>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(1517-1648) The Age of Reformation</a:t>
            </a:r>
            <a:endParaRPr lang="en-US" dirty="0"/>
          </a:p>
        </p:txBody>
      </p:sp>
      <p:sp>
        <p:nvSpPr>
          <p:cNvPr id="3" name="Content Placeholder 2"/>
          <p:cNvSpPr>
            <a:spLocks noGrp="1"/>
          </p:cNvSpPr>
          <p:nvPr>
            <p:ph idx="1"/>
          </p:nvPr>
        </p:nvSpPr>
        <p:spPr/>
        <p:txBody>
          <a:bodyPr/>
          <a:lstStyle/>
          <a:p>
            <a:r>
              <a:rPr lang="en-US" dirty="0"/>
              <a:t>1517 – Pope Leo X offers indulgences for sale to rebuild St. Peter’s.</a:t>
            </a:r>
          </a:p>
          <a:p>
            <a:pPr lvl="1"/>
            <a:r>
              <a:rPr lang="en-US" dirty="0"/>
              <a:t>The indulgence absolved people from all sin, past, present and future, restoring complete innocence until death.  </a:t>
            </a:r>
          </a:p>
          <a:p>
            <a:pPr lvl="1"/>
            <a:r>
              <a:rPr lang="en-US" dirty="0"/>
              <a:t>This got the attention of Martin </a:t>
            </a:r>
            <a:r>
              <a:rPr lang="en-US" dirty="0" smtClean="0"/>
              <a:t>Luther</a:t>
            </a: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(1517-1648) The Age of Reformation</a:t>
            </a:r>
            <a:endParaRPr lang="en-US" dirty="0"/>
          </a:p>
        </p:txBody>
      </p:sp>
      <p:sp>
        <p:nvSpPr>
          <p:cNvPr id="3" name="Content Placeholder 2"/>
          <p:cNvSpPr>
            <a:spLocks noGrp="1"/>
          </p:cNvSpPr>
          <p:nvPr>
            <p:ph idx="1"/>
          </p:nvPr>
        </p:nvSpPr>
        <p:spPr/>
        <p:txBody>
          <a:bodyPr>
            <a:normAutofit/>
          </a:bodyPr>
          <a:lstStyle/>
          <a:p>
            <a:r>
              <a:rPr lang="en-US" dirty="0"/>
              <a:t>1517 – Martin Luther nailed a challenge to debate on the church door in Wittenberg, Germany.</a:t>
            </a:r>
          </a:p>
          <a:p>
            <a:pPr lvl="1"/>
            <a:r>
              <a:rPr lang="en-US" dirty="0"/>
              <a:t>Later called the “95 Theses”, it was to be the official start of the Protestant Reformation</a:t>
            </a:r>
          </a:p>
          <a:p>
            <a:pPr lvl="1"/>
            <a:r>
              <a:rPr lang="en-US" dirty="0"/>
              <a:t>He heard the jingle “As soon as the coin in the coffer rings, the soul from purgatory springs.” </a:t>
            </a:r>
          </a:p>
          <a:p>
            <a:pPr lvl="1"/>
            <a:r>
              <a:rPr lang="en-US" dirty="0"/>
              <a:t>Believed he needed to teach salvation by Christ’s work alone</a:t>
            </a:r>
            <a:r>
              <a:rPr lang="en-US" dirty="0" smtClean="0"/>
              <a:t>.</a:t>
            </a:r>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Martin Luther (cont)</a:t>
            </a:r>
            <a:endParaRPr lang="en-US" dirty="0"/>
          </a:p>
        </p:txBody>
      </p:sp>
      <p:sp>
        <p:nvSpPr>
          <p:cNvPr id="3" name="Content Placeholder 2"/>
          <p:cNvSpPr>
            <a:spLocks noGrp="1"/>
          </p:cNvSpPr>
          <p:nvPr>
            <p:ph idx="1"/>
          </p:nvPr>
        </p:nvSpPr>
        <p:spPr/>
        <p:txBody>
          <a:bodyPr>
            <a:normAutofit lnSpcReduction="10000"/>
          </a:bodyPr>
          <a:lstStyle/>
          <a:p>
            <a:pPr lvl="1"/>
            <a:r>
              <a:rPr lang="en-US" dirty="0" smtClean="0"/>
              <a:t>Pope condemned Luther and his views, Luther burned the decree.</a:t>
            </a:r>
          </a:p>
          <a:p>
            <a:pPr lvl="1"/>
            <a:r>
              <a:rPr lang="en-US" dirty="0" smtClean="0"/>
              <a:t>In 1519, he published a denial of papal primacy and infallibility of church councils.</a:t>
            </a:r>
          </a:p>
          <a:p>
            <a:pPr lvl="1"/>
            <a:r>
              <a:rPr lang="en-US" dirty="0" smtClean="0"/>
              <a:t>In 1520 he published three books denying papal celibacy and advocated baptism and communion as the only two </a:t>
            </a:r>
            <a:r>
              <a:rPr lang="en-US" dirty="0" err="1" smtClean="0"/>
              <a:t>sacriments</a:t>
            </a:r>
            <a:r>
              <a:rPr lang="en-US" dirty="0" smtClean="0"/>
              <a:t>.</a:t>
            </a:r>
          </a:p>
          <a:p>
            <a:pPr lvl="1"/>
            <a:r>
              <a:rPr lang="en-US" dirty="0" smtClean="0"/>
              <a:t>Opposed division between clergy and laity</a:t>
            </a:r>
          </a:p>
          <a:p>
            <a:pPr lvl="1"/>
            <a:r>
              <a:rPr lang="en-US" dirty="0" smtClean="0"/>
              <a:t>Promoted the sufficiency and authority of the Scriptures.</a:t>
            </a:r>
          </a:p>
          <a:p>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descr="martin-luther.jpg"/>
          <p:cNvPicPr>
            <a:picLocks noChangeAspect="1"/>
          </p:cNvPicPr>
          <p:nvPr/>
        </p:nvPicPr>
        <p:blipFill>
          <a:blip r:embed="rId2"/>
          <a:stretch>
            <a:fillRect/>
          </a:stretch>
        </p:blipFill>
        <p:spPr>
          <a:xfrm>
            <a:off x="609600" y="0"/>
            <a:ext cx="6378575" cy="6858000"/>
          </a:xfrm>
          <a:prstGeom prst="rect">
            <a:avLst/>
          </a:prstGeom>
        </p:spPr>
      </p:pic>
      <p:sp>
        <p:nvSpPr>
          <p:cNvPr id="5" name="TextBox 4"/>
          <p:cNvSpPr txBox="1"/>
          <p:nvPr/>
        </p:nvSpPr>
        <p:spPr>
          <a:xfrm>
            <a:off x="7069837" y="2286000"/>
            <a:ext cx="1997963" cy="461665"/>
          </a:xfrm>
          <a:prstGeom prst="rect">
            <a:avLst/>
          </a:prstGeom>
          <a:noFill/>
        </p:spPr>
        <p:txBody>
          <a:bodyPr wrap="none" rtlCol="0">
            <a:spAutoFit/>
          </a:bodyPr>
          <a:lstStyle/>
          <a:p>
            <a:r>
              <a:rPr lang="en-US" sz="2400" dirty="0" smtClean="0">
                <a:solidFill>
                  <a:schemeClr val="bg1"/>
                </a:solidFill>
                <a:latin typeface="Arial"/>
                <a:cs typeface="Arial"/>
              </a:rPr>
              <a:t>Martin Luther</a:t>
            </a:r>
            <a:endParaRPr lang="en-US" sz="2400" dirty="0">
              <a:solidFill>
                <a:schemeClr val="bg1"/>
              </a:solidFill>
              <a:latin typeface="Arial"/>
              <a:cs typeface="Aria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(30-70 AD) The Time of Jesus and the </a:t>
            </a:r>
            <a:r>
              <a:rPr lang="en-US" b="1" dirty="0" smtClean="0"/>
              <a:t>Apostles</a:t>
            </a:r>
            <a:endParaRPr lang="en-US" dirty="0"/>
          </a:p>
        </p:txBody>
      </p:sp>
      <p:sp>
        <p:nvSpPr>
          <p:cNvPr id="3" name="Content Placeholder 2"/>
          <p:cNvSpPr>
            <a:spLocks noGrp="1"/>
          </p:cNvSpPr>
          <p:nvPr>
            <p:ph idx="1"/>
          </p:nvPr>
        </p:nvSpPr>
        <p:spPr/>
        <p:txBody>
          <a:bodyPr/>
          <a:lstStyle/>
          <a:p>
            <a:r>
              <a:rPr lang="en-US" dirty="0"/>
              <a:t>The death and resurrection of Christ.</a:t>
            </a:r>
          </a:p>
          <a:p>
            <a:r>
              <a:rPr lang="en-US" dirty="0"/>
              <a:t>The Christian faith is birthed and the gospel of grace is preached.</a:t>
            </a:r>
          </a:p>
          <a:p>
            <a:endParaRPr lang="en-US" dirty="0"/>
          </a:p>
        </p:txBody>
      </p:sp>
      <p:pic>
        <p:nvPicPr>
          <p:cNvPr id="4" name="Picture 3" descr="jesus-washing-apostles-feet1.jpg"/>
          <p:cNvPicPr>
            <a:picLocks noChangeAspect="1"/>
          </p:cNvPicPr>
          <p:nvPr/>
        </p:nvPicPr>
        <p:blipFill>
          <a:blip r:embed="rId2"/>
          <a:stretch>
            <a:fillRect/>
          </a:stretch>
        </p:blipFill>
        <p:spPr>
          <a:xfrm>
            <a:off x="3886200" y="2765425"/>
            <a:ext cx="4953000" cy="3810000"/>
          </a:xfrm>
          <a:prstGeom prst="rect">
            <a:avLst/>
          </a:prstGeom>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(1517-1648) The Age of Reformation</a:t>
            </a:r>
            <a:endParaRPr lang="en-US" dirty="0"/>
          </a:p>
        </p:txBody>
      </p:sp>
      <p:sp>
        <p:nvSpPr>
          <p:cNvPr id="3" name="Content Placeholder 2"/>
          <p:cNvSpPr>
            <a:spLocks noGrp="1"/>
          </p:cNvSpPr>
          <p:nvPr>
            <p:ph idx="1"/>
          </p:nvPr>
        </p:nvSpPr>
        <p:spPr/>
        <p:txBody>
          <a:bodyPr/>
          <a:lstStyle/>
          <a:p>
            <a:r>
              <a:rPr lang="en-US" dirty="0"/>
              <a:t>1525 – William Tyndale translates Bible into English and smuggles copies into England</a:t>
            </a:r>
          </a:p>
          <a:p>
            <a:pPr lvl="1"/>
            <a:r>
              <a:rPr lang="en-US" dirty="0"/>
              <a:t>Bibles were against the law as were prayers in English</a:t>
            </a:r>
          </a:p>
          <a:p>
            <a:pPr lvl="1"/>
            <a:r>
              <a:rPr lang="en-US" dirty="0"/>
              <a:t>Agents found Tyndale and strangled and burned him at the stake in Belgium in 1536</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descr="Image5.gif"/>
          <p:cNvPicPr>
            <a:picLocks noChangeAspect="1"/>
          </p:cNvPicPr>
          <p:nvPr/>
        </p:nvPicPr>
        <p:blipFill>
          <a:blip r:embed="rId2"/>
          <a:stretch>
            <a:fillRect/>
          </a:stretch>
        </p:blipFill>
        <p:spPr>
          <a:xfrm>
            <a:off x="2571750" y="0"/>
            <a:ext cx="5657850" cy="6858000"/>
          </a:xfrm>
          <a:prstGeom prst="rect">
            <a:avLst/>
          </a:prstGeom>
        </p:spPr>
      </p:pic>
      <p:sp>
        <p:nvSpPr>
          <p:cNvPr id="5" name="TextBox 4"/>
          <p:cNvSpPr txBox="1"/>
          <p:nvPr/>
        </p:nvSpPr>
        <p:spPr>
          <a:xfrm>
            <a:off x="228600" y="3212068"/>
            <a:ext cx="2334143" cy="461665"/>
          </a:xfrm>
          <a:prstGeom prst="rect">
            <a:avLst/>
          </a:prstGeom>
          <a:noFill/>
        </p:spPr>
        <p:txBody>
          <a:bodyPr wrap="none" rtlCol="0">
            <a:spAutoFit/>
          </a:bodyPr>
          <a:lstStyle/>
          <a:p>
            <a:r>
              <a:rPr lang="en-US" sz="2400" dirty="0" smtClean="0">
                <a:solidFill>
                  <a:srgbClr val="FFFFFF"/>
                </a:solidFill>
                <a:latin typeface="Arial"/>
                <a:cs typeface="Arial"/>
              </a:rPr>
              <a:t>William Tyndale</a:t>
            </a:r>
            <a:endParaRPr lang="en-US" sz="2400" dirty="0">
              <a:solidFill>
                <a:srgbClr val="FFFFFF"/>
              </a:solidFill>
              <a:latin typeface="Arial"/>
              <a:cs typeface="Arial"/>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(1517-1648) The Age of Reformation</a:t>
            </a:r>
            <a:endParaRPr lang="en-US" dirty="0"/>
          </a:p>
        </p:txBody>
      </p:sp>
      <p:sp>
        <p:nvSpPr>
          <p:cNvPr id="3" name="Content Placeholder 2"/>
          <p:cNvSpPr>
            <a:spLocks noGrp="1"/>
          </p:cNvSpPr>
          <p:nvPr>
            <p:ph idx="1"/>
          </p:nvPr>
        </p:nvSpPr>
        <p:spPr/>
        <p:txBody>
          <a:bodyPr>
            <a:normAutofit fontScale="92500" lnSpcReduction="10000"/>
          </a:bodyPr>
          <a:lstStyle/>
          <a:p>
            <a:r>
              <a:rPr lang="en-US" dirty="0"/>
              <a:t>1536 – John Calvin publishes The Institutes of the Christian Religion</a:t>
            </a:r>
          </a:p>
          <a:p>
            <a:pPr lvl="1"/>
            <a:r>
              <a:rPr lang="en-US" dirty="0"/>
              <a:t>John lived and worked in Geneva, Switzerland</a:t>
            </a:r>
          </a:p>
          <a:p>
            <a:pPr lvl="1"/>
            <a:r>
              <a:rPr lang="en-US" dirty="0" err="1"/>
              <a:t>Pastored</a:t>
            </a:r>
            <a:r>
              <a:rPr lang="en-US" dirty="0"/>
              <a:t> St Pierre church, preaching daily</a:t>
            </a:r>
          </a:p>
          <a:p>
            <a:pPr lvl="1"/>
            <a:r>
              <a:rPr lang="en-US" dirty="0"/>
              <a:t>Produced dozens of commentaries on every book of the Bible</a:t>
            </a:r>
          </a:p>
          <a:p>
            <a:pPr lvl="1"/>
            <a:r>
              <a:rPr lang="en-US" dirty="0"/>
              <a:t>Wrote devotionals and doctrinal pamphlets</a:t>
            </a:r>
          </a:p>
          <a:p>
            <a:pPr lvl="1"/>
            <a:r>
              <a:rPr lang="en-US" dirty="0"/>
              <a:t>Taught John Knox who would move to Scotland and start the Presbyterian denomination</a:t>
            </a:r>
          </a:p>
          <a:p>
            <a:pPr lvl="1"/>
            <a:r>
              <a:rPr lang="en-US" dirty="0"/>
              <a:t>Major teaching – God is </a:t>
            </a:r>
            <a:r>
              <a:rPr lang="en-US" dirty="0" err="1"/>
              <a:t>soverign</a:t>
            </a:r>
            <a:endParaRPr lang="en-US" dirty="0"/>
          </a:p>
          <a:p>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descr="johncalvin.jpg"/>
          <p:cNvPicPr>
            <a:picLocks noChangeAspect="1"/>
          </p:cNvPicPr>
          <p:nvPr/>
        </p:nvPicPr>
        <p:blipFill>
          <a:blip r:embed="rId2"/>
          <a:stretch>
            <a:fillRect/>
          </a:stretch>
        </p:blipFill>
        <p:spPr>
          <a:xfrm>
            <a:off x="533400" y="228600"/>
            <a:ext cx="5715000" cy="6096001"/>
          </a:xfrm>
          <a:prstGeom prst="rect">
            <a:avLst/>
          </a:prstGeom>
        </p:spPr>
      </p:pic>
      <p:sp>
        <p:nvSpPr>
          <p:cNvPr id="5" name="TextBox 4"/>
          <p:cNvSpPr txBox="1"/>
          <p:nvPr/>
        </p:nvSpPr>
        <p:spPr>
          <a:xfrm>
            <a:off x="6477000" y="3200400"/>
            <a:ext cx="1792829" cy="461665"/>
          </a:xfrm>
          <a:prstGeom prst="rect">
            <a:avLst/>
          </a:prstGeom>
          <a:noFill/>
        </p:spPr>
        <p:txBody>
          <a:bodyPr wrap="none" rtlCol="0">
            <a:spAutoFit/>
          </a:bodyPr>
          <a:lstStyle/>
          <a:p>
            <a:r>
              <a:rPr lang="en-US" sz="2400" dirty="0" smtClean="0">
                <a:solidFill>
                  <a:srgbClr val="FFFFFF"/>
                </a:solidFill>
                <a:latin typeface="Arial"/>
                <a:cs typeface="Arial"/>
              </a:rPr>
              <a:t>John Calvin</a:t>
            </a:r>
            <a:endParaRPr lang="en-US" sz="2400" dirty="0">
              <a:solidFill>
                <a:srgbClr val="FFFFFF"/>
              </a:solidFill>
              <a:latin typeface="Arial"/>
              <a:cs typeface="Arial"/>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(1517-1648) The Age of Reformation</a:t>
            </a:r>
            <a:endParaRPr lang="en-US" dirty="0"/>
          </a:p>
        </p:txBody>
      </p:sp>
      <p:sp>
        <p:nvSpPr>
          <p:cNvPr id="3" name="Content Placeholder 2"/>
          <p:cNvSpPr>
            <a:spLocks noGrp="1"/>
          </p:cNvSpPr>
          <p:nvPr>
            <p:ph idx="1"/>
          </p:nvPr>
        </p:nvSpPr>
        <p:spPr/>
        <p:txBody>
          <a:bodyPr>
            <a:normAutofit fontScale="92500"/>
          </a:bodyPr>
          <a:lstStyle/>
          <a:p>
            <a:r>
              <a:rPr lang="en-US" dirty="0"/>
              <a:t>1537 – King Henry VIII declared Bible legal to be read and possessed in English</a:t>
            </a:r>
            <a:endParaRPr lang="en-US" dirty="0" smtClean="0"/>
          </a:p>
          <a:p>
            <a:r>
              <a:rPr lang="en-US" dirty="0" smtClean="0"/>
              <a:t>1603 </a:t>
            </a:r>
            <a:r>
              <a:rPr lang="en-US" dirty="0"/>
              <a:t>– </a:t>
            </a:r>
            <a:r>
              <a:rPr lang="en-US" dirty="0" err="1"/>
              <a:t>Jacobus</a:t>
            </a:r>
            <a:r>
              <a:rPr lang="en-US" dirty="0"/>
              <a:t> Arminius appointed Professor of Theology at Leiden University</a:t>
            </a:r>
          </a:p>
          <a:p>
            <a:pPr lvl="1"/>
            <a:r>
              <a:rPr lang="en-US" dirty="0"/>
              <a:t>Believed that Romans 7 referred to unregenerate person, not regenerate</a:t>
            </a:r>
          </a:p>
          <a:p>
            <a:pPr lvl="1"/>
            <a:r>
              <a:rPr lang="en-US" dirty="0"/>
              <a:t>Taught against the Calvinist view of predestination</a:t>
            </a:r>
          </a:p>
          <a:p>
            <a:pPr lvl="1"/>
            <a:r>
              <a:rPr lang="en-US" dirty="0"/>
              <a:t>People have genuine free will and grace is resistible</a:t>
            </a:r>
          </a:p>
          <a:p>
            <a:pPr lvl="1"/>
            <a:r>
              <a:rPr lang="en-US" dirty="0"/>
              <a:t>God predestined those He knew would obey him</a:t>
            </a:r>
          </a:p>
          <a:p>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(1517-1648) The Age of Reformation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a:t>1608 – John Smith teaches adult baptism in England, leading to formation of the Baptist church</a:t>
            </a:r>
            <a:endParaRPr lang="en-US" dirty="0" smtClean="0"/>
          </a:p>
          <a:p>
            <a:r>
              <a:rPr lang="en-US" dirty="0" smtClean="0"/>
              <a:t>1611 </a:t>
            </a:r>
            <a:r>
              <a:rPr lang="en-US" dirty="0"/>
              <a:t>– King James Bible published</a:t>
            </a:r>
          </a:p>
          <a:p>
            <a:pPr lvl="1"/>
            <a:r>
              <a:rPr lang="en-US" dirty="0"/>
              <a:t>James VI from Scotland becomes King after Elizabeth’s </a:t>
            </a:r>
            <a:r>
              <a:rPr lang="en-US" dirty="0" smtClean="0"/>
              <a:t>death</a:t>
            </a:r>
          </a:p>
          <a:p>
            <a:pPr lvl="1"/>
            <a:r>
              <a:rPr lang="en-US" dirty="0" smtClean="0"/>
              <a:t>Desired </a:t>
            </a:r>
            <a:r>
              <a:rPr lang="en-US" dirty="0"/>
              <a:t>a more accurate translation of the Bible</a:t>
            </a:r>
          </a:p>
          <a:p>
            <a:pPr lvl="1"/>
            <a:r>
              <a:rPr lang="en-US" dirty="0"/>
              <a:t>Appointed 50 of the finest language scholars</a:t>
            </a:r>
          </a:p>
          <a:p>
            <a:pPr lvl="1"/>
            <a:r>
              <a:rPr lang="en-US" dirty="0"/>
              <a:t>No marginal notes </a:t>
            </a:r>
          </a:p>
          <a:p>
            <a:pPr lvl="1"/>
            <a:r>
              <a:rPr lang="en-US" dirty="0"/>
              <a:t>Wanted a popular translation that could be read in Church.</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(1517-1648) The Age of Reformation</a:t>
            </a:r>
            <a:endParaRPr lang="en-US" dirty="0"/>
          </a:p>
        </p:txBody>
      </p:sp>
      <p:sp>
        <p:nvSpPr>
          <p:cNvPr id="3" name="Content Placeholder 2"/>
          <p:cNvSpPr>
            <a:spLocks noGrp="1"/>
          </p:cNvSpPr>
          <p:nvPr>
            <p:ph idx="1"/>
          </p:nvPr>
        </p:nvSpPr>
        <p:spPr/>
        <p:txBody>
          <a:bodyPr/>
          <a:lstStyle/>
          <a:p>
            <a:r>
              <a:rPr lang="en-US" dirty="0"/>
              <a:t>1620 – Pilgrims sailed to New England and establish a Christian community</a:t>
            </a:r>
          </a:p>
          <a:p>
            <a:endParaRPr lang="en-US" dirty="0"/>
          </a:p>
        </p:txBody>
      </p:sp>
      <p:pic>
        <p:nvPicPr>
          <p:cNvPr id="4" name="Picture 3" descr="pilgrim-fathers-first-landing.jpg"/>
          <p:cNvPicPr>
            <a:picLocks noChangeAspect="1"/>
          </p:cNvPicPr>
          <p:nvPr/>
        </p:nvPicPr>
        <p:blipFill>
          <a:blip r:embed="rId2"/>
          <a:stretch>
            <a:fillRect/>
          </a:stretch>
        </p:blipFill>
        <p:spPr>
          <a:xfrm>
            <a:off x="2343150" y="2895600"/>
            <a:ext cx="5657850" cy="3733800"/>
          </a:xfrm>
          <a:prstGeom prst="rect">
            <a:avLst/>
          </a:prstGeom>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(1648-1789) The Age of Reason and </a:t>
            </a:r>
            <a:r>
              <a:rPr lang="en-US" b="1" dirty="0" smtClean="0"/>
              <a:t>Revival</a:t>
            </a:r>
            <a:endParaRPr lang="en-US" dirty="0"/>
          </a:p>
        </p:txBody>
      </p:sp>
      <p:sp>
        <p:nvSpPr>
          <p:cNvPr id="3" name="Content Placeholder 2"/>
          <p:cNvSpPr>
            <a:spLocks noGrp="1"/>
          </p:cNvSpPr>
          <p:nvPr>
            <p:ph idx="1"/>
          </p:nvPr>
        </p:nvSpPr>
        <p:spPr/>
        <p:txBody>
          <a:bodyPr/>
          <a:lstStyle/>
          <a:p>
            <a:r>
              <a:rPr lang="en-US" dirty="0"/>
              <a:t>Secularism -- The mind becomes god</a:t>
            </a:r>
          </a:p>
          <a:p>
            <a:r>
              <a:rPr lang="en-US" dirty="0"/>
              <a:t>People begin to ask, "Who needs God?"</a:t>
            </a:r>
          </a:p>
          <a:p>
            <a:r>
              <a:rPr lang="en-US" dirty="0"/>
              <a:t>Revivals such as Pietism, Methodism and the Great Awakening seek to restore God to public life.</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(1648-1789) The Age of Reason and Revival</a:t>
            </a:r>
            <a:endParaRPr lang="en-US" dirty="0"/>
          </a:p>
        </p:txBody>
      </p:sp>
      <p:sp>
        <p:nvSpPr>
          <p:cNvPr id="3" name="Content Placeholder 2"/>
          <p:cNvSpPr>
            <a:spLocks noGrp="1"/>
          </p:cNvSpPr>
          <p:nvPr>
            <p:ph idx="1"/>
          </p:nvPr>
        </p:nvSpPr>
        <p:spPr/>
        <p:txBody>
          <a:bodyPr>
            <a:normAutofit/>
          </a:bodyPr>
          <a:lstStyle/>
          <a:p>
            <a:r>
              <a:rPr lang="en-US" dirty="0"/>
              <a:t>1678 – John Bunyan publishes Pilgrim’s Progress, second best-selling book of all time</a:t>
            </a:r>
          </a:p>
          <a:p>
            <a:pPr lvl="1"/>
            <a:r>
              <a:rPr lang="en-US" dirty="0"/>
              <a:t>Read Luther’s commentary on Galatians and realized he could be justified by faith alone.</a:t>
            </a:r>
            <a:endParaRPr lang="en-US" dirty="0" smtClean="0"/>
          </a:p>
          <a:p>
            <a:pPr lvl="1"/>
            <a:r>
              <a:rPr lang="en-US" dirty="0"/>
              <a:t>Became a preacher,  but open air preaching was a crime.</a:t>
            </a:r>
          </a:p>
          <a:p>
            <a:pPr lvl="1"/>
            <a:r>
              <a:rPr lang="en-US" dirty="0"/>
              <a:t>Put in prison without trial, and elected to stay after the judge told him he could be released if he would stop preaching.</a:t>
            </a:r>
          </a:p>
          <a:p>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(1648-1789) The Age of Reason and Revival</a:t>
            </a:r>
            <a:endParaRPr lang="en-US" dirty="0"/>
          </a:p>
        </p:txBody>
      </p:sp>
      <p:sp>
        <p:nvSpPr>
          <p:cNvPr id="3" name="Content Placeholder 2"/>
          <p:cNvSpPr>
            <a:spLocks noGrp="1"/>
          </p:cNvSpPr>
          <p:nvPr>
            <p:ph idx="1"/>
          </p:nvPr>
        </p:nvSpPr>
        <p:spPr/>
        <p:txBody>
          <a:bodyPr/>
          <a:lstStyle/>
          <a:p>
            <a:pPr lvl="1"/>
            <a:r>
              <a:rPr lang="en-US" dirty="0"/>
              <a:t>Stayed in prison for over 12 years.  Sang, read his Bible and wrote the entire time.</a:t>
            </a:r>
          </a:p>
          <a:p>
            <a:pPr lvl="1"/>
            <a:r>
              <a:rPr lang="en-US" dirty="0"/>
              <a:t>Wrote 60 books</a:t>
            </a:r>
            <a:r>
              <a:rPr lang="en-US" dirty="0" smtClean="0"/>
              <a:t> </a:t>
            </a:r>
          </a:p>
          <a:p>
            <a:pPr lvl="1"/>
            <a:r>
              <a:rPr lang="en-US" dirty="0" smtClean="0"/>
              <a:t>Hugely popular with the people who would come to see him and hear him speak.  </a:t>
            </a:r>
          </a:p>
          <a:p>
            <a:pPr lvl="1"/>
            <a:r>
              <a:rPr lang="en-US" dirty="0" smtClean="0"/>
              <a:t>He was released from time to time by his jailer so that he could attend meetings.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Happened to the Disciples?</a:t>
            </a:r>
            <a:endParaRPr lang="en-US" dirty="0"/>
          </a:p>
        </p:txBody>
      </p:sp>
      <p:sp>
        <p:nvSpPr>
          <p:cNvPr id="3" name="Content Placeholder 2"/>
          <p:cNvSpPr>
            <a:spLocks noGrp="1"/>
          </p:cNvSpPr>
          <p:nvPr>
            <p:ph idx="1"/>
          </p:nvPr>
        </p:nvSpPr>
        <p:spPr/>
        <p:txBody>
          <a:bodyPr/>
          <a:lstStyle/>
          <a:p>
            <a:r>
              <a:rPr lang="en-US" dirty="0"/>
              <a:t>PAUL</a:t>
            </a:r>
            <a:endParaRPr lang="en-US" dirty="0" smtClean="0"/>
          </a:p>
          <a:p>
            <a:pPr>
              <a:buNone/>
            </a:pPr>
            <a:r>
              <a:rPr lang="en-US" dirty="0" smtClean="0"/>
              <a:t>    After </a:t>
            </a:r>
            <a:r>
              <a:rPr lang="en-US" dirty="0"/>
              <a:t>the initial journeys mentioned in Acts, some think that he later went to Spain on a fourth missionary journey, as he had hoped to do.  The Roman Emperor Nero is said to have had Paul beheaded in Rome around 66 AD.</a:t>
            </a: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descr="bunyan1.jpg"/>
          <p:cNvPicPr>
            <a:picLocks noChangeAspect="1"/>
          </p:cNvPicPr>
          <p:nvPr/>
        </p:nvPicPr>
        <p:blipFill>
          <a:blip r:embed="rId2"/>
          <a:stretch>
            <a:fillRect/>
          </a:stretch>
        </p:blipFill>
        <p:spPr>
          <a:xfrm>
            <a:off x="1181100" y="552449"/>
            <a:ext cx="6515100" cy="4886325"/>
          </a:xfrm>
          <a:prstGeom prst="rect">
            <a:avLst/>
          </a:prstGeom>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(1648-1789) The Age of Reason and Revival</a:t>
            </a:r>
            <a:endParaRPr lang="en-US" dirty="0"/>
          </a:p>
        </p:txBody>
      </p:sp>
      <p:sp>
        <p:nvSpPr>
          <p:cNvPr id="3" name="Content Placeholder 2"/>
          <p:cNvSpPr>
            <a:spLocks noGrp="1"/>
          </p:cNvSpPr>
          <p:nvPr>
            <p:ph idx="1"/>
          </p:nvPr>
        </p:nvSpPr>
        <p:spPr/>
        <p:txBody>
          <a:bodyPr>
            <a:normAutofit lnSpcReduction="10000"/>
          </a:bodyPr>
          <a:lstStyle/>
          <a:p>
            <a:r>
              <a:rPr lang="en-US" dirty="0"/>
              <a:t>1738 – John Wesley becomes a Christian</a:t>
            </a:r>
          </a:p>
          <a:p>
            <a:pPr lvl="1"/>
            <a:r>
              <a:rPr lang="en-US" dirty="0"/>
              <a:t>Desire to bring the Gospel into daily lives of alienated masses</a:t>
            </a:r>
          </a:p>
          <a:p>
            <a:pPr lvl="1"/>
            <a:r>
              <a:rPr lang="en-US" dirty="0"/>
              <a:t>Led a revival in England called “the Great Awakening” </a:t>
            </a:r>
          </a:p>
          <a:p>
            <a:pPr lvl="1"/>
            <a:r>
              <a:rPr lang="en-US" dirty="0"/>
              <a:t>Started fellowship, accountability and Bible study groups</a:t>
            </a:r>
          </a:p>
          <a:p>
            <a:pPr lvl="1"/>
            <a:r>
              <a:rPr lang="en-US" dirty="0"/>
              <a:t>Started Sunday school classes</a:t>
            </a:r>
          </a:p>
          <a:p>
            <a:pPr lvl="1"/>
            <a:r>
              <a:rPr lang="en-US" dirty="0"/>
              <a:t>Started the Methodist movement in 1784 in America.</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(1648-1789) The Age of Reason and Revival</a:t>
            </a:r>
            <a:endParaRPr lang="en-US" dirty="0"/>
          </a:p>
        </p:txBody>
      </p:sp>
      <p:sp>
        <p:nvSpPr>
          <p:cNvPr id="3" name="Content Placeholder 2"/>
          <p:cNvSpPr>
            <a:spLocks noGrp="1"/>
          </p:cNvSpPr>
          <p:nvPr>
            <p:ph idx="1"/>
          </p:nvPr>
        </p:nvSpPr>
        <p:spPr/>
        <p:txBody>
          <a:bodyPr>
            <a:normAutofit fontScale="92500" lnSpcReduction="10000"/>
          </a:bodyPr>
          <a:lstStyle/>
          <a:p>
            <a:r>
              <a:rPr lang="en-US" dirty="0"/>
              <a:t>1755 – German philosopher Emmanuel Kant appointed lecturer at Konigsberg</a:t>
            </a:r>
          </a:p>
          <a:p>
            <a:pPr lvl="1"/>
            <a:r>
              <a:rPr lang="en-US" dirty="0"/>
              <a:t>Believed mind can only know what it experiences</a:t>
            </a:r>
          </a:p>
          <a:p>
            <a:pPr lvl="1"/>
            <a:r>
              <a:rPr lang="en-US" dirty="0"/>
              <a:t>Denied work and intention of God in the lives of humans</a:t>
            </a:r>
          </a:p>
          <a:p>
            <a:pPr lvl="1"/>
            <a:r>
              <a:rPr lang="en-US" dirty="0"/>
              <a:t>“We do not have the slightest ground to assume the object of this idea”</a:t>
            </a:r>
          </a:p>
          <a:p>
            <a:pPr lvl="1"/>
            <a:r>
              <a:rPr lang="en-US" dirty="0"/>
              <a:t>“Religion exists, but there is no evidence of supernatural or transcendent belief”</a:t>
            </a:r>
          </a:p>
          <a:p>
            <a:pPr lvl="1"/>
            <a:r>
              <a:rPr lang="en-US" dirty="0"/>
              <a:t>Value in living by the moral code of Christianity, but no truth to it’s</a:t>
            </a:r>
            <a:r>
              <a:rPr lang="en-US" dirty="0" smtClean="0"/>
              <a:t> essence.</a:t>
            </a:r>
            <a:endParaRPr lang="en-US" dirty="0"/>
          </a:p>
          <a:p>
            <a:endParaRPr lang="en-US"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(1789-1914) The Age of </a:t>
            </a:r>
            <a:r>
              <a:rPr lang="en-US" b="1" dirty="0" smtClean="0"/>
              <a:t>Progress</a:t>
            </a:r>
            <a:endParaRPr lang="en-US" dirty="0"/>
          </a:p>
        </p:txBody>
      </p:sp>
      <p:sp>
        <p:nvSpPr>
          <p:cNvPr id="3" name="Content Placeholder 2"/>
          <p:cNvSpPr>
            <a:spLocks noGrp="1"/>
          </p:cNvSpPr>
          <p:nvPr>
            <p:ph idx="1"/>
          </p:nvPr>
        </p:nvSpPr>
        <p:spPr/>
        <p:txBody>
          <a:bodyPr/>
          <a:lstStyle/>
          <a:p>
            <a:r>
              <a:rPr lang="en-US" dirty="0"/>
              <a:t>The message of Christ is carried to distant lands</a:t>
            </a:r>
          </a:p>
          <a:p>
            <a:r>
              <a:rPr lang="en-US" dirty="0"/>
              <a:t>Faith continues to leave public life.</a:t>
            </a:r>
          </a:p>
          <a:p>
            <a:r>
              <a:rPr lang="en-US" dirty="0"/>
              <a:t>Pluralistic</a:t>
            </a:r>
            <a:r>
              <a:rPr lang="en-US" dirty="0" smtClean="0"/>
              <a:t> (all needs are met – no rights or wrongs) and </a:t>
            </a:r>
            <a:r>
              <a:rPr lang="en-US" dirty="0"/>
              <a:t>totalitarian</a:t>
            </a:r>
            <a:r>
              <a:rPr lang="en-US" dirty="0" smtClean="0"/>
              <a:t> (no limits to authority of state) societies </a:t>
            </a:r>
            <a:r>
              <a:rPr lang="en-US" dirty="0"/>
              <a:t>see no relevance for Christianity</a:t>
            </a:r>
            <a:r>
              <a:rPr lang="en-US" dirty="0" smtClean="0"/>
              <a:t> </a:t>
            </a:r>
            <a:endParaRPr lang="en-US"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(1789-1914) The Age of Progress</a:t>
            </a:r>
            <a:endParaRPr lang="en-US" dirty="0"/>
          </a:p>
        </p:txBody>
      </p:sp>
      <p:sp>
        <p:nvSpPr>
          <p:cNvPr id="3" name="Content Placeholder 2"/>
          <p:cNvSpPr>
            <a:spLocks noGrp="1"/>
          </p:cNvSpPr>
          <p:nvPr>
            <p:ph idx="1"/>
          </p:nvPr>
        </p:nvSpPr>
        <p:spPr/>
        <p:txBody>
          <a:bodyPr/>
          <a:lstStyle/>
          <a:p>
            <a:r>
              <a:rPr lang="en-US" dirty="0"/>
              <a:t>1793 – William Carey goes to India as a missionary – starting the foreign missions movement.</a:t>
            </a:r>
          </a:p>
          <a:p>
            <a:pPr lvl="1"/>
            <a:r>
              <a:rPr lang="en-US" dirty="0"/>
              <a:t>After 6 years without a convert, begins Bible translations and completes more translations than had been made in the entire history of Christianity.</a:t>
            </a:r>
            <a:endParaRPr lang="en-US" dirty="0" smtClean="0"/>
          </a:p>
          <a:p>
            <a:r>
              <a:rPr lang="en-US" dirty="0"/>
              <a:t>1809 – Harvard University, founded in 1636 by Puritans, falls to Unitarianism</a:t>
            </a:r>
            <a:r>
              <a:rPr lang="en-US" dirty="0" smtClean="0"/>
              <a:t> (no trinity)</a:t>
            </a:r>
            <a:endParaRPr lang="en-US"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(1789-1914) The Age of Progress</a:t>
            </a:r>
            <a:endParaRPr lang="en-US" dirty="0"/>
          </a:p>
        </p:txBody>
      </p:sp>
      <p:sp>
        <p:nvSpPr>
          <p:cNvPr id="3" name="Content Placeholder 2"/>
          <p:cNvSpPr>
            <a:spLocks noGrp="1"/>
          </p:cNvSpPr>
          <p:nvPr>
            <p:ph idx="1"/>
          </p:nvPr>
        </p:nvSpPr>
        <p:spPr/>
        <p:txBody>
          <a:bodyPr>
            <a:normAutofit fontScale="92500" lnSpcReduction="10000"/>
          </a:bodyPr>
          <a:lstStyle/>
          <a:p>
            <a:r>
              <a:rPr lang="en-US" dirty="0"/>
              <a:t>1841 – David Livingstone goes to Africa to evangelize the country for 30 years</a:t>
            </a:r>
            <a:r>
              <a:rPr lang="en-US" dirty="0" smtClean="0"/>
              <a:t>.</a:t>
            </a:r>
          </a:p>
          <a:p>
            <a:r>
              <a:rPr lang="en-US" dirty="0"/>
              <a:t>1856 – First service at Surrey Gardens for Charles Spurgeon with 12,000 people attending</a:t>
            </a:r>
          </a:p>
          <a:p>
            <a:pPr lvl="1"/>
            <a:r>
              <a:rPr lang="en-US" dirty="0"/>
              <a:t>Spurgeon had begun preaching years before in various venues</a:t>
            </a:r>
          </a:p>
          <a:p>
            <a:pPr lvl="1"/>
            <a:r>
              <a:rPr lang="en-US" dirty="0"/>
              <a:t>Completed his own church in 1861 – Metropolitan Tabernacle</a:t>
            </a:r>
          </a:p>
          <a:p>
            <a:pPr lvl="1"/>
            <a:r>
              <a:rPr lang="en-US" dirty="0"/>
              <a:t>Direct style of speech, passion for truth.  </a:t>
            </a:r>
          </a:p>
          <a:p>
            <a:pPr lvl="1"/>
            <a:r>
              <a:rPr lang="en-US" dirty="0"/>
              <a:t>Hailed as the most prolific preacher in history.</a:t>
            </a:r>
          </a:p>
          <a:p>
            <a:endParaRPr lang="en-US"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descr="charles_spurgeon.jpg"/>
          <p:cNvPicPr>
            <a:picLocks noChangeAspect="1"/>
          </p:cNvPicPr>
          <p:nvPr/>
        </p:nvPicPr>
        <p:blipFill>
          <a:blip r:embed="rId2"/>
          <a:stretch>
            <a:fillRect/>
          </a:stretch>
        </p:blipFill>
        <p:spPr>
          <a:xfrm>
            <a:off x="2895600" y="609600"/>
            <a:ext cx="3535362" cy="4649412"/>
          </a:xfrm>
          <a:prstGeom prst="rect">
            <a:avLst/>
          </a:prstGeom>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(1789-1914) The Age of Progress</a:t>
            </a:r>
            <a:endParaRPr lang="en-US" dirty="0"/>
          </a:p>
        </p:txBody>
      </p:sp>
      <p:sp>
        <p:nvSpPr>
          <p:cNvPr id="3" name="Content Placeholder 2"/>
          <p:cNvSpPr>
            <a:spLocks noGrp="1"/>
          </p:cNvSpPr>
          <p:nvPr>
            <p:ph idx="1"/>
          </p:nvPr>
        </p:nvSpPr>
        <p:spPr/>
        <p:txBody>
          <a:bodyPr>
            <a:normAutofit/>
          </a:bodyPr>
          <a:lstStyle/>
          <a:p>
            <a:r>
              <a:rPr lang="en-US" dirty="0"/>
              <a:t>1865 – J. Hudson Taylor founds China Inland Mission</a:t>
            </a:r>
          </a:p>
          <a:p>
            <a:pPr lvl="1"/>
            <a:r>
              <a:rPr lang="en-US" dirty="0"/>
              <a:t>849 Missionaries, 205 stations, 125,000 </a:t>
            </a:r>
            <a:r>
              <a:rPr lang="en-US" dirty="0" smtClean="0"/>
              <a:t>Christians</a:t>
            </a:r>
          </a:p>
          <a:p>
            <a:r>
              <a:rPr lang="en-US" dirty="0"/>
              <a:t>1886 – Moody Bible Institute founded by Dwight L. </a:t>
            </a:r>
            <a:r>
              <a:rPr lang="en-US" dirty="0" smtClean="0"/>
              <a:t>Moody</a:t>
            </a:r>
          </a:p>
          <a:p>
            <a:r>
              <a:rPr lang="en-US" dirty="0"/>
              <a:t>1901 – Pentecostal Movement started at Bethel Bible College</a:t>
            </a:r>
          </a:p>
          <a:p>
            <a:endParaRPr 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(1912</a:t>
            </a:r>
            <a:r>
              <a:rPr lang="en-US" b="1" dirty="0"/>
              <a:t>-current) The Age of Ideologies</a:t>
            </a:r>
            <a:endParaRPr lang="en-US" dirty="0"/>
          </a:p>
        </p:txBody>
      </p:sp>
      <p:sp>
        <p:nvSpPr>
          <p:cNvPr id="3" name="Content Placeholder 2"/>
          <p:cNvSpPr>
            <a:spLocks noGrp="1"/>
          </p:cNvSpPr>
          <p:nvPr>
            <p:ph idx="1"/>
          </p:nvPr>
        </p:nvSpPr>
        <p:spPr/>
        <p:txBody>
          <a:bodyPr>
            <a:normAutofit/>
          </a:bodyPr>
          <a:lstStyle/>
          <a:p>
            <a:r>
              <a:rPr lang="en-US" dirty="0"/>
              <a:t>1914 – Assemblies of God </a:t>
            </a:r>
            <a:r>
              <a:rPr lang="en-US" dirty="0" smtClean="0"/>
              <a:t>founded</a:t>
            </a:r>
            <a:endParaRPr lang="en-US" dirty="0"/>
          </a:p>
          <a:p>
            <a:r>
              <a:rPr lang="en-US" dirty="0" smtClean="0"/>
              <a:t>1929 </a:t>
            </a:r>
            <a:r>
              <a:rPr lang="en-US" dirty="0"/>
              <a:t>– Westminster Seminary is founded after Princeton is lost to liberals</a:t>
            </a:r>
            <a:endParaRPr lang="en-US" dirty="0" smtClean="0"/>
          </a:p>
          <a:p>
            <a:r>
              <a:rPr lang="en-US" dirty="0" smtClean="0"/>
              <a:t>1948 </a:t>
            </a:r>
            <a:r>
              <a:rPr lang="en-US" dirty="0"/>
              <a:t>– Israel becomes a nation</a:t>
            </a:r>
          </a:p>
          <a:p>
            <a:pPr lvl="1"/>
            <a:r>
              <a:rPr lang="en-US" dirty="0"/>
              <a:t>First time since destruction of Temple by Roman General Titus in 70 A.D.</a:t>
            </a:r>
          </a:p>
          <a:p>
            <a:pPr lvl="1"/>
            <a:r>
              <a:rPr lang="en-US" dirty="0"/>
              <a:t>Return of Jewish people to Israel escalates</a:t>
            </a:r>
            <a:r>
              <a:rPr lang="en-US" dirty="0" smtClean="0"/>
              <a:t> </a:t>
            </a:r>
            <a:endParaRPr lang="en-US"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(1912</a:t>
            </a:r>
            <a:r>
              <a:rPr lang="en-US" b="1" dirty="0"/>
              <a:t>-current) The Age of Ideologies</a:t>
            </a:r>
            <a:endParaRPr lang="en-US" dirty="0"/>
          </a:p>
        </p:txBody>
      </p:sp>
      <p:sp>
        <p:nvSpPr>
          <p:cNvPr id="3" name="Content Placeholder 2"/>
          <p:cNvSpPr>
            <a:spLocks noGrp="1"/>
          </p:cNvSpPr>
          <p:nvPr>
            <p:ph idx="1"/>
          </p:nvPr>
        </p:nvSpPr>
        <p:spPr>
          <a:xfrm>
            <a:off x="457200" y="1600200"/>
            <a:ext cx="8229600" cy="4724400"/>
          </a:xfrm>
        </p:spPr>
        <p:txBody>
          <a:bodyPr>
            <a:normAutofit/>
          </a:bodyPr>
          <a:lstStyle/>
          <a:p>
            <a:r>
              <a:rPr lang="en-US" dirty="0"/>
              <a:t>1950 – Billy Graham founds Billy Graham Evangelistic Association.</a:t>
            </a:r>
          </a:p>
          <a:p>
            <a:pPr lvl="1"/>
            <a:r>
              <a:rPr lang="en-US" dirty="0"/>
              <a:t>Preaches the Gospel in person to more people than any other man in the history of the world.</a:t>
            </a:r>
            <a:endParaRPr lang="en-US" dirty="0" smtClean="0"/>
          </a:p>
          <a:p>
            <a:r>
              <a:rPr lang="en-US" dirty="0" smtClean="0"/>
              <a:t>1950 </a:t>
            </a:r>
            <a:r>
              <a:rPr lang="en-US" dirty="0"/>
              <a:t>– The Lion, the Witch and the Wardrobe written by C.S. </a:t>
            </a:r>
            <a:r>
              <a:rPr lang="en-US" dirty="0" smtClean="0"/>
              <a:t>Lewis</a:t>
            </a:r>
          </a:p>
          <a:p>
            <a:r>
              <a:rPr lang="en-US" dirty="0"/>
              <a:t>1965 – Start of Jesus Abbey in Korea</a:t>
            </a:r>
          </a:p>
          <a:p>
            <a:pPr lvl="1"/>
            <a:r>
              <a:rPr lang="en-US" dirty="0"/>
              <a:t>Dedicated to intercessory </a:t>
            </a:r>
            <a:r>
              <a:rPr lang="en-US" dirty="0" smtClean="0"/>
              <a:t>prayer and returning to lifestyle of early Christians</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Happened to the Disciples?</a:t>
            </a:r>
            <a:endParaRPr lang="en-US" dirty="0"/>
          </a:p>
        </p:txBody>
      </p:sp>
      <p:sp>
        <p:nvSpPr>
          <p:cNvPr id="3" name="Content Placeholder 2"/>
          <p:cNvSpPr>
            <a:spLocks noGrp="1"/>
          </p:cNvSpPr>
          <p:nvPr>
            <p:ph idx="1"/>
          </p:nvPr>
        </p:nvSpPr>
        <p:spPr/>
        <p:txBody>
          <a:bodyPr>
            <a:normAutofit lnSpcReduction="10000"/>
          </a:bodyPr>
          <a:lstStyle/>
          <a:p>
            <a:r>
              <a:rPr lang="en-US" dirty="0"/>
              <a:t>ANDREW</a:t>
            </a:r>
            <a:endParaRPr lang="en-US" dirty="0" smtClean="0"/>
          </a:p>
          <a:p>
            <a:pPr>
              <a:buNone/>
            </a:pPr>
            <a:r>
              <a:rPr lang="en-US" dirty="0" smtClean="0"/>
              <a:t>Traveling </a:t>
            </a:r>
            <a:r>
              <a:rPr lang="en-US" dirty="0"/>
              <a:t>to what is now modern-day Russia, to the "land of the man-eaters," Andrew preached Jesus to its inhabitants.  Christians there claim that he was the first to bring them the gospel.  It is also said that he preached in the Roman province of Asia (modern-day Turkey).  Tradition also has him preaching in Greece, and says that he was crucified there.</a:t>
            </a:r>
            <a:r>
              <a:rPr lang="en-US" dirty="0" smtClean="0"/>
              <a:t> </a:t>
            </a:r>
            <a:endParaRPr lang="en-US"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(1912</a:t>
            </a:r>
            <a:r>
              <a:rPr lang="en-US" b="1" dirty="0"/>
              <a:t>-current) The Age of </a:t>
            </a:r>
            <a:r>
              <a:rPr lang="en-US" b="1" dirty="0" smtClean="0"/>
              <a:t>Ideologies</a:t>
            </a:r>
            <a:endParaRPr lang="en-US" dirty="0"/>
          </a:p>
        </p:txBody>
      </p:sp>
      <p:sp>
        <p:nvSpPr>
          <p:cNvPr id="3" name="Content Placeholder 2"/>
          <p:cNvSpPr>
            <a:spLocks noGrp="1"/>
          </p:cNvSpPr>
          <p:nvPr>
            <p:ph idx="1"/>
          </p:nvPr>
        </p:nvSpPr>
        <p:spPr/>
        <p:txBody>
          <a:bodyPr/>
          <a:lstStyle/>
          <a:p>
            <a:r>
              <a:rPr lang="en-US" dirty="0"/>
              <a:t>1967 – Ancient city of Jerusalem regained by Jewish people after Six-Day War</a:t>
            </a:r>
            <a:endParaRPr lang="en-US" dirty="0" smtClean="0"/>
          </a:p>
          <a:p>
            <a:r>
              <a:rPr lang="en-US" dirty="0" smtClean="0"/>
              <a:t>1968 </a:t>
            </a:r>
            <a:r>
              <a:rPr lang="en-US" dirty="0"/>
              <a:t>– Liberation Theology </a:t>
            </a:r>
            <a:r>
              <a:rPr lang="en-US" dirty="0" smtClean="0"/>
              <a:t>introduced</a:t>
            </a:r>
          </a:p>
          <a:p>
            <a:r>
              <a:rPr lang="en-US" dirty="0"/>
              <a:t>1969 – Charismatic Movement begins in mainstream denominations</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(1912</a:t>
            </a:r>
            <a:r>
              <a:rPr lang="en-US" b="1" dirty="0"/>
              <a:t>-current) The Age of </a:t>
            </a:r>
            <a:r>
              <a:rPr lang="en-US" b="1" dirty="0" smtClean="0"/>
              <a:t>Ideologies</a:t>
            </a:r>
            <a:endParaRPr lang="en-US" b="1" dirty="0"/>
          </a:p>
        </p:txBody>
      </p:sp>
      <p:sp>
        <p:nvSpPr>
          <p:cNvPr id="3" name="Content Placeholder 2"/>
          <p:cNvSpPr>
            <a:spLocks noGrp="1"/>
          </p:cNvSpPr>
          <p:nvPr>
            <p:ph idx="1"/>
          </p:nvPr>
        </p:nvSpPr>
        <p:spPr/>
        <p:txBody>
          <a:bodyPr/>
          <a:lstStyle/>
          <a:p>
            <a:r>
              <a:rPr lang="en-US" dirty="0"/>
              <a:t>2000 – Report that Christianity is increasing in Africa</a:t>
            </a:r>
          </a:p>
          <a:p>
            <a:pPr lvl="1"/>
            <a:r>
              <a:rPr lang="en-US" dirty="0"/>
              <a:t>9% in 1900 to 45% in 2000</a:t>
            </a:r>
          </a:p>
          <a:p>
            <a:pPr lvl="1"/>
            <a:r>
              <a:rPr lang="en-US" dirty="0"/>
              <a:t>Great persecution but also great growth</a:t>
            </a:r>
          </a:p>
          <a:p>
            <a:pPr lvl="1"/>
            <a:r>
              <a:rPr lang="en-US" dirty="0"/>
              <a:t>1.8 million martyrs in 20</a:t>
            </a:r>
            <a:r>
              <a:rPr lang="en-US" baseline="30000" dirty="0"/>
              <a:t>th</a:t>
            </a:r>
            <a:r>
              <a:rPr lang="en-US" dirty="0"/>
              <a:t> century</a:t>
            </a:r>
          </a:p>
          <a:p>
            <a:pPr lvl="1"/>
            <a:r>
              <a:rPr lang="en-US" dirty="0"/>
              <a:t>Largely due to indigenous </a:t>
            </a:r>
            <a:r>
              <a:rPr lang="en-US" dirty="0" smtClean="0"/>
              <a:t>leadership</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descr="africa_religions.jpg"/>
          <p:cNvPicPr>
            <a:picLocks noChangeAspect="1"/>
          </p:cNvPicPr>
          <p:nvPr/>
        </p:nvPicPr>
        <p:blipFill>
          <a:blip r:embed="rId2"/>
          <a:stretch>
            <a:fillRect/>
          </a:stretch>
        </p:blipFill>
        <p:spPr>
          <a:xfrm>
            <a:off x="1168400" y="0"/>
            <a:ext cx="6604000" cy="6858000"/>
          </a:xfrm>
          <a:prstGeom prst="rect">
            <a:avLst/>
          </a:prstGeom>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(1912-current) The Age of Ideologies</a:t>
            </a:r>
            <a:endParaRPr lang="en-US" dirty="0"/>
          </a:p>
        </p:txBody>
      </p:sp>
      <p:sp>
        <p:nvSpPr>
          <p:cNvPr id="3" name="Content Placeholder 2"/>
          <p:cNvSpPr>
            <a:spLocks noGrp="1"/>
          </p:cNvSpPr>
          <p:nvPr>
            <p:ph idx="1"/>
          </p:nvPr>
        </p:nvSpPr>
        <p:spPr/>
        <p:txBody>
          <a:bodyPr>
            <a:normAutofit/>
          </a:bodyPr>
          <a:lstStyle/>
          <a:p>
            <a:r>
              <a:rPr lang="en-US" dirty="0"/>
              <a:t>2006 – Popularity of The </a:t>
            </a:r>
            <a:r>
              <a:rPr lang="en-US" dirty="0" err="1"/>
              <a:t>Da</a:t>
            </a:r>
            <a:r>
              <a:rPr lang="en-US" dirty="0"/>
              <a:t> Vinci Code is an attack on Jesus and Scripture</a:t>
            </a:r>
          </a:p>
          <a:p>
            <a:pPr lvl="1"/>
            <a:r>
              <a:rPr lang="en-US" dirty="0"/>
              <a:t>Raise question and doubts on Christian teaching</a:t>
            </a:r>
          </a:p>
          <a:p>
            <a:pPr lvl="1"/>
            <a:r>
              <a:rPr lang="en-US" dirty="0"/>
              <a:t>Uninformed Christians eager for “new information” </a:t>
            </a:r>
            <a:endParaRPr lang="en-US" dirty="0" smtClean="0"/>
          </a:p>
          <a:p>
            <a:pPr lvl="1"/>
            <a:r>
              <a:rPr lang="en-US" dirty="0" smtClean="0"/>
              <a:t>3 major assertions from </a:t>
            </a:r>
            <a:r>
              <a:rPr lang="en-US" dirty="0" err="1" smtClean="0"/>
              <a:t>Da</a:t>
            </a:r>
            <a:r>
              <a:rPr lang="en-US" dirty="0" smtClean="0"/>
              <a:t> Vinci Code:</a:t>
            </a:r>
          </a:p>
          <a:p>
            <a:endParaRPr lang="en-US"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1. Christians did not view Christ as divine</a:t>
            </a:r>
            <a:endParaRPr lang="en-US" dirty="0"/>
          </a:p>
        </p:txBody>
      </p:sp>
      <p:sp>
        <p:nvSpPr>
          <p:cNvPr id="3" name="Content Placeholder 2"/>
          <p:cNvSpPr>
            <a:spLocks noGrp="1"/>
          </p:cNvSpPr>
          <p:nvPr>
            <p:ph idx="1"/>
          </p:nvPr>
        </p:nvSpPr>
        <p:spPr/>
        <p:txBody>
          <a:bodyPr/>
          <a:lstStyle/>
          <a:p>
            <a:r>
              <a:rPr lang="en-US" dirty="0" smtClean="0"/>
              <a:t>…the truth lived out in the lives of the early Christians and expressed through the writings of their leaders is the exact opposite of the argument made in The </a:t>
            </a:r>
            <a:r>
              <a:rPr lang="en-US" dirty="0" err="1" smtClean="0"/>
              <a:t>Da</a:t>
            </a:r>
            <a:r>
              <a:rPr lang="en-US" dirty="0" smtClean="0"/>
              <a:t> Vinci Code. Evidence shows that the vast majority of early Christians believed Jesus was no mere mortal prophet. In fact, the debate at </a:t>
            </a:r>
            <a:r>
              <a:rPr lang="en-US" dirty="0" err="1" smtClean="0"/>
              <a:t>Nicea</a:t>
            </a:r>
            <a:r>
              <a:rPr lang="en-US" dirty="0" smtClean="0"/>
              <a:t> was not whether Jesus was human or God; it was over exactly how divine He was.</a:t>
            </a:r>
          </a:p>
          <a:p>
            <a:endParaRPr lang="en-US"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2. Constantine suppressed true gospels for power</a:t>
            </a:r>
            <a:endParaRPr lang="en-US" dirty="0"/>
          </a:p>
        </p:txBody>
      </p:sp>
      <p:sp>
        <p:nvSpPr>
          <p:cNvPr id="3" name="Content Placeholder 2"/>
          <p:cNvSpPr>
            <a:spLocks noGrp="1"/>
          </p:cNvSpPr>
          <p:nvPr>
            <p:ph idx="1"/>
          </p:nvPr>
        </p:nvSpPr>
        <p:spPr/>
        <p:txBody>
          <a:bodyPr>
            <a:normAutofit lnSpcReduction="10000"/>
          </a:bodyPr>
          <a:lstStyle/>
          <a:p>
            <a:r>
              <a:rPr lang="en-US" dirty="0"/>
              <a:t>In Egypt before A.D. 254, scholar and teacher Origen accepted only the four gospels. Origen traveled extensively, noting which scriptures were read in various regions. Sometime between A.D. 244 and 254, he wrote that Matthew, Mark, Luke and John "are the only indisputable ones in the church of God under heaven. . .we have approved solely what the church has recognized, which is that only the four Gospels should be accepted."</a:t>
            </a:r>
          </a:p>
          <a:p>
            <a:endParaRPr lang="en-US"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3. Church covered up fact that Jesus and Mary had a child</a:t>
            </a:r>
            <a:endParaRPr lang="en-US" dirty="0"/>
          </a:p>
        </p:txBody>
      </p:sp>
      <p:sp>
        <p:nvSpPr>
          <p:cNvPr id="3" name="Content Placeholder 2"/>
          <p:cNvSpPr>
            <a:spLocks noGrp="1"/>
          </p:cNvSpPr>
          <p:nvPr>
            <p:ph idx="1"/>
          </p:nvPr>
        </p:nvSpPr>
        <p:spPr/>
        <p:txBody>
          <a:bodyPr/>
          <a:lstStyle/>
          <a:p>
            <a:r>
              <a:rPr lang="en-US" dirty="0"/>
              <a:t>There is no historical evidence that Jesus was ever married or had children. But even if He had, there would be no theological reason to hide it. The council of </a:t>
            </a:r>
            <a:r>
              <a:rPr lang="en-US" dirty="0" err="1"/>
              <a:t>Nicea</a:t>
            </a:r>
            <a:r>
              <a:rPr lang="en-US" dirty="0"/>
              <a:t>, which Brown's characters claim invented Christ's divinity, is the very one that also pointed out his humanity.</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normAutofit fontScale="92500" lnSpcReduction="10000"/>
          </a:bodyPr>
          <a:lstStyle/>
          <a:p>
            <a:r>
              <a:rPr lang="en-US" dirty="0"/>
              <a:t>Many of the attacks on our faith are based on attacks on our history</a:t>
            </a:r>
          </a:p>
          <a:p>
            <a:r>
              <a:rPr lang="en-US" dirty="0"/>
              <a:t>New Religions and accusations fail to realize that our history is rich</a:t>
            </a:r>
            <a:endParaRPr lang="en-US" dirty="0" smtClean="0"/>
          </a:p>
          <a:p>
            <a:r>
              <a:rPr lang="en-US" dirty="0" smtClean="0"/>
              <a:t>Church is marked with times of persecution and times </a:t>
            </a:r>
            <a:r>
              <a:rPr lang="en-US" smtClean="0"/>
              <a:t>of prosperity.  </a:t>
            </a:r>
          </a:p>
          <a:p>
            <a:r>
              <a:rPr lang="en-US" dirty="0"/>
              <a:t>Faith is important but we are not left with faith alone</a:t>
            </a:r>
          </a:p>
          <a:p>
            <a:r>
              <a:rPr lang="en-US" dirty="0"/>
              <a:t>We know the final chapter and must be prepared</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 for further study</a:t>
            </a:r>
            <a:endParaRPr lang="en-US" dirty="0"/>
          </a:p>
        </p:txBody>
      </p:sp>
      <p:sp>
        <p:nvSpPr>
          <p:cNvPr id="3" name="Content Placeholder 2"/>
          <p:cNvSpPr>
            <a:spLocks noGrp="1"/>
          </p:cNvSpPr>
          <p:nvPr>
            <p:ph idx="1"/>
          </p:nvPr>
        </p:nvSpPr>
        <p:spPr/>
        <p:txBody>
          <a:bodyPr/>
          <a:lstStyle/>
          <a:p>
            <a:r>
              <a:rPr lang="en-US" dirty="0"/>
              <a:t>The Early Church Fathers By Hendrickson Publishers</a:t>
            </a:r>
          </a:p>
          <a:p>
            <a:r>
              <a:rPr lang="en-US" dirty="0"/>
              <a:t>Augustine of Hippo: A Biography by Peter Brown	</a:t>
            </a:r>
          </a:p>
          <a:p>
            <a:r>
              <a:rPr lang="en-US" dirty="0"/>
              <a:t>Church History in Plain Language by Bruce Shelley</a:t>
            </a:r>
          </a:p>
          <a:p>
            <a:r>
              <a:rPr lang="en-US" dirty="0"/>
              <a:t>Christian History Timeline produced by Christianity Today International</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Happened to the Disciples?</a:t>
            </a:r>
            <a:endParaRPr lang="en-US" dirty="0"/>
          </a:p>
        </p:txBody>
      </p:sp>
      <p:sp>
        <p:nvSpPr>
          <p:cNvPr id="3" name="Content Placeholder 2"/>
          <p:cNvSpPr>
            <a:spLocks noGrp="1"/>
          </p:cNvSpPr>
          <p:nvPr>
            <p:ph idx="1"/>
          </p:nvPr>
        </p:nvSpPr>
        <p:spPr/>
        <p:txBody>
          <a:bodyPr/>
          <a:lstStyle/>
          <a:p>
            <a:r>
              <a:rPr lang="en-US" dirty="0"/>
              <a:t>BARTHOLOMEW</a:t>
            </a:r>
            <a:endParaRPr lang="en-US" dirty="0" smtClean="0"/>
          </a:p>
          <a:p>
            <a:pPr>
              <a:buNone/>
            </a:pPr>
            <a:r>
              <a:rPr lang="en-US" dirty="0" smtClean="0"/>
              <a:t> </a:t>
            </a:r>
            <a:r>
              <a:rPr lang="en-US" dirty="0"/>
              <a:t>Tradition says that he went on missionary journeys to Southern Arabia and Ethiopia.  He accompanied Thomas as he traveled to India, and also he preached in Armenia.  Accounts of his death vary, but all agree that he was martyred for the faith.</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Happened to the Disciples?</a:t>
            </a:r>
            <a:endParaRPr lang="en-US" dirty="0"/>
          </a:p>
        </p:txBody>
      </p:sp>
      <p:sp>
        <p:nvSpPr>
          <p:cNvPr id="3" name="Content Placeholder 2"/>
          <p:cNvSpPr>
            <a:spLocks noGrp="1"/>
          </p:cNvSpPr>
          <p:nvPr>
            <p:ph idx="1"/>
          </p:nvPr>
        </p:nvSpPr>
        <p:spPr/>
        <p:txBody>
          <a:bodyPr/>
          <a:lstStyle/>
          <a:p>
            <a:r>
              <a:rPr lang="en-US" dirty="0"/>
              <a:t>JAMES, THE SON OF ALPHEUS</a:t>
            </a:r>
            <a:endParaRPr lang="en-US" dirty="0" smtClean="0"/>
          </a:p>
          <a:p>
            <a:pPr>
              <a:buNone/>
            </a:pPr>
            <a:r>
              <a:rPr lang="en-US" dirty="0" smtClean="0"/>
              <a:t>James</a:t>
            </a:r>
            <a:r>
              <a:rPr lang="en-US" dirty="0"/>
              <a:t>, the Son of Alpheus, is said to have proclaimed Jesus in Syria. Josephus (a Jewish historian) reported that he was stoned and then clubbed to death.</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195</TotalTime>
  <Words>4382</Words>
  <Application>Microsoft Macintosh PowerPoint</Application>
  <PresentationFormat>On-screen Show (4:3)</PresentationFormat>
  <Paragraphs>348</Paragraphs>
  <Slides>79</Slides>
  <Notes>0</Notes>
  <HiddenSlides>0</HiddenSlides>
  <MMClips>0</MMClips>
  <ScaleCrop>false</ScaleCrop>
  <HeadingPairs>
    <vt:vector size="4" baseType="variant">
      <vt:variant>
        <vt:lpstr>Design Template</vt:lpstr>
      </vt:variant>
      <vt:variant>
        <vt:i4>1</vt:i4>
      </vt:variant>
      <vt:variant>
        <vt:lpstr>Slide Titles</vt:lpstr>
      </vt:variant>
      <vt:variant>
        <vt:i4>79</vt:i4>
      </vt:variant>
    </vt:vector>
  </HeadingPairs>
  <TitlesOfParts>
    <vt:vector size="80" baseType="lpstr">
      <vt:lpstr>Office Theme</vt:lpstr>
      <vt:lpstr>CHURCH HISTORY SURVEY</vt:lpstr>
      <vt:lpstr>Introduction </vt:lpstr>
      <vt:lpstr>Value of History</vt:lpstr>
      <vt:lpstr>8 Great Ages of the Church</vt:lpstr>
      <vt:lpstr>(30-70 AD) The Time of Jesus and the Apostles</vt:lpstr>
      <vt:lpstr>What Happened to the Disciples?</vt:lpstr>
      <vt:lpstr>What Happened to the Disciples?</vt:lpstr>
      <vt:lpstr>What Happened to the Disciples?</vt:lpstr>
      <vt:lpstr>What Happened to the Disciples?</vt:lpstr>
      <vt:lpstr>What Happened to the Disciples?</vt:lpstr>
      <vt:lpstr>What Happened to the Disciples?</vt:lpstr>
      <vt:lpstr>What Happened to the Disciples?</vt:lpstr>
      <vt:lpstr>What Happened to the Disciples?</vt:lpstr>
      <vt:lpstr>What Happened to the Disciples?</vt:lpstr>
      <vt:lpstr>What Happened to the Disciples?</vt:lpstr>
      <vt:lpstr>What Happened to the Disciples?</vt:lpstr>
      <vt:lpstr>(30-70 AD) The Time of Jesus and the Apostles</vt:lpstr>
      <vt:lpstr>Slide 18</vt:lpstr>
      <vt:lpstr>(30-70 AD) The Time of Jesus and the Apostles</vt:lpstr>
      <vt:lpstr>Polycarp</vt:lpstr>
      <vt:lpstr>Slide 21</vt:lpstr>
      <vt:lpstr>(70-312) The Age of Catholic Christianity</vt:lpstr>
      <vt:lpstr>(70-312) The Age of Catholic Christianity</vt:lpstr>
      <vt:lpstr>(70-312) The Age of Catholic Christianity</vt:lpstr>
      <vt:lpstr>(70-312) The Age of Catholic Christianity</vt:lpstr>
      <vt:lpstr>(70-312) The Age of Catholic Christianity</vt:lpstr>
      <vt:lpstr>(312-590) The Age of the Christian Empire</vt:lpstr>
      <vt:lpstr>(312-590) The Age of the Christian Empire</vt:lpstr>
      <vt:lpstr>(312-590) The Age of the Christian Empire</vt:lpstr>
      <vt:lpstr>Slide 30</vt:lpstr>
      <vt:lpstr>(312-590) The Age of the Christian Empire</vt:lpstr>
      <vt:lpstr>(312-590) The Age of the Christian Empire</vt:lpstr>
      <vt:lpstr>Nicean Creed (portion)</vt:lpstr>
      <vt:lpstr>(312-590) The Age of the Christian Empire</vt:lpstr>
      <vt:lpstr>Augustine (Cont.)</vt:lpstr>
      <vt:lpstr>(312-590) The Age of the Christian Empire</vt:lpstr>
      <vt:lpstr>(312-590) The Age of the Christian Empire</vt:lpstr>
      <vt:lpstr>(590-1517) The Middle Ages</vt:lpstr>
      <vt:lpstr>(590-1517) The Middle Ages</vt:lpstr>
      <vt:lpstr>(590-1517) The Middle Ages</vt:lpstr>
      <vt:lpstr>(590-1517) The Middle Ages</vt:lpstr>
      <vt:lpstr>(590-1517) The Middle Ages</vt:lpstr>
      <vt:lpstr>(590-1517) The Middle Ages</vt:lpstr>
      <vt:lpstr>(590-1517) The Middle Ages</vt:lpstr>
      <vt:lpstr>(1517-1648) The Age of Reformation</vt:lpstr>
      <vt:lpstr>(1517-1648) The Age of Reformation</vt:lpstr>
      <vt:lpstr>(1517-1648) The Age of Reformation</vt:lpstr>
      <vt:lpstr>Martin Luther (cont)</vt:lpstr>
      <vt:lpstr>Slide 49</vt:lpstr>
      <vt:lpstr>(1517-1648) The Age of Reformation</vt:lpstr>
      <vt:lpstr>Slide 51</vt:lpstr>
      <vt:lpstr>(1517-1648) The Age of Reformation</vt:lpstr>
      <vt:lpstr>Slide 53</vt:lpstr>
      <vt:lpstr>(1517-1648) The Age of Reformation</vt:lpstr>
      <vt:lpstr>(1517-1648) The Age of Reformation</vt:lpstr>
      <vt:lpstr>(1517-1648) The Age of Reformation</vt:lpstr>
      <vt:lpstr>(1648-1789) The Age of Reason and Revival</vt:lpstr>
      <vt:lpstr>(1648-1789) The Age of Reason and Revival</vt:lpstr>
      <vt:lpstr>(1648-1789) The Age of Reason and Revival</vt:lpstr>
      <vt:lpstr>Slide 60</vt:lpstr>
      <vt:lpstr>(1648-1789) The Age of Reason and Revival</vt:lpstr>
      <vt:lpstr>(1648-1789) The Age of Reason and Revival</vt:lpstr>
      <vt:lpstr>(1789-1914) The Age of Progress</vt:lpstr>
      <vt:lpstr>(1789-1914) The Age of Progress</vt:lpstr>
      <vt:lpstr>(1789-1914) The Age of Progress</vt:lpstr>
      <vt:lpstr>Slide 66</vt:lpstr>
      <vt:lpstr>(1789-1914) The Age of Progress</vt:lpstr>
      <vt:lpstr>(1912-current) The Age of Ideologies</vt:lpstr>
      <vt:lpstr>(1912-current) The Age of Ideologies</vt:lpstr>
      <vt:lpstr>(1912-current) The Age of Ideologies</vt:lpstr>
      <vt:lpstr>(1912-current) The Age of Ideologies</vt:lpstr>
      <vt:lpstr>Slide 72</vt:lpstr>
      <vt:lpstr>(1912-current) The Age of Ideologies</vt:lpstr>
      <vt:lpstr>1. Christians did not view Christ as divine</vt:lpstr>
      <vt:lpstr>2. Constantine suppressed true gospels for power</vt:lpstr>
      <vt:lpstr>3. Church covered up fact that Jesus and Mary had a child</vt:lpstr>
      <vt:lpstr>Conclusion</vt:lpstr>
      <vt:lpstr>Resources for further study</vt:lpstr>
      <vt:lpstr>Slide 79</vt:lpstr>
    </vt:vector>
  </TitlesOfParts>
  <Company/>
  <LinksUpToDate>false</LinksUpToDate>
  <SharedDoc>false</SharedDoc>
  <HyperlinksChanged>false</HyperlinksChanged>
  <AppVersion>12.0256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CHURCH HISTORY SURVEY</dc:title>
  <dc:creator>Stuart Kinniburgh</dc:creator>
  <cp:lastModifiedBy>Stuart Kinniburgh</cp:lastModifiedBy>
  <cp:revision>8</cp:revision>
  <dcterms:created xsi:type="dcterms:W3CDTF">2013-08-16T03:35:40Z</dcterms:created>
  <dcterms:modified xsi:type="dcterms:W3CDTF">2013-08-16T04:14:57Z</dcterms:modified>
</cp:coreProperties>
</file>