
<file path=[Content_Types].xml><?xml version="1.0" encoding="utf-8"?>
<Types xmlns="http://schemas.openxmlformats.org/package/2006/content-types"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slides/slide45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50.xml" ContentType="application/vnd.openxmlformats-officedocument.presentationml.slide+xml"/>
  <Override PartName="/ppt/slides/slide23.xml" ContentType="application/vnd.openxmlformats-officedocument.presentationml.slide+xml"/>
  <Override PartName="/ppt/slides/slide54.xml" ContentType="application/vnd.openxmlformats-officedocument.presentationml.slide+xml"/>
  <Override PartName="/ppt/slides/slide5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8.xml" ContentType="application/vnd.openxmlformats-officedocument.presentationml.slide+xml"/>
  <Override PartName="/ppt/slides/slide62.xml" ContentType="application/vnd.openxmlformats-officedocument.presentationml.slide+xml"/>
  <Override PartName="/ppt/slides/slide65.xml" ContentType="application/vnd.openxmlformats-officedocument.presentationml.slide+xml"/>
  <Override PartName="/ppt/slides/slide25.xml" ContentType="application/vnd.openxmlformats-officedocument.presentationml.slid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63.xml" ContentType="application/vnd.openxmlformats-officedocument.presentationml.slide+xml"/>
  <Override PartName="/ppt/slides/slide13.xml" ContentType="application/vnd.openxmlformats-officedocument.presentationml.slide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4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59.xml" ContentType="application/vnd.openxmlformats-officedocument.presentationml.slide+xml"/>
  <Override PartName="/ppt/slides/slide33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s/slide6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slides/slide53.xml" ContentType="application/vnd.openxmlformats-officedocument.presentationml.slide+xml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79" r:id="rId36"/>
    <p:sldId id="280" r:id="rId37"/>
    <p:sldId id="281" r:id="rId38"/>
    <p:sldId id="282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283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133" d="100"/>
          <a:sy n="133" d="100"/>
        </p:scale>
        <p:origin x="-8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0" Type="http://schemas.openxmlformats.org/officeDocument/2006/relationships/viewProps" Target="viewProps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63" Type="http://schemas.openxmlformats.org/officeDocument/2006/relationships/slide" Target="slides/slide62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71" Type="http://schemas.openxmlformats.org/officeDocument/2006/relationships/theme" Target="theme/theme1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69" Type="http://schemas.openxmlformats.org/officeDocument/2006/relationships/presProps" Target="presProps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slide" Target="slides/slide61.xml"/><Relationship Id="rId66" Type="http://schemas.openxmlformats.org/officeDocument/2006/relationships/slide" Target="slides/slide65.xml"/><Relationship Id="rId36" Type="http://schemas.openxmlformats.org/officeDocument/2006/relationships/slide" Target="slides/slide35.xml"/><Relationship Id="rId7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printerSettings" Target="printerSettings/printerSettings1.bin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509E0-4E2E-9641-B138-10E9C70DF19D}" type="datetimeFigureOut">
              <a:rPr lang="en-US" smtClean="0"/>
              <a:pPr/>
              <a:t>8/15/10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26F78-298E-2443-8BA1-7EF1828FE2A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Godliness and Personal Holiness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Foundations</a:t>
            </a: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Thirst for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Godliness engages our affections and a desire to enjoy God’s presence</a:t>
            </a:r>
          </a:p>
          <a:p>
            <a:r>
              <a:rPr lang="en-US" dirty="0"/>
              <a:t>Psalm 42 – as the deer pants for water…</a:t>
            </a:r>
          </a:p>
          <a:p>
            <a:r>
              <a:rPr lang="en-US" dirty="0"/>
              <a:t>Psalm 27:4 – David desires to gaze upon the Lord</a:t>
            </a:r>
          </a:p>
          <a:p>
            <a:r>
              <a:rPr lang="en-US" dirty="0"/>
              <a:t>Philippians 3:10 – Paul wanted to </a:t>
            </a:r>
            <a:r>
              <a:rPr lang="en-US" b="1" i="1" dirty="0"/>
              <a:t>know </a:t>
            </a:r>
            <a:r>
              <a:rPr lang="en-US" dirty="0"/>
              <a:t>Christ</a:t>
            </a:r>
          </a:p>
          <a:p>
            <a:r>
              <a:rPr lang="en-US" dirty="0"/>
              <a:t>Christians today set aside a “quiet time” from our busy </a:t>
            </a:r>
            <a:r>
              <a:rPr lang="en-US" dirty="0" smtClean="0"/>
              <a:t>schedules.  </a:t>
            </a:r>
            <a:r>
              <a:rPr lang="en-US" i="1" dirty="0" smtClean="0"/>
              <a:t>Is that enough?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Thirst for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Seems too mystical, fanatic to</a:t>
            </a:r>
            <a:r>
              <a:rPr lang="en-US" dirty="0" smtClean="0"/>
              <a:t> “long” </a:t>
            </a:r>
            <a:r>
              <a:rPr lang="en-US" dirty="0"/>
              <a:t>for God</a:t>
            </a:r>
          </a:p>
          <a:p>
            <a:r>
              <a:rPr lang="en-US" dirty="0"/>
              <a:t>Longing for God produces a desire to glorify and please Him.  Isaiah 26:9</a:t>
            </a:r>
          </a:p>
          <a:p>
            <a:r>
              <a:rPr lang="en-US" dirty="0"/>
              <a:t>Devotion then is the </a:t>
            </a:r>
            <a:r>
              <a:rPr lang="en-US" b="1" dirty="0"/>
              <a:t>fear </a:t>
            </a:r>
            <a:r>
              <a:rPr lang="en-US" dirty="0"/>
              <a:t>of God, coupled with His </a:t>
            </a:r>
            <a:r>
              <a:rPr lang="en-US" b="1" dirty="0"/>
              <a:t>love </a:t>
            </a:r>
            <a:r>
              <a:rPr lang="en-US" dirty="0"/>
              <a:t>for us, which creates a </a:t>
            </a:r>
            <a:r>
              <a:rPr lang="en-US" b="1" dirty="0"/>
              <a:t>desire </a:t>
            </a:r>
            <a:r>
              <a:rPr lang="en-US" dirty="0"/>
              <a:t>for God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 must train ourselves to be godly</a:t>
            </a:r>
          </a:p>
          <a:p>
            <a:r>
              <a:rPr lang="en-US" dirty="0" smtClean="0"/>
              <a:t>Okay, but HOW?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for Training for Godliness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Personal Responsibility</a:t>
            </a:r>
          </a:p>
          <a:p>
            <a:pPr lvl="1"/>
            <a:r>
              <a:rPr lang="en-US" dirty="0"/>
              <a:t>Paul said “train </a:t>
            </a:r>
            <a:r>
              <a:rPr lang="en-US" u="sng" dirty="0"/>
              <a:t>yourself</a:t>
            </a:r>
            <a:r>
              <a:rPr lang="en-US" dirty="0"/>
              <a:t>”</a:t>
            </a:r>
            <a:endParaRPr lang="en-US" dirty="0" smtClean="0"/>
          </a:p>
          <a:p>
            <a:pPr lvl="1"/>
            <a:r>
              <a:rPr lang="en-US" dirty="0" smtClean="0"/>
              <a:t>Must not trust </a:t>
            </a:r>
            <a:r>
              <a:rPr lang="en-US" dirty="0"/>
              <a:t>the lord for that progress and relax</a:t>
            </a:r>
          </a:p>
          <a:p>
            <a:pPr lvl="1"/>
            <a:r>
              <a:rPr lang="en-US" dirty="0"/>
              <a:t>Christians tend to be industrious in all aspects of their lives except </a:t>
            </a:r>
            <a:r>
              <a:rPr lang="en-US" dirty="0" smtClean="0"/>
              <a:t>Spiritually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for Training for Godliness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Object of Training is Growth</a:t>
            </a:r>
          </a:p>
          <a:p>
            <a:pPr lvl="1"/>
            <a:r>
              <a:rPr lang="en-US" dirty="0" smtClean="0"/>
              <a:t>	Timothy still needed to expand his devotion, not his ministry</a:t>
            </a:r>
          </a:p>
          <a:p>
            <a:pPr lvl="1"/>
            <a:r>
              <a:rPr lang="en-US" dirty="0" smtClean="0"/>
              <a:t>	Emphasis today is on serving and accomplishing things. </a:t>
            </a:r>
            <a:r>
              <a:rPr lang="en-US" i="1" dirty="0" smtClean="0"/>
              <a:t>“Thanks, but what have you done lately?”</a:t>
            </a:r>
          </a:p>
          <a:p>
            <a:pPr lvl="1"/>
            <a:r>
              <a:rPr lang="en-US" dirty="0" smtClean="0"/>
              <a:t>	Enoch was preacher of righteousness, but his claim to fame is that “he walked with God”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for Training for Godliness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Minimum characteristics necessary for training</a:t>
            </a:r>
          </a:p>
          <a:p>
            <a:pPr lvl="1"/>
            <a:r>
              <a:rPr lang="en-US" dirty="0"/>
              <a:t>	Commitment  (Psalm 63:1, </a:t>
            </a:r>
            <a:r>
              <a:rPr lang="en-US" dirty="0" err="1"/>
              <a:t>Jer</a:t>
            </a:r>
            <a:r>
              <a:rPr lang="en-US" dirty="0"/>
              <a:t> 29:13, Phil 3:12)</a:t>
            </a:r>
          </a:p>
          <a:p>
            <a:pPr lvl="1"/>
            <a:r>
              <a:rPr lang="en-US" dirty="0"/>
              <a:t>	Competent teacher or coach (Titus 1:1) Danger of being puffed-</a:t>
            </a:r>
            <a:r>
              <a:rPr lang="en-US" dirty="0" smtClean="0"/>
              <a:t>up in knowledge</a:t>
            </a:r>
          </a:p>
          <a:p>
            <a:pPr lvl="1"/>
            <a:r>
              <a:rPr lang="en-US" dirty="0"/>
              <a:t>	Practice  -</a:t>
            </a:r>
            <a:r>
              <a:rPr lang="en-US" b="1" dirty="0"/>
              <a:t>No shortcuts</a:t>
            </a:r>
            <a:r>
              <a:rPr lang="en-US" dirty="0"/>
              <a:t>.  Work at filling our minds with truth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for Training for Godliness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Spend Time in God’s Word – 5 Aspects:</a:t>
            </a:r>
          </a:p>
          <a:p>
            <a:r>
              <a:rPr lang="en-US" dirty="0" smtClean="0"/>
              <a:t>Hearing</a:t>
            </a:r>
          </a:p>
          <a:p>
            <a:r>
              <a:rPr lang="en-US" dirty="0" smtClean="0"/>
              <a:t>Reading</a:t>
            </a:r>
          </a:p>
          <a:p>
            <a:r>
              <a:rPr lang="en-US" dirty="0" smtClean="0"/>
              <a:t>Studying</a:t>
            </a:r>
          </a:p>
          <a:p>
            <a:r>
              <a:rPr lang="en-US" dirty="0" smtClean="0"/>
              <a:t>Memorizing</a:t>
            </a:r>
          </a:p>
          <a:p>
            <a:r>
              <a:rPr lang="en-US" dirty="0" smtClean="0"/>
              <a:t>Meditating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Spend Time in God’s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Hearing – more pastors falling away from this with their sermons</a:t>
            </a:r>
          </a:p>
          <a:p>
            <a:pPr lvl="1"/>
            <a:r>
              <a:rPr lang="en-US" dirty="0" smtClean="0"/>
              <a:t>	Be </a:t>
            </a:r>
            <a:r>
              <a:rPr lang="en-US" dirty="0"/>
              <a:t>like a </a:t>
            </a:r>
            <a:r>
              <a:rPr lang="en-US" dirty="0" err="1"/>
              <a:t>Berean</a:t>
            </a:r>
            <a:r>
              <a:rPr lang="en-US" dirty="0"/>
              <a:t> in Acts 17:11 – eagerness!</a:t>
            </a:r>
          </a:p>
          <a:p>
            <a:pPr lvl="1"/>
            <a:r>
              <a:rPr lang="en-US" dirty="0" smtClean="0"/>
              <a:t>	We </a:t>
            </a:r>
            <a:r>
              <a:rPr lang="en-US" dirty="0"/>
              <a:t>listen to be entertained – Ezekiel 33:31</a:t>
            </a:r>
            <a:r>
              <a:rPr lang="en-US" dirty="0" smtClean="0"/>
              <a:t> </a:t>
            </a:r>
          </a:p>
          <a:p>
            <a:r>
              <a:rPr lang="en-US" dirty="0"/>
              <a:t>Reading – Holy Spirit speaks to us through the Word</a:t>
            </a:r>
          </a:p>
          <a:p>
            <a:pPr lvl="1"/>
            <a:r>
              <a:rPr lang="en-US" dirty="0" smtClean="0"/>
              <a:t>	Gives </a:t>
            </a:r>
            <a:r>
              <a:rPr lang="en-US" dirty="0"/>
              <a:t>us a perspective on the entire Bible – how the pieces fit</a:t>
            </a:r>
          </a:p>
          <a:p>
            <a:pPr lvl="1"/>
            <a:r>
              <a:rPr lang="en-US" dirty="0" smtClean="0"/>
              <a:t>	So </a:t>
            </a:r>
            <a:r>
              <a:rPr lang="en-US" dirty="0"/>
              <a:t>many things to learn from the characters and stories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Spend Time in God’s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Studying – Reading gives breadth, study gives depth</a:t>
            </a:r>
          </a:p>
          <a:p>
            <a:pPr lvl="1"/>
            <a:r>
              <a:rPr lang="en-US" dirty="0" smtClean="0"/>
              <a:t>	Develop </a:t>
            </a:r>
            <a:r>
              <a:rPr lang="en-US" dirty="0"/>
              <a:t>diligence and mental intensity</a:t>
            </a:r>
          </a:p>
          <a:p>
            <a:pPr lvl="1"/>
            <a:r>
              <a:rPr lang="en-US" dirty="0" smtClean="0"/>
              <a:t>	Writing </a:t>
            </a:r>
            <a:r>
              <a:rPr lang="en-US" dirty="0"/>
              <a:t>down study material yields clarity of thought</a:t>
            </a:r>
          </a:p>
          <a:p>
            <a:pPr lvl="1"/>
            <a:r>
              <a:rPr lang="en-US" dirty="0" smtClean="0"/>
              <a:t>	Proverbs </a:t>
            </a:r>
            <a:r>
              <a:rPr lang="en-US" dirty="0"/>
              <a:t>2:1-5 sets principles for study:</a:t>
            </a:r>
          </a:p>
          <a:p>
            <a:pPr lvl="2"/>
            <a:r>
              <a:rPr lang="en-US" dirty="0" smtClean="0"/>
              <a:t>	</a:t>
            </a:r>
            <a:r>
              <a:rPr lang="en-US" dirty="0" err="1" smtClean="0"/>
              <a:t>Teachability</a:t>
            </a:r>
            <a:r>
              <a:rPr lang="en-US" dirty="0" smtClean="0"/>
              <a:t> </a:t>
            </a:r>
            <a:r>
              <a:rPr lang="en-US" dirty="0"/>
              <a:t>– accept my words</a:t>
            </a:r>
          </a:p>
          <a:p>
            <a:pPr lvl="2"/>
            <a:r>
              <a:rPr lang="en-US" dirty="0" smtClean="0"/>
              <a:t>	Intent </a:t>
            </a:r>
            <a:r>
              <a:rPr lang="en-US" dirty="0"/>
              <a:t>to obey – store up my commands</a:t>
            </a:r>
            <a:endParaRPr lang="en-US" dirty="0" smtClean="0"/>
          </a:p>
          <a:p>
            <a:pPr lvl="2"/>
            <a:r>
              <a:rPr lang="en-US" dirty="0" smtClean="0"/>
              <a:t>   Mental </a:t>
            </a:r>
            <a:r>
              <a:rPr lang="en-US" dirty="0"/>
              <a:t>discipline – apply your heart</a:t>
            </a:r>
          </a:p>
          <a:p>
            <a:pPr lvl="2"/>
            <a:r>
              <a:rPr lang="en-US" dirty="0" smtClean="0"/>
              <a:t>	Prayerful </a:t>
            </a:r>
            <a:r>
              <a:rPr lang="en-US" dirty="0"/>
              <a:t>dependence – call out, cry aloud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    Diligent </a:t>
            </a:r>
            <a:r>
              <a:rPr lang="en-US" dirty="0"/>
              <a:t>perseverance – search for hidden treasure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Spend Time in God’s Word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Memorization – Psalm 119:11 – Hiding the Word in our hearts</a:t>
            </a:r>
            <a:endParaRPr lang="en-US" dirty="0" smtClean="0"/>
          </a:p>
          <a:p>
            <a:pPr lvl="1"/>
            <a:r>
              <a:rPr lang="en-US" dirty="0" smtClean="0"/>
              <a:t> “</a:t>
            </a:r>
            <a:r>
              <a:rPr lang="en-US" dirty="0"/>
              <a:t>Store up” </a:t>
            </a:r>
            <a:r>
              <a:rPr lang="en-US" dirty="0" err="1"/>
              <a:t>Prov</a:t>
            </a:r>
            <a:r>
              <a:rPr lang="en-US" dirty="0"/>
              <a:t> 7:1, </a:t>
            </a:r>
            <a:r>
              <a:rPr lang="en-US" dirty="0" err="1"/>
              <a:t>Prov</a:t>
            </a:r>
            <a:r>
              <a:rPr lang="en-US" dirty="0"/>
              <a:t> 10:14, </a:t>
            </a:r>
            <a:r>
              <a:rPr lang="en-US" dirty="0" err="1"/>
              <a:t>Psa</a:t>
            </a:r>
            <a:r>
              <a:rPr lang="en-US" dirty="0"/>
              <a:t> 31:19</a:t>
            </a:r>
          </a:p>
          <a:p>
            <a:r>
              <a:rPr lang="en-US" dirty="0"/>
              <a:t>	Meditation – to murmur or mutter – talk to oneself!</a:t>
            </a:r>
            <a:endParaRPr lang="en-US" dirty="0" smtClean="0"/>
          </a:p>
          <a:p>
            <a:pPr lvl="1"/>
            <a:r>
              <a:rPr lang="en-US" dirty="0" smtClean="0"/>
              <a:t>Once </a:t>
            </a:r>
            <a:r>
              <a:rPr lang="en-US" dirty="0"/>
              <a:t>stored in our hearts, we can meditate on the </a:t>
            </a:r>
            <a:r>
              <a:rPr lang="en-US" dirty="0" smtClean="0"/>
              <a:t>word</a:t>
            </a:r>
          </a:p>
          <a:p>
            <a:pPr lvl="1"/>
            <a:r>
              <a:rPr lang="en-US" dirty="0" smtClean="0"/>
              <a:t>Ruminate on the Word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Seeking A Deeper Devotion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Pray for Growth  (</a:t>
            </a:r>
            <a:r>
              <a:rPr lang="en-US" dirty="0" err="1"/>
              <a:t>Psa</a:t>
            </a:r>
            <a:r>
              <a:rPr lang="en-US" dirty="0"/>
              <a:t> 86:11, Eph 3:16-19)</a:t>
            </a:r>
          </a:p>
          <a:p>
            <a:r>
              <a:rPr lang="en-US" dirty="0"/>
              <a:t>Meditate on </a:t>
            </a:r>
            <a:r>
              <a:rPr lang="en-US" dirty="0" smtClean="0"/>
              <a:t>God’s Character  </a:t>
            </a:r>
            <a:endParaRPr lang="en-US" dirty="0"/>
          </a:p>
          <a:p>
            <a:pPr lvl="1"/>
            <a:r>
              <a:rPr lang="en-US" dirty="0"/>
              <a:t>	Isaiah 6 and Rev 4 – God’s Holiness</a:t>
            </a:r>
          </a:p>
          <a:p>
            <a:pPr lvl="1"/>
            <a:r>
              <a:rPr lang="en-US" dirty="0"/>
              <a:t>	Isaiah 40 – God’s greatness</a:t>
            </a:r>
          </a:p>
          <a:p>
            <a:pPr lvl="1"/>
            <a:r>
              <a:rPr lang="en-US" dirty="0"/>
              <a:t>	Psalm 139 – God’s omniscience and omnipresence</a:t>
            </a:r>
          </a:p>
          <a:p>
            <a:pPr lvl="1"/>
            <a:r>
              <a:rPr lang="en-US" dirty="0"/>
              <a:t>	Revelation 1:10-17 and Revelation 5 – the majesty of Christ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It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 higher compliment to be paid to a Believer than to call them a Godly Person</a:t>
            </a:r>
          </a:p>
          <a:p>
            <a:r>
              <a:rPr lang="en-US" dirty="0"/>
              <a:t>Words only appear a few times, but the entire Bible is about this topic</a:t>
            </a:r>
          </a:p>
          <a:p>
            <a:r>
              <a:rPr lang="en-US" dirty="0"/>
              <a:t>Paul distills essence of Christian life in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Titus </a:t>
            </a:r>
            <a:r>
              <a:rPr lang="en-US" dirty="0"/>
              <a:t>2:11-13</a:t>
            </a:r>
          </a:p>
          <a:p>
            <a:r>
              <a:rPr lang="en-US" dirty="0"/>
              <a:t>Paul in 1</a:t>
            </a:r>
            <a:r>
              <a:rPr lang="en-US" baseline="30000" dirty="0"/>
              <a:t>st</a:t>
            </a:r>
            <a:r>
              <a:rPr lang="en-US" dirty="0"/>
              <a:t> letter to Timothy talks about godliness</a:t>
            </a:r>
          </a:p>
          <a:p>
            <a:r>
              <a:rPr lang="en-US" dirty="0"/>
              <a:t>Peter in 2 Pet 3:10-12 says we are to be godly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Seeking A Deeper Devotion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Worshiping God privately</a:t>
            </a:r>
          </a:p>
          <a:p>
            <a:pPr lvl="1"/>
            <a:r>
              <a:rPr lang="en-US" dirty="0"/>
              <a:t>	Ascribing to God the glory, majesty, honor and worthiness that are his</a:t>
            </a:r>
          </a:p>
          <a:p>
            <a:pPr lvl="1"/>
            <a:r>
              <a:rPr lang="en-US" dirty="0"/>
              <a:t>	Rev 4:8-11, Rev 5:9-14</a:t>
            </a:r>
          </a:p>
          <a:p>
            <a:r>
              <a:rPr lang="en-US" dirty="0"/>
              <a:t>Fellowship with God</a:t>
            </a:r>
          </a:p>
          <a:p>
            <a:pPr lvl="1"/>
            <a:r>
              <a:rPr lang="en-US" dirty="0"/>
              <a:t>Quiet time – regular period each day set aside to meet with God</a:t>
            </a:r>
            <a:endParaRPr lang="en-US" dirty="0" smtClean="0"/>
          </a:p>
          <a:p>
            <a:pPr lvl="1"/>
            <a:r>
              <a:rPr lang="en-US" dirty="0" smtClean="0"/>
              <a:t>What to do in quiet time? – </a:t>
            </a:r>
            <a:r>
              <a:rPr lang="en-US" dirty="0"/>
              <a:t>worship, reading, prayer </a:t>
            </a:r>
          </a:p>
          <a:p>
            <a:r>
              <a:rPr lang="en-US" dirty="0"/>
              <a:t>Ultimate test – </a:t>
            </a:r>
            <a:r>
              <a:rPr lang="en-US" b="1" dirty="0"/>
              <a:t>do you hate evil? 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dirty="0" err="1" smtClean="0"/>
              <a:t>Neh</a:t>
            </a:r>
            <a:r>
              <a:rPr lang="en-US" dirty="0" smtClean="0"/>
              <a:t> </a:t>
            </a:r>
            <a:r>
              <a:rPr lang="en-US" dirty="0"/>
              <a:t>5:9, Proverbs 8:13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On God’s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God-</a:t>
            </a:r>
            <a:r>
              <a:rPr lang="en-US" dirty="0" err="1"/>
              <a:t>Centerdness</a:t>
            </a:r>
            <a:r>
              <a:rPr lang="en-US" dirty="0"/>
              <a:t> – Devotion to God</a:t>
            </a:r>
            <a:endParaRPr lang="en-US" dirty="0" smtClean="0"/>
          </a:p>
          <a:p>
            <a:r>
              <a:rPr lang="en-US" dirty="0" smtClean="0"/>
              <a:t>Godlikeness </a:t>
            </a:r>
            <a:r>
              <a:rPr lang="en-US" dirty="0"/>
              <a:t>– Christian character</a:t>
            </a:r>
          </a:p>
          <a:p>
            <a:r>
              <a:rPr lang="en-US" dirty="0"/>
              <a:t>Paul not only wanted to know Christ, he wanted to be like Him.</a:t>
            </a:r>
          </a:p>
          <a:p>
            <a:r>
              <a:rPr lang="en-US" dirty="0"/>
              <a:t>So far, the topic has been God-</a:t>
            </a:r>
            <a:r>
              <a:rPr lang="en-US" dirty="0" err="1"/>
              <a:t>centerdness</a:t>
            </a:r>
            <a:endParaRPr lang="en-US" dirty="0"/>
          </a:p>
          <a:p>
            <a:r>
              <a:rPr lang="en-US" dirty="0"/>
              <a:t>What are the character traits of a godly person?  Gal 5:22-</a:t>
            </a:r>
            <a:r>
              <a:rPr lang="en-US" dirty="0" smtClean="0"/>
              <a:t>23   They are: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 Traits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Love, joy, peace, patience, kindness, goodness, faithfulness, gentleness, self-control</a:t>
            </a:r>
          </a:p>
          <a:p>
            <a:r>
              <a:rPr lang="en-US" dirty="0"/>
              <a:t>Holiness, humility, compassion, forbearance, contentment, thankfulness, considerateness, sincerity and </a:t>
            </a:r>
            <a:r>
              <a:rPr lang="en-US" dirty="0" smtClean="0"/>
              <a:t>perseverance</a:t>
            </a:r>
          </a:p>
          <a:p>
            <a:r>
              <a:rPr lang="en-US" dirty="0"/>
              <a:t>Difficult to work on all of these on our own</a:t>
            </a:r>
          </a:p>
          <a:p>
            <a:r>
              <a:rPr lang="en-US" dirty="0"/>
              <a:t>But – they are fruits of the Spirit, the results of His work in us</a:t>
            </a:r>
          </a:p>
          <a:p>
            <a:r>
              <a:rPr lang="en-US" dirty="0"/>
              <a:t>We must fulfill our responsibilities under his direction and </a:t>
            </a:r>
            <a:r>
              <a:rPr lang="en-US" dirty="0" smtClean="0"/>
              <a:t>enablement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Principles of Godly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Devotion </a:t>
            </a:r>
            <a:r>
              <a:rPr lang="en-US" dirty="0"/>
              <a:t>to God is the only acceptable motive for actions that are pleasing to God</a:t>
            </a:r>
            <a:endParaRPr lang="en-US" dirty="0" smtClean="0"/>
          </a:p>
          <a:p>
            <a:pPr lvl="1"/>
            <a:r>
              <a:rPr lang="en-US" dirty="0" smtClean="0"/>
              <a:t>Often </a:t>
            </a:r>
            <a:r>
              <a:rPr lang="en-US" dirty="0"/>
              <a:t>we suffer from self-centered motives</a:t>
            </a:r>
            <a:endParaRPr lang="en-US" dirty="0" smtClean="0"/>
          </a:p>
          <a:p>
            <a:pPr lvl="1"/>
            <a:r>
              <a:rPr lang="en-US" dirty="0" smtClean="0"/>
              <a:t>Joseph </a:t>
            </a:r>
            <a:r>
              <a:rPr lang="en-US" dirty="0"/>
              <a:t>and </a:t>
            </a:r>
            <a:r>
              <a:rPr lang="en-US" dirty="0" err="1"/>
              <a:t>Potiphar’s</a:t>
            </a:r>
            <a:r>
              <a:rPr lang="en-US" dirty="0"/>
              <a:t> wife – Joseph did not want to sin against </a:t>
            </a:r>
            <a:r>
              <a:rPr lang="en-US" dirty="0" smtClean="0"/>
              <a:t>God</a:t>
            </a:r>
          </a:p>
          <a:p>
            <a:pPr lvl="1"/>
            <a:r>
              <a:rPr lang="en-US" dirty="0" smtClean="0"/>
              <a:t>Abraham </a:t>
            </a:r>
            <a:r>
              <a:rPr lang="en-US" dirty="0"/>
              <a:t>and Isaac – Abraham feared God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Gen 22:12)</a:t>
            </a:r>
            <a:endParaRPr lang="en-US" dirty="0" smtClean="0"/>
          </a:p>
          <a:p>
            <a:pPr lvl="1"/>
            <a:r>
              <a:rPr lang="en-US" dirty="0" smtClean="0"/>
              <a:t>Eating </a:t>
            </a:r>
            <a:r>
              <a:rPr lang="en-US" dirty="0"/>
              <a:t>and drinking to glorify God – (1 </a:t>
            </a:r>
            <a:r>
              <a:rPr lang="en-US" dirty="0" err="1"/>
              <a:t>Cor</a:t>
            </a:r>
            <a:r>
              <a:rPr lang="en-US" dirty="0"/>
              <a:t> 10:31)</a:t>
            </a:r>
            <a:endParaRPr lang="en-US" dirty="0" smtClean="0"/>
          </a:p>
          <a:p>
            <a:pPr lvl="1"/>
            <a:r>
              <a:rPr lang="en-US" dirty="0" smtClean="0"/>
              <a:t>Slaves </a:t>
            </a:r>
            <a:r>
              <a:rPr lang="en-US" dirty="0"/>
              <a:t>obedience out of reverence to God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Col 3:22)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Principles of Godly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2. The </a:t>
            </a:r>
            <a:r>
              <a:rPr lang="en-US" dirty="0"/>
              <a:t>power or enablement for a godly life comes from the risen Christ</a:t>
            </a:r>
          </a:p>
          <a:p>
            <a:pPr lvl="1"/>
            <a:r>
              <a:rPr lang="en-US" dirty="0"/>
              <a:t>	Paul – our competence comes from God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2 </a:t>
            </a:r>
            <a:r>
              <a:rPr lang="en-US" dirty="0" err="1"/>
              <a:t>Cor</a:t>
            </a:r>
            <a:r>
              <a:rPr lang="en-US" dirty="0"/>
              <a:t> 3:5)</a:t>
            </a:r>
          </a:p>
          <a:p>
            <a:pPr lvl="1"/>
            <a:r>
              <a:rPr lang="en-US" dirty="0"/>
              <a:t>	Paul – labor with strength from God (Col 1:29)</a:t>
            </a:r>
          </a:p>
          <a:p>
            <a:pPr lvl="1"/>
            <a:r>
              <a:rPr lang="en-US" dirty="0"/>
              <a:t>	I can do all things through Christ (Phil 4:13)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Principles of Godly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3. Though </a:t>
            </a:r>
            <a:r>
              <a:rPr lang="en-US" dirty="0"/>
              <a:t>the power for godly character comes from Christ, the responsibility for developing and displaying that character is ours.</a:t>
            </a:r>
          </a:p>
          <a:p>
            <a:pPr lvl="1"/>
            <a:r>
              <a:rPr lang="en-US" dirty="0"/>
              <a:t>	We press forward, straining toward the prize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Phil 3:12-14)</a:t>
            </a:r>
          </a:p>
          <a:p>
            <a:pPr lvl="1"/>
            <a:r>
              <a:rPr lang="en-US" dirty="0"/>
              <a:t>	Work out salvation (Phil 2:12-13) We are called to self-activity and pursuit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Principles of Godly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4. The </a:t>
            </a:r>
            <a:r>
              <a:rPr lang="en-US" dirty="0"/>
              <a:t>development of godly character entails both putting off and putting on character traits.</a:t>
            </a:r>
          </a:p>
          <a:p>
            <a:pPr lvl="1"/>
            <a:r>
              <a:rPr lang="en-US" dirty="0"/>
              <a:t>	Put off the old, put on the new  (Eph 4:22-24)</a:t>
            </a:r>
          </a:p>
          <a:p>
            <a:pPr lvl="1"/>
            <a:r>
              <a:rPr lang="en-US" dirty="0"/>
              <a:t>	Specifics of what we are to do and not do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Eph 4:28-5:4)</a:t>
            </a:r>
            <a:endParaRPr lang="en-US" dirty="0" smtClean="0"/>
          </a:p>
          <a:p>
            <a:pPr lvl="2"/>
            <a:r>
              <a:rPr lang="en-US" dirty="0" smtClean="0"/>
              <a:t>Falsehood </a:t>
            </a:r>
            <a:r>
              <a:rPr lang="en-US" dirty="0"/>
              <a:t>– truthfulness</a:t>
            </a:r>
            <a:endParaRPr lang="en-US" dirty="0" smtClean="0"/>
          </a:p>
          <a:p>
            <a:pPr lvl="2"/>
            <a:r>
              <a:rPr lang="en-US" dirty="0" smtClean="0"/>
              <a:t>Stealing </a:t>
            </a:r>
            <a:r>
              <a:rPr lang="en-US" dirty="0"/>
              <a:t>– generosity</a:t>
            </a:r>
            <a:endParaRPr lang="en-US" dirty="0" smtClean="0"/>
          </a:p>
          <a:p>
            <a:pPr lvl="2"/>
            <a:r>
              <a:rPr lang="en-US" dirty="0" smtClean="0"/>
              <a:t>Unwholesome </a:t>
            </a:r>
            <a:r>
              <a:rPr lang="en-US" dirty="0"/>
              <a:t>talk – build others up</a:t>
            </a:r>
            <a:endParaRPr lang="en-US" dirty="0" smtClean="0"/>
          </a:p>
          <a:p>
            <a:pPr lvl="2"/>
            <a:r>
              <a:rPr lang="en-US" dirty="0" smtClean="0"/>
              <a:t>Bitterness </a:t>
            </a:r>
            <a:r>
              <a:rPr lang="en-US" dirty="0"/>
              <a:t>– kindness</a:t>
            </a:r>
            <a:endParaRPr lang="en-US" dirty="0" smtClean="0"/>
          </a:p>
          <a:p>
            <a:pPr lvl="2"/>
            <a:r>
              <a:rPr lang="en-US" dirty="0" smtClean="0"/>
              <a:t>Rage </a:t>
            </a:r>
            <a:r>
              <a:rPr lang="en-US" dirty="0"/>
              <a:t>– compassion</a:t>
            </a:r>
            <a:endParaRPr lang="en-US" dirty="0" smtClean="0"/>
          </a:p>
          <a:p>
            <a:pPr lvl="2"/>
            <a:r>
              <a:rPr lang="en-US" dirty="0" smtClean="0"/>
              <a:t>Slander </a:t>
            </a:r>
            <a:r>
              <a:rPr lang="en-US" dirty="0"/>
              <a:t>– forgiveness</a:t>
            </a:r>
          </a:p>
          <a:p>
            <a:pPr lvl="1"/>
            <a:r>
              <a:rPr lang="en-US" dirty="0"/>
              <a:t>	We need to consider not only the good, but also the bad to progress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Principles of Godly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5. We </a:t>
            </a:r>
            <a:r>
              <a:rPr lang="en-US" dirty="0"/>
              <a:t>are to pursue growth in all of the graces that are considered the fruit of the Spirit</a:t>
            </a:r>
          </a:p>
          <a:p>
            <a:pPr lvl="1"/>
            <a:r>
              <a:rPr lang="en-US" dirty="0"/>
              <a:t>	We focus on what comes natural – but we should work on every area</a:t>
            </a:r>
          </a:p>
          <a:p>
            <a:pPr lvl="1"/>
            <a:r>
              <a:rPr lang="en-US" dirty="0"/>
              <a:t>	Different personality types offer natural responses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Six Principles of Godly Character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6. Growth </a:t>
            </a:r>
            <a:r>
              <a:rPr lang="en-US" dirty="0"/>
              <a:t>in all areas is progressive and never finished</a:t>
            </a:r>
            <a:endParaRPr lang="en-US" dirty="0" smtClean="0"/>
          </a:p>
          <a:p>
            <a:pPr lvl="1"/>
            <a:r>
              <a:rPr lang="en-US" dirty="0" smtClean="0"/>
              <a:t>Press </a:t>
            </a:r>
            <a:r>
              <a:rPr lang="en-US" dirty="0"/>
              <a:t>On…  (Phil 3:12)</a:t>
            </a:r>
            <a:endParaRPr lang="en-US" dirty="0" smtClean="0"/>
          </a:p>
          <a:p>
            <a:pPr lvl="1"/>
            <a:r>
              <a:rPr lang="en-US" dirty="0" smtClean="0"/>
              <a:t>Always </a:t>
            </a:r>
            <a:r>
              <a:rPr lang="en-US" dirty="0"/>
              <a:t>room for more growth  (1 </a:t>
            </a:r>
            <a:r>
              <a:rPr lang="en-US" dirty="0" err="1"/>
              <a:t>Thess</a:t>
            </a:r>
            <a:r>
              <a:rPr lang="en-US" dirty="0"/>
              <a:t> 4:9-10)</a:t>
            </a:r>
            <a:endParaRPr lang="en-US" dirty="0" smtClean="0"/>
          </a:p>
          <a:p>
            <a:pPr lvl="1"/>
            <a:r>
              <a:rPr lang="en-US" dirty="0" smtClean="0"/>
              <a:t>It </a:t>
            </a:r>
            <a:r>
              <a:rPr lang="en-US" dirty="0"/>
              <a:t>is possible to “train” ourselves in the wrong direction  (2 Pet 2:14)  </a:t>
            </a:r>
            <a:r>
              <a:rPr lang="en-US" dirty="0" smtClean="0"/>
              <a:t>(“Expert” </a:t>
            </a:r>
            <a:r>
              <a:rPr lang="en-US" dirty="0"/>
              <a:t>is the same as “train” in NASB)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 Between Character &amp; Conduct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Repeated actions over time, conduct produces character.  (2 Pet 2:14, Rom 6:19)</a:t>
            </a:r>
          </a:p>
          <a:p>
            <a:r>
              <a:rPr lang="en-US" dirty="0"/>
              <a:t>Character can also determine our actions. </a:t>
            </a:r>
          </a:p>
          <a:p>
            <a:r>
              <a:rPr lang="en-US" dirty="0"/>
              <a:t>What we do, we become.  What we are, we do.  Vicious circle.</a:t>
            </a:r>
          </a:p>
          <a:p>
            <a:r>
              <a:rPr lang="en-US" dirty="0"/>
              <a:t>Don’t try to change everything at once.  Work on a few areas at a time.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Godliness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What is godliness? </a:t>
            </a:r>
          </a:p>
          <a:p>
            <a:r>
              <a:rPr lang="en-US" sz="4000" dirty="0" smtClean="0"/>
              <a:t>How does a person become godly?</a:t>
            </a:r>
          </a:p>
          <a:p>
            <a:r>
              <a:rPr lang="en-US" sz="4000" dirty="0" smtClean="0"/>
              <a:t>What comes to mind when you think of godliness?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Humility  (Luke 18:14)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God commends humility and delights in it in his people  (Isaiah 57:15, 66:1-2)</a:t>
            </a:r>
          </a:p>
          <a:p>
            <a:r>
              <a:rPr lang="en-US" dirty="0"/>
              <a:t>	Jesus born in humble circumstances</a:t>
            </a:r>
          </a:p>
          <a:p>
            <a:r>
              <a:rPr lang="en-US" dirty="0"/>
              <a:t>	Opens the way to all other godly character traits</a:t>
            </a:r>
          </a:p>
          <a:p>
            <a:r>
              <a:rPr lang="en-US" dirty="0"/>
              <a:t>	Challenge to be humble about gifts, abilities and attainments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Humility  (Luke 18:14)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Humility begins with understanding of salvation </a:t>
            </a:r>
            <a:endParaRPr lang="en-US" dirty="0" smtClean="0"/>
          </a:p>
          <a:p>
            <a:pPr lvl="1"/>
            <a:r>
              <a:rPr lang="en-US" dirty="0" smtClean="0"/>
              <a:t>Did </a:t>
            </a:r>
            <a:r>
              <a:rPr lang="en-US" dirty="0"/>
              <a:t>we, in some undefined way, contribute something implying we are a bit wiser, smarter or responsive to God than others?</a:t>
            </a:r>
            <a:endParaRPr lang="en-US" dirty="0" smtClean="0"/>
          </a:p>
          <a:p>
            <a:pPr lvl="1"/>
            <a:r>
              <a:rPr lang="en-US" dirty="0" smtClean="0"/>
              <a:t>Paul </a:t>
            </a:r>
            <a:r>
              <a:rPr lang="en-US" dirty="0"/>
              <a:t>took no credit for anything  (1 </a:t>
            </a:r>
            <a:r>
              <a:rPr lang="en-US" dirty="0" err="1"/>
              <a:t>Cor</a:t>
            </a:r>
            <a:r>
              <a:rPr lang="en-US" dirty="0"/>
              <a:t> 15:10)</a:t>
            </a:r>
            <a:endParaRPr lang="en-US" dirty="0" smtClean="0"/>
          </a:p>
          <a:p>
            <a:r>
              <a:rPr lang="en-US" dirty="0" smtClean="0"/>
              <a:t>Important </a:t>
            </a:r>
            <a:r>
              <a:rPr lang="en-US" dirty="0"/>
              <a:t>to cultivate humility with other people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practice: meditate on Scripture addressing areas of greatest need and confess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Contentment (1 Tim 6:6)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Godly person has heart focused on God, not possessions, position or power</a:t>
            </a:r>
            <a:endParaRPr lang="en-US" dirty="0" smtClean="0"/>
          </a:p>
          <a:p>
            <a:r>
              <a:rPr lang="en-US" dirty="0" smtClean="0"/>
              <a:t>2 </a:t>
            </a:r>
            <a:r>
              <a:rPr lang="en-US" dirty="0" err="1"/>
              <a:t>Cor</a:t>
            </a:r>
            <a:r>
              <a:rPr lang="en-US" dirty="0"/>
              <a:t> 9:8 – all sufficiency.  2 </a:t>
            </a:r>
            <a:r>
              <a:rPr lang="en-US" dirty="0" err="1"/>
              <a:t>Cor</a:t>
            </a:r>
            <a:r>
              <a:rPr lang="en-US" dirty="0"/>
              <a:t> 12:9 – My grace is sufficient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content person experiences God’s provision for needs and God’s grace for</a:t>
            </a:r>
            <a:r>
              <a:rPr lang="en-US" dirty="0" smtClean="0"/>
              <a:t> circumstances</a:t>
            </a:r>
          </a:p>
          <a:p>
            <a:r>
              <a:rPr lang="en-US" dirty="0" smtClean="0"/>
              <a:t>Not </a:t>
            </a:r>
            <a:r>
              <a:rPr lang="en-US" dirty="0"/>
              <a:t>just associated with possessions or money</a:t>
            </a:r>
            <a:endParaRPr lang="en-US" dirty="0" smtClean="0"/>
          </a:p>
          <a:p>
            <a:pPr lvl="1"/>
            <a:r>
              <a:rPr lang="en-US" dirty="0" smtClean="0"/>
              <a:t>Place </a:t>
            </a:r>
            <a:r>
              <a:rPr lang="en-US" dirty="0"/>
              <a:t>in society or the body of </a:t>
            </a:r>
            <a:r>
              <a:rPr lang="en-US" dirty="0" smtClean="0"/>
              <a:t>Christ</a:t>
            </a:r>
            <a:endParaRPr lang="en-US" dirty="0"/>
          </a:p>
          <a:p>
            <a:pPr lvl="1"/>
            <a:r>
              <a:rPr lang="en-US" dirty="0" smtClean="0"/>
              <a:t>Physical </a:t>
            </a:r>
            <a:r>
              <a:rPr lang="en-US" dirty="0"/>
              <a:t>limitations, afflictions, living conditions and </a:t>
            </a:r>
            <a:r>
              <a:rPr lang="en-US" dirty="0" smtClean="0"/>
              <a:t>trials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Contentment (1 Tim 6:6)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Recognize where true value is: </a:t>
            </a:r>
          </a:p>
          <a:p>
            <a:pPr lvl="1"/>
            <a:r>
              <a:rPr lang="en-US" dirty="0" smtClean="0"/>
              <a:t>Eternal life – Mark 8, </a:t>
            </a:r>
          </a:p>
          <a:p>
            <a:pPr lvl="1"/>
            <a:r>
              <a:rPr lang="en-US" dirty="0" smtClean="0"/>
              <a:t>Word – Psalm 19, </a:t>
            </a:r>
          </a:p>
          <a:p>
            <a:pPr lvl="1"/>
            <a:r>
              <a:rPr lang="en-US" dirty="0" smtClean="0"/>
              <a:t>Wisdom – </a:t>
            </a:r>
            <a:r>
              <a:rPr lang="en-US" dirty="0" err="1" smtClean="0"/>
              <a:t>Prov</a:t>
            </a:r>
            <a:r>
              <a:rPr lang="en-US" dirty="0" smtClean="0"/>
              <a:t> 3:13-15</a:t>
            </a:r>
          </a:p>
          <a:p>
            <a:r>
              <a:rPr lang="en-US" dirty="0" smtClean="0"/>
              <a:t>	All that we have comes from God  </a:t>
            </a:r>
            <a:br>
              <a:rPr lang="en-US" dirty="0" smtClean="0"/>
            </a:br>
            <a:r>
              <a:rPr lang="en-US" dirty="0" smtClean="0"/>
              <a:t>1 </a:t>
            </a:r>
            <a:r>
              <a:rPr lang="en-US" dirty="0" err="1" smtClean="0"/>
              <a:t>Chron</a:t>
            </a:r>
            <a:r>
              <a:rPr lang="en-US" dirty="0" smtClean="0"/>
              <a:t> 29:12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Thankfulness (Psalm 100:4-5)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Recognition that God has provided for us and cared for us</a:t>
            </a:r>
            <a:endParaRPr lang="en-US" dirty="0" smtClean="0"/>
          </a:p>
          <a:p>
            <a:r>
              <a:rPr lang="en-US" dirty="0" smtClean="0"/>
              <a:t>Recognition </a:t>
            </a:r>
            <a:r>
              <a:rPr lang="en-US" dirty="0"/>
              <a:t>that we are totally dependent upon him</a:t>
            </a:r>
            <a:endParaRPr lang="en-US" dirty="0" smtClean="0"/>
          </a:p>
          <a:p>
            <a:r>
              <a:rPr lang="en-US" dirty="0" smtClean="0"/>
              <a:t>Unthankful is grievous </a:t>
            </a:r>
            <a:r>
              <a:rPr lang="en-US" dirty="0"/>
              <a:t>sin  - Paul recounting downfall of mankind  (Rom 1)</a:t>
            </a:r>
            <a:endParaRPr lang="en-US" dirty="0" smtClean="0"/>
          </a:p>
          <a:p>
            <a:r>
              <a:rPr lang="en-US" dirty="0" smtClean="0"/>
              <a:t>Account </a:t>
            </a:r>
            <a:r>
              <a:rPr lang="en-US" dirty="0"/>
              <a:t>of healing of 10 Lepers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Luke 17:11-19)</a:t>
            </a:r>
            <a:endParaRPr lang="en-US" dirty="0" smtClean="0"/>
          </a:p>
          <a:p>
            <a:r>
              <a:rPr lang="en-US" dirty="0" smtClean="0"/>
              <a:t>140 </a:t>
            </a:r>
            <a:r>
              <a:rPr lang="en-US" dirty="0"/>
              <a:t>references to thankfulness in the Bible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Thankfulness (Psalm 100:4-5)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Purpose – to acknowledge God’s goodness and honor him. (Psalm 50:23)</a:t>
            </a:r>
            <a:endParaRPr lang="en-US" dirty="0" smtClean="0"/>
          </a:p>
          <a:p>
            <a:r>
              <a:rPr lang="en-US" dirty="0" smtClean="0"/>
              <a:t>Comes </a:t>
            </a:r>
            <a:r>
              <a:rPr lang="en-US" dirty="0"/>
              <a:t>through effort. </a:t>
            </a:r>
            <a:r>
              <a:rPr lang="en-US" dirty="0" smtClean="0"/>
              <a:t> </a:t>
            </a:r>
          </a:p>
          <a:p>
            <a:r>
              <a:rPr lang="en-US" dirty="0" smtClean="0"/>
              <a:t>Expand </a:t>
            </a:r>
            <a:r>
              <a:rPr lang="en-US" dirty="0"/>
              <a:t>beyond </a:t>
            </a:r>
            <a:r>
              <a:rPr lang="en-US" b="1" dirty="0"/>
              <a:t>mealtime expressions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Write </a:t>
            </a:r>
            <a:r>
              <a:rPr lang="en-US" dirty="0"/>
              <a:t>down things you are thankful for to use during prayer.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Joy (Romans 14:17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Commanded to be joyful (1 </a:t>
            </a:r>
            <a:r>
              <a:rPr lang="en-US" dirty="0" err="1"/>
              <a:t>Thess</a:t>
            </a:r>
            <a:r>
              <a:rPr lang="en-US" dirty="0"/>
              <a:t> 5:16)  </a:t>
            </a:r>
          </a:p>
          <a:p>
            <a:r>
              <a:rPr lang="en-US" dirty="0"/>
              <a:t>Rejoice always (Phil 4:4)</a:t>
            </a:r>
          </a:p>
          <a:p>
            <a:r>
              <a:rPr lang="en-US" dirty="0"/>
              <a:t>Stumbling blocks to Joy</a:t>
            </a:r>
            <a:endParaRPr lang="en-US" dirty="0" smtClean="0"/>
          </a:p>
          <a:p>
            <a:pPr lvl="1"/>
            <a:r>
              <a:rPr lang="en-US" dirty="0" smtClean="0"/>
              <a:t>Sin </a:t>
            </a:r>
            <a:r>
              <a:rPr lang="en-US" dirty="0"/>
              <a:t>in our lives that breaks communion with </a:t>
            </a:r>
            <a:r>
              <a:rPr lang="en-US" dirty="0" smtClean="0"/>
              <a:t>God</a:t>
            </a:r>
            <a:endParaRPr lang="en-US" dirty="0"/>
          </a:p>
          <a:p>
            <a:pPr lvl="1"/>
            <a:r>
              <a:rPr lang="en-US" dirty="0" smtClean="0"/>
              <a:t>Misplaced </a:t>
            </a:r>
            <a:r>
              <a:rPr lang="en-US" dirty="0"/>
              <a:t>confidence in our flesh, good works or religious </a:t>
            </a:r>
            <a:r>
              <a:rPr lang="en-US" dirty="0" smtClean="0"/>
              <a:t>attainment</a:t>
            </a:r>
            <a:endParaRPr lang="en-US" dirty="0"/>
          </a:p>
          <a:p>
            <a:pPr lvl="1"/>
            <a:r>
              <a:rPr lang="en-US" dirty="0" smtClean="0"/>
              <a:t>Chastening </a:t>
            </a:r>
            <a:r>
              <a:rPr lang="en-US" dirty="0"/>
              <a:t>or discipline offered by God.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Heb 12:11, 12:6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Joy (Romans 14:17)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Trials of the faith – differ from discipline – come in many forms</a:t>
            </a:r>
          </a:p>
          <a:p>
            <a:pPr lvl="2"/>
            <a:r>
              <a:rPr lang="en-US" dirty="0" smtClean="0"/>
              <a:t>Nagging health problems</a:t>
            </a:r>
          </a:p>
          <a:p>
            <a:pPr lvl="2"/>
            <a:r>
              <a:rPr lang="en-US" dirty="0" smtClean="0"/>
              <a:t>Financial reverses</a:t>
            </a:r>
          </a:p>
          <a:p>
            <a:pPr lvl="2"/>
            <a:r>
              <a:rPr lang="en-US" dirty="0" smtClean="0"/>
              <a:t>Criticism, rejection or persecution </a:t>
            </a:r>
          </a:p>
          <a:p>
            <a:r>
              <a:rPr lang="en-US" dirty="0" smtClean="0"/>
              <a:t>Ways </a:t>
            </a:r>
            <a:r>
              <a:rPr lang="en-US" dirty="0"/>
              <a:t>to achieve joy in your life</a:t>
            </a:r>
            <a:endParaRPr lang="en-US" dirty="0" smtClean="0"/>
          </a:p>
          <a:p>
            <a:pPr lvl="1"/>
            <a:r>
              <a:rPr lang="en-US" dirty="0" smtClean="0"/>
              <a:t>Confess </a:t>
            </a:r>
            <a:r>
              <a:rPr lang="en-US" dirty="0"/>
              <a:t>and forsake sin</a:t>
            </a:r>
            <a:endParaRPr lang="en-US" dirty="0" smtClean="0"/>
          </a:p>
          <a:p>
            <a:pPr lvl="1"/>
            <a:r>
              <a:rPr lang="en-US" dirty="0" smtClean="0"/>
              <a:t>Trust </a:t>
            </a:r>
            <a:r>
              <a:rPr lang="en-US" dirty="0"/>
              <a:t>in God (Rom 15:13, Rom 8:28)</a:t>
            </a:r>
            <a:endParaRPr lang="en-US" dirty="0" smtClean="0"/>
          </a:p>
          <a:p>
            <a:pPr lvl="1"/>
            <a:r>
              <a:rPr lang="en-US" dirty="0" smtClean="0"/>
              <a:t>Take </a:t>
            </a:r>
            <a:r>
              <a:rPr lang="en-US" dirty="0"/>
              <a:t>a long-range view of life (1 Pet 1:6, Rom 5:2,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2 </a:t>
            </a:r>
            <a:r>
              <a:rPr lang="en-US" dirty="0" err="1"/>
              <a:t>Cor</a:t>
            </a:r>
            <a:r>
              <a:rPr lang="en-US" dirty="0"/>
              <a:t> 4:18)</a:t>
            </a:r>
            <a:endParaRPr lang="en-US" dirty="0" smtClean="0"/>
          </a:p>
          <a:p>
            <a:pPr lvl="1"/>
            <a:r>
              <a:rPr lang="en-US" dirty="0" smtClean="0"/>
              <a:t>Give </a:t>
            </a:r>
            <a:r>
              <a:rPr lang="en-US" dirty="0"/>
              <a:t>thanks in all</a:t>
            </a:r>
            <a:r>
              <a:rPr lang="en-US" dirty="0" smtClean="0"/>
              <a:t> circumstances </a:t>
            </a:r>
            <a:r>
              <a:rPr lang="en-US" dirty="0"/>
              <a:t>(1 </a:t>
            </a:r>
            <a:r>
              <a:rPr lang="en-US" dirty="0" err="1"/>
              <a:t>Thess</a:t>
            </a:r>
            <a:r>
              <a:rPr lang="en-US" dirty="0"/>
              <a:t> 5:18)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Holiness (1 John 1:5)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holy, because I am holy.  (1 Pet 1:16)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must all pursue holiness.</a:t>
            </a:r>
            <a:endParaRPr lang="en-US" dirty="0" smtClean="0"/>
          </a:p>
          <a:p>
            <a:r>
              <a:rPr lang="en-US" dirty="0" smtClean="0"/>
              <a:t>Holiness </a:t>
            </a:r>
            <a:r>
              <a:rPr lang="en-US" dirty="0"/>
              <a:t>defined: to be without sin  (Heb 4:15)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should strive not to sin (1 John 2:1)</a:t>
            </a:r>
            <a:endParaRPr lang="en-US" dirty="0" smtClean="0"/>
          </a:p>
          <a:p>
            <a:r>
              <a:rPr lang="en-US" dirty="0" smtClean="0"/>
              <a:t>Every </a:t>
            </a:r>
            <a:r>
              <a:rPr lang="en-US" dirty="0"/>
              <a:t>sin, no matter how small, is an affront to God  (1 Pet 2:11)</a:t>
            </a:r>
            <a:r>
              <a:rPr lang="en-US" dirty="0" smtClean="0"/>
              <a:t> </a:t>
            </a:r>
          </a:p>
          <a:p>
            <a:r>
              <a:rPr lang="en-US" dirty="0"/>
              <a:t>We will fail in our pursuit of </a:t>
            </a:r>
            <a:r>
              <a:rPr lang="en-US" b="1" dirty="0"/>
              <a:t>absolute </a:t>
            </a:r>
            <a:r>
              <a:rPr lang="en-US" dirty="0"/>
              <a:t>holiness (1 John 1:8)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Holiness (1 John 1:5)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Paul encouraged </a:t>
            </a:r>
            <a:r>
              <a:rPr lang="en-US" dirty="0" err="1"/>
              <a:t>Ephesian</a:t>
            </a:r>
            <a:r>
              <a:rPr lang="en-US" dirty="0"/>
              <a:t> Christians in three areas:</a:t>
            </a:r>
            <a:endParaRPr lang="en-US" dirty="0" smtClean="0"/>
          </a:p>
          <a:p>
            <a:pPr lvl="1"/>
            <a:r>
              <a:rPr lang="en-US" dirty="0" smtClean="0"/>
              <a:t>Honesty </a:t>
            </a:r>
            <a:r>
              <a:rPr lang="en-US" dirty="0"/>
              <a:t>– refusal to lie, steal or deceive</a:t>
            </a:r>
            <a:endParaRPr lang="en-US" dirty="0" smtClean="0"/>
          </a:p>
          <a:p>
            <a:pPr lvl="1"/>
            <a:r>
              <a:rPr lang="en-US" dirty="0" err="1" smtClean="0"/>
              <a:t>Peaceableness</a:t>
            </a:r>
            <a:r>
              <a:rPr lang="en-US" dirty="0" smtClean="0"/>
              <a:t> </a:t>
            </a:r>
            <a:r>
              <a:rPr lang="en-US" dirty="0"/>
              <a:t>– freedom from bitterness, anger, and strife</a:t>
            </a:r>
            <a:endParaRPr lang="en-US" dirty="0" smtClean="0"/>
          </a:p>
          <a:p>
            <a:pPr lvl="1"/>
            <a:r>
              <a:rPr lang="en-US" dirty="0" smtClean="0"/>
              <a:t>Purity </a:t>
            </a:r>
            <a:r>
              <a:rPr lang="en-US" dirty="0"/>
              <a:t>– not even a hint of sexual immorality in word, look, act, or thought</a:t>
            </a:r>
            <a:endParaRPr lang="en-US" dirty="0" smtClean="0"/>
          </a:p>
          <a:p>
            <a:r>
              <a:rPr lang="en-US" dirty="0" smtClean="0"/>
              <a:t>Our </a:t>
            </a:r>
            <a:r>
              <a:rPr lang="en-US" dirty="0"/>
              <a:t>culture is at war with each of these areas.  How do we pursue holiness</a:t>
            </a:r>
            <a:r>
              <a:rPr lang="en-US" dirty="0" smtClean="0"/>
              <a:t>?</a:t>
            </a:r>
          </a:p>
          <a:p>
            <a:r>
              <a:rPr lang="en-US" dirty="0" smtClean="0"/>
              <a:t>Essential elements of Holiness: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Godliness = Devotion In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Enoch in Gen 5:21-24</a:t>
            </a:r>
          </a:p>
          <a:p>
            <a:r>
              <a:rPr lang="en-US" dirty="0"/>
              <a:t>Devotion</a:t>
            </a:r>
            <a:r>
              <a:rPr lang="en-US" dirty="0" smtClean="0"/>
              <a:t> = </a:t>
            </a:r>
            <a:r>
              <a:rPr lang="en-US" dirty="0"/>
              <a:t>walking and working for God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Holiness (1 John 1:5)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Conviction: the knowledge of truth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sz="3000" dirty="0" smtClean="0"/>
              <a:t>Transform your minds (Eph 12:2)</a:t>
            </a:r>
          </a:p>
          <a:p>
            <a:pPr marL="342900" lvl="1" indent="-342900">
              <a:buFont typeface="Arial"/>
              <a:buChar char="•"/>
            </a:pPr>
            <a:r>
              <a:rPr lang="en-US" sz="3000" dirty="0" smtClean="0"/>
              <a:t>Bible study with others allows us to test our understanding and application</a:t>
            </a:r>
          </a:p>
          <a:p>
            <a:pPr marL="342900" lvl="1" indent="-342900">
              <a:buFont typeface="Arial"/>
              <a:buChar char="•"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Holiness (1 John 1:5)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Commitment: to obedience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 </a:t>
            </a:r>
            <a:r>
              <a:rPr lang="en-US" dirty="0"/>
              <a:t>belief is what you hold; a conviction holds you.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must be committed to live by what we claim to believe</a:t>
            </a:r>
            <a:endParaRPr lang="en-US" dirty="0" smtClean="0"/>
          </a:p>
          <a:p>
            <a:r>
              <a:rPr lang="en-US" dirty="0" smtClean="0"/>
              <a:t>Holiness </a:t>
            </a:r>
            <a:r>
              <a:rPr lang="en-US" dirty="0"/>
              <a:t>is so important to God that is deserves priority</a:t>
            </a:r>
            <a:endParaRPr lang="en-US" dirty="0" smtClean="0"/>
          </a:p>
          <a:p>
            <a:r>
              <a:rPr lang="en-US" dirty="0" smtClean="0"/>
              <a:t>All </a:t>
            </a:r>
            <a:r>
              <a:rPr lang="en-US" dirty="0"/>
              <a:t>sin is offensive to God.  It is an expression of contempt.</a:t>
            </a:r>
            <a:endParaRPr lang="en-US" dirty="0" smtClean="0"/>
          </a:p>
          <a:p>
            <a:r>
              <a:rPr lang="en-US" dirty="0" smtClean="0"/>
              <a:t>Precepts </a:t>
            </a:r>
            <a:r>
              <a:rPr lang="en-US" dirty="0"/>
              <a:t>that must be fully obeyed (Psalm 119:4)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Holiness (1 John 1:5)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Discipline </a:t>
            </a:r>
            <a:r>
              <a:rPr lang="en-US" dirty="0"/>
              <a:t>of choices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must make the right decisions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Titus 2:11-12)</a:t>
            </a:r>
            <a:endParaRPr lang="en-US" dirty="0" smtClean="0"/>
          </a:p>
          <a:p>
            <a:r>
              <a:rPr lang="en-US" dirty="0" smtClean="0"/>
              <a:t>Put </a:t>
            </a:r>
            <a:r>
              <a:rPr lang="en-US" dirty="0"/>
              <a:t>to death misdeeds (Romans 8:13)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Holiness (1 John 1:5)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Dependence </a:t>
            </a:r>
            <a:r>
              <a:rPr lang="en-US" dirty="0"/>
              <a:t>on the Spirit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personally responsible and totally dependent</a:t>
            </a:r>
            <a:endParaRPr lang="en-US" dirty="0" smtClean="0"/>
          </a:p>
          <a:p>
            <a:r>
              <a:rPr lang="en-US" dirty="0" smtClean="0"/>
              <a:t>Transform </a:t>
            </a:r>
            <a:r>
              <a:rPr lang="en-US" dirty="0"/>
              <a:t>ourselves (Romans 12:2)</a:t>
            </a:r>
            <a:endParaRPr lang="en-US" dirty="0" smtClean="0"/>
          </a:p>
          <a:p>
            <a:r>
              <a:rPr lang="en-US" dirty="0" smtClean="0"/>
              <a:t>Turn </a:t>
            </a:r>
            <a:r>
              <a:rPr lang="en-US" dirty="0"/>
              <a:t>my heart toward you…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Psalm 119:36-37)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Holiness (1 John 1:5)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God</a:t>
            </a:r>
            <a:r>
              <a:rPr lang="en-US" dirty="0"/>
              <a:t>-centered desire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much of our nature is self-</a:t>
            </a:r>
            <a:r>
              <a:rPr lang="en-US" dirty="0" smtClean="0"/>
              <a:t>centered</a:t>
            </a:r>
          </a:p>
          <a:p>
            <a:r>
              <a:rPr lang="en-US" dirty="0" smtClean="0"/>
              <a:t>More often vexed at lowering our self-esteem than we are grieved at God’s dishonor</a:t>
            </a:r>
          </a:p>
          <a:p>
            <a:r>
              <a:rPr lang="en-US" dirty="0" smtClean="0"/>
              <a:t>God does not honor self-centered desires</a:t>
            </a:r>
          </a:p>
          <a:p>
            <a:r>
              <a:rPr lang="en-US" dirty="0" smtClean="0"/>
              <a:t>Must </a:t>
            </a:r>
            <a:r>
              <a:rPr lang="en-US" dirty="0"/>
              <a:t>see things as they relate to God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Self-Control (Proverbs 25:28)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Self-control is the Believer’s defense against sinful desire</a:t>
            </a:r>
          </a:p>
          <a:p>
            <a:r>
              <a:rPr lang="en-US" dirty="0"/>
              <a:t>	Lack of it makes us vulnerable to temptation</a:t>
            </a:r>
            <a:endParaRPr lang="en-US" dirty="0" smtClean="0"/>
          </a:p>
          <a:p>
            <a:pPr lvl="1"/>
            <a:r>
              <a:rPr lang="en-US" dirty="0" smtClean="0"/>
              <a:t>Anger </a:t>
            </a:r>
            <a:r>
              <a:rPr lang="en-US" dirty="0"/>
              <a:t>leads to murder</a:t>
            </a:r>
            <a:endParaRPr lang="en-US" dirty="0" smtClean="0"/>
          </a:p>
          <a:p>
            <a:pPr lvl="1"/>
            <a:r>
              <a:rPr lang="en-US" dirty="0" smtClean="0"/>
              <a:t>Failure </a:t>
            </a:r>
            <a:r>
              <a:rPr lang="en-US" dirty="0"/>
              <a:t>to watch over lust leads to adultery</a:t>
            </a:r>
          </a:p>
          <a:p>
            <a:r>
              <a:rPr lang="en-US" dirty="0"/>
              <a:t>	Self-control is governing one’s desires</a:t>
            </a:r>
            <a:endParaRPr lang="en-US" dirty="0" smtClean="0"/>
          </a:p>
          <a:p>
            <a:pPr lvl="1"/>
            <a:r>
              <a:rPr lang="en-US" dirty="0" smtClean="0"/>
              <a:t>Avoid </a:t>
            </a:r>
            <a:r>
              <a:rPr lang="en-US" dirty="0"/>
              <a:t>excesses</a:t>
            </a:r>
            <a:endParaRPr lang="en-US" dirty="0" smtClean="0"/>
          </a:p>
          <a:p>
            <a:pPr lvl="1"/>
            <a:r>
              <a:rPr lang="en-US" dirty="0" smtClean="0"/>
              <a:t>Stay </a:t>
            </a:r>
            <a:r>
              <a:rPr lang="en-US" dirty="0"/>
              <a:t>within reasonable bounds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Self-Control (Proverbs 25:28)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Self-control says “yes” to things as well as “no”</a:t>
            </a:r>
            <a:endParaRPr lang="en-US" dirty="0" smtClean="0"/>
          </a:p>
          <a:p>
            <a:pPr lvl="1"/>
            <a:r>
              <a:rPr lang="en-US" dirty="0" smtClean="0"/>
              <a:t>Bible </a:t>
            </a:r>
            <a:r>
              <a:rPr lang="en-US" dirty="0"/>
              <a:t>study</a:t>
            </a:r>
            <a:endParaRPr lang="en-US" dirty="0" smtClean="0"/>
          </a:p>
          <a:p>
            <a:pPr lvl="1"/>
            <a:r>
              <a:rPr lang="en-US" dirty="0" smtClean="0"/>
              <a:t>Devotional </a:t>
            </a:r>
            <a:r>
              <a:rPr lang="en-US" dirty="0"/>
              <a:t>time  (Paul’s example in 1 </a:t>
            </a:r>
            <a:r>
              <a:rPr lang="en-US" dirty="0" err="1"/>
              <a:t>Cor</a:t>
            </a:r>
            <a:r>
              <a:rPr lang="en-US" dirty="0"/>
              <a:t> 9:27)</a:t>
            </a:r>
          </a:p>
          <a:p>
            <a:r>
              <a:rPr lang="en-US" dirty="0"/>
              <a:t>	We must deny ourselves (Luke 9:23)</a:t>
            </a:r>
          </a:p>
          <a:p>
            <a:r>
              <a:rPr lang="en-US" dirty="0"/>
              <a:t>	Two translations of the word in the NIV</a:t>
            </a:r>
            <a:endParaRPr lang="en-US" dirty="0" smtClean="0"/>
          </a:p>
          <a:p>
            <a:pPr lvl="1"/>
            <a:r>
              <a:rPr lang="en-US" dirty="0" smtClean="0"/>
              <a:t>Inner </a:t>
            </a:r>
            <a:r>
              <a:rPr lang="en-US" dirty="0"/>
              <a:t>Strength</a:t>
            </a:r>
            <a:endParaRPr lang="en-US" dirty="0" smtClean="0"/>
          </a:p>
          <a:p>
            <a:pPr lvl="1"/>
            <a:r>
              <a:rPr lang="en-US" dirty="0" smtClean="0"/>
              <a:t>Soundness </a:t>
            </a:r>
            <a:r>
              <a:rPr lang="en-US" dirty="0"/>
              <a:t>of mind and judgment</a:t>
            </a:r>
          </a:p>
          <a:p>
            <a:r>
              <a:rPr lang="en-US" dirty="0"/>
              <a:t>	Take captive every thought (2 </a:t>
            </a:r>
            <a:r>
              <a:rPr lang="en-US" dirty="0" err="1"/>
              <a:t>Cor</a:t>
            </a:r>
            <a:r>
              <a:rPr lang="en-US" dirty="0"/>
              <a:t> 10:5)</a:t>
            </a:r>
          </a:p>
          <a:p>
            <a:r>
              <a:rPr lang="en-US" dirty="0"/>
              <a:t>	Watch the gates to our souls – our eyes and ears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Faithfulness (Proverbs 20:6)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dependent on God’s faithfulness</a:t>
            </a:r>
            <a:endParaRPr lang="en-US" dirty="0" smtClean="0"/>
          </a:p>
          <a:p>
            <a:pPr lvl="1"/>
            <a:r>
              <a:rPr lang="en-US" dirty="0" smtClean="0"/>
              <a:t>Salvation </a:t>
            </a:r>
            <a:r>
              <a:rPr lang="en-US" dirty="0"/>
              <a:t>(1 </a:t>
            </a:r>
            <a:r>
              <a:rPr lang="en-US" dirty="0" err="1"/>
              <a:t>Cor</a:t>
            </a:r>
            <a:r>
              <a:rPr lang="en-US" dirty="0"/>
              <a:t> 1:8,9)</a:t>
            </a:r>
            <a:endParaRPr lang="en-US" dirty="0" smtClean="0"/>
          </a:p>
          <a:p>
            <a:pPr lvl="1"/>
            <a:r>
              <a:rPr lang="en-US" dirty="0" smtClean="0"/>
              <a:t>Deliverance </a:t>
            </a:r>
            <a:r>
              <a:rPr lang="en-US" dirty="0"/>
              <a:t>(1 </a:t>
            </a:r>
            <a:r>
              <a:rPr lang="en-US" dirty="0" err="1"/>
              <a:t>Cor</a:t>
            </a:r>
            <a:r>
              <a:rPr lang="en-US" dirty="0"/>
              <a:t> 10:13)</a:t>
            </a:r>
            <a:endParaRPr lang="en-US" dirty="0" smtClean="0"/>
          </a:p>
          <a:p>
            <a:pPr lvl="1"/>
            <a:r>
              <a:rPr lang="en-US" dirty="0" smtClean="0"/>
              <a:t>Ultimate </a:t>
            </a:r>
            <a:r>
              <a:rPr lang="en-US" dirty="0"/>
              <a:t>Sanctification (1 </a:t>
            </a:r>
            <a:r>
              <a:rPr lang="en-US" dirty="0" err="1"/>
              <a:t>Thess</a:t>
            </a:r>
            <a:r>
              <a:rPr lang="en-US" dirty="0"/>
              <a:t> 5:23)</a:t>
            </a:r>
            <a:endParaRPr lang="en-US" dirty="0" smtClean="0"/>
          </a:p>
          <a:p>
            <a:pPr lvl="1"/>
            <a:r>
              <a:rPr lang="en-US" dirty="0" smtClean="0"/>
              <a:t>Forgiveness </a:t>
            </a:r>
            <a:r>
              <a:rPr lang="en-US" dirty="0"/>
              <a:t>(1 John 1:9)</a:t>
            </a:r>
            <a:endParaRPr lang="en-US" dirty="0" smtClean="0"/>
          </a:p>
          <a:p>
            <a:pPr lvl="1"/>
            <a:r>
              <a:rPr lang="en-US" dirty="0" smtClean="0"/>
              <a:t>Relief </a:t>
            </a:r>
            <a:r>
              <a:rPr lang="en-US" dirty="0"/>
              <a:t>from suffering (1 Pet 4:19)</a:t>
            </a:r>
            <a:r>
              <a:rPr lang="en-US" dirty="0" smtClean="0"/>
              <a:t> </a:t>
            </a:r>
          </a:p>
          <a:p>
            <a:r>
              <a:rPr lang="en-US" dirty="0"/>
              <a:t>We can count on God’s faithfulness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Psalm 145:13)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Faithfulness (Proverbs 20:6)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Faithfulness defined – firm in adherence to promises or in observance of duty.</a:t>
            </a:r>
            <a:endParaRPr lang="en-US" dirty="0" smtClean="0"/>
          </a:p>
          <a:p>
            <a:r>
              <a:rPr lang="en-US" dirty="0" smtClean="0"/>
              <a:t>Faithful </a:t>
            </a:r>
            <a:r>
              <a:rPr lang="en-US" dirty="0"/>
              <a:t>person is dependable, trustworthy, and loyal.  </a:t>
            </a:r>
          </a:p>
          <a:p>
            <a:r>
              <a:rPr lang="en-US" dirty="0"/>
              <a:t>Faithful person is absolutely honest and ethical.  (Daniel 6:4)</a:t>
            </a:r>
            <a:endParaRPr lang="en-US" dirty="0" smtClean="0"/>
          </a:p>
          <a:p>
            <a:r>
              <a:rPr lang="en-US" dirty="0" smtClean="0"/>
              <a:t>Lord </a:t>
            </a:r>
            <a:r>
              <a:rPr lang="en-US" dirty="0"/>
              <a:t>abhors dishonest scales.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/>
              <a:t>Prov</a:t>
            </a:r>
            <a:r>
              <a:rPr lang="en-US" dirty="0"/>
              <a:t> 12:22 and 11:1)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Faithfulness (Proverbs 20:6)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not to deceive in any manner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Lev 19:11)</a:t>
            </a:r>
            <a:endParaRPr lang="en-US" dirty="0" smtClean="0"/>
          </a:p>
          <a:p>
            <a:r>
              <a:rPr lang="en-US" dirty="0" smtClean="0"/>
              <a:t>Watch </a:t>
            </a:r>
            <a:r>
              <a:rPr lang="en-US" dirty="0"/>
              <a:t>out for “social lying”</a:t>
            </a:r>
            <a:endParaRPr lang="en-US" dirty="0" smtClean="0"/>
          </a:p>
          <a:p>
            <a:r>
              <a:rPr lang="en-US" dirty="0" smtClean="0"/>
              <a:t>Reward </a:t>
            </a:r>
            <a:r>
              <a:rPr lang="en-US" dirty="0"/>
              <a:t>for faithfulness:</a:t>
            </a:r>
            <a:r>
              <a:rPr lang="en-US" dirty="0" smtClean="0"/>
              <a:t> “Well </a:t>
            </a:r>
            <a:r>
              <a:rPr lang="en-US" dirty="0"/>
              <a:t>done my good and faithful servant</a:t>
            </a:r>
            <a:r>
              <a:rPr lang="en-US" dirty="0" smtClean="0"/>
              <a:t>.” </a:t>
            </a:r>
            <a:r>
              <a:rPr lang="en-US" dirty="0"/>
              <a:t>(Matt 25:21)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It To Focus on God?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Not an activity, but an attitude</a:t>
            </a:r>
          </a:p>
          <a:p>
            <a:pPr lvl="1"/>
            <a:r>
              <a:rPr lang="en-US" dirty="0" smtClean="0"/>
              <a:t>	Fear </a:t>
            </a:r>
            <a:r>
              <a:rPr lang="en-US" dirty="0"/>
              <a:t>of God</a:t>
            </a:r>
          </a:p>
          <a:p>
            <a:pPr lvl="1"/>
            <a:r>
              <a:rPr lang="en-US" dirty="0"/>
              <a:t>	Love of God</a:t>
            </a:r>
          </a:p>
          <a:p>
            <a:pPr lvl="1"/>
            <a:r>
              <a:rPr lang="en-US" dirty="0"/>
              <a:t>	Desire for God</a:t>
            </a:r>
          </a:p>
          <a:p>
            <a:r>
              <a:rPr lang="en-US" dirty="0"/>
              <a:t>What is a person’s “center”</a:t>
            </a:r>
          </a:p>
          <a:p>
            <a:r>
              <a:rPr lang="en-US" dirty="0"/>
              <a:t>Many Christians do not have </a:t>
            </a:r>
            <a:r>
              <a:rPr lang="en-US" dirty="0" smtClean="0"/>
              <a:t>the “aura”</a:t>
            </a:r>
          </a:p>
          <a:p>
            <a:r>
              <a:rPr lang="en-US" dirty="0"/>
              <a:t>May be personable, busy, successful, but not</a:t>
            </a:r>
            <a:r>
              <a:rPr lang="en-US" dirty="0" smtClean="0"/>
              <a:t> be godly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Peace  (Romans 12:18)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We focus much effort on peace in our country today</a:t>
            </a:r>
            <a:endParaRPr lang="en-US" dirty="0" smtClean="0"/>
          </a:p>
          <a:p>
            <a:pPr lvl="1"/>
            <a:r>
              <a:rPr lang="en-US" dirty="0" smtClean="0"/>
              <a:t>Family </a:t>
            </a:r>
            <a:r>
              <a:rPr lang="en-US" dirty="0"/>
              <a:t>counselors seek peace for families in stress</a:t>
            </a:r>
            <a:endParaRPr lang="en-US" dirty="0" smtClean="0"/>
          </a:p>
          <a:p>
            <a:pPr lvl="1"/>
            <a:r>
              <a:rPr lang="en-US" dirty="0" smtClean="0"/>
              <a:t>Diplomats </a:t>
            </a:r>
            <a:r>
              <a:rPr lang="en-US" dirty="0"/>
              <a:t>seek peace for their nations</a:t>
            </a:r>
            <a:endParaRPr lang="en-US" dirty="0" smtClean="0"/>
          </a:p>
          <a:p>
            <a:pPr lvl="1"/>
            <a:r>
              <a:rPr lang="en-US" dirty="0" smtClean="0"/>
              <a:t>Courts </a:t>
            </a:r>
            <a:r>
              <a:rPr lang="en-US" dirty="0"/>
              <a:t>are full of cases from a breakdown of peace</a:t>
            </a:r>
            <a:endParaRPr lang="en-US" dirty="0" smtClean="0"/>
          </a:p>
          <a:p>
            <a:pPr lvl="1"/>
            <a:r>
              <a:rPr lang="en-US" dirty="0" smtClean="0"/>
              <a:t>Christians </a:t>
            </a:r>
            <a:r>
              <a:rPr lang="en-US" dirty="0"/>
              <a:t>also suffer from broken relationships</a:t>
            </a:r>
          </a:p>
          <a:p>
            <a:r>
              <a:rPr lang="en-US" dirty="0"/>
              <a:t>	We have peace with God (Rom 5:1)</a:t>
            </a:r>
            <a:endParaRPr lang="en-US" dirty="0" smtClean="0"/>
          </a:p>
          <a:p>
            <a:pPr lvl="1"/>
            <a:r>
              <a:rPr lang="en-US" dirty="0" smtClean="0"/>
              <a:t>Once </a:t>
            </a:r>
            <a:r>
              <a:rPr lang="en-US" dirty="0"/>
              <a:t>we were in unrest (Isaiah 57:20-21)</a:t>
            </a:r>
            <a:endParaRPr lang="en-US" dirty="0" smtClean="0"/>
          </a:p>
          <a:p>
            <a:pPr lvl="1"/>
            <a:r>
              <a:rPr lang="en-US" dirty="0" smtClean="0"/>
              <a:t>Now </a:t>
            </a:r>
            <a:r>
              <a:rPr lang="en-US" dirty="0"/>
              <a:t>we have relationship with God  which gives peace (</a:t>
            </a:r>
            <a:r>
              <a:rPr lang="en-US" dirty="0" err="1"/>
              <a:t>Prov</a:t>
            </a:r>
            <a:r>
              <a:rPr lang="en-US" dirty="0"/>
              <a:t> 16)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Peace  (Romans 12:18)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Personal peace</a:t>
            </a:r>
            <a:endParaRPr lang="en-US" dirty="0" smtClean="0"/>
          </a:p>
          <a:p>
            <a:pPr lvl="1"/>
            <a:r>
              <a:rPr lang="en-US" dirty="0" smtClean="0"/>
              <a:t>Many </a:t>
            </a:r>
            <a:r>
              <a:rPr lang="en-US" dirty="0"/>
              <a:t>of the little stresses of life rob us of inner peace.</a:t>
            </a:r>
            <a:endParaRPr lang="en-US" dirty="0" smtClean="0"/>
          </a:p>
          <a:p>
            <a:pPr lvl="1"/>
            <a:r>
              <a:rPr lang="en-US" dirty="0" smtClean="0"/>
              <a:t>We </a:t>
            </a:r>
            <a:r>
              <a:rPr lang="en-US" dirty="0"/>
              <a:t>worry, fret and scheme to avoid these stresses</a:t>
            </a:r>
            <a:endParaRPr lang="en-US" dirty="0" smtClean="0"/>
          </a:p>
          <a:p>
            <a:pPr lvl="1"/>
            <a:r>
              <a:rPr lang="en-US" dirty="0" smtClean="0"/>
              <a:t>We </a:t>
            </a:r>
            <a:r>
              <a:rPr lang="en-US" dirty="0"/>
              <a:t>envy others who seem to be stress-free</a:t>
            </a:r>
            <a:endParaRPr lang="en-US" dirty="0" smtClean="0"/>
          </a:p>
          <a:p>
            <a:pPr lvl="1"/>
            <a:r>
              <a:rPr lang="en-US" dirty="0" smtClean="0"/>
              <a:t>Jesus </a:t>
            </a:r>
            <a:r>
              <a:rPr lang="en-US" dirty="0"/>
              <a:t>warns us we will have troubles but He overcomes. (John 16:33)</a:t>
            </a:r>
            <a:endParaRPr lang="en-US" dirty="0" smtClean="0"/>
          </a:p>
          <a:p>
            <a:pPr lvl="1"/>
            <a:r>
              <a:rPr lang="en-US" dirty="0" smtClean="0"/>
              <a:t>Why </a:t>
            </a:r>
            <a:r>
              <a:rPr lang="en-US" dirty="0"/>
              <a:t>do we then worry?  Usually  - </a:t>
            </a:r>
            <a:r>
              <a:rPr lang="en-US" b="1" dirty="0"/>
              <a:t>failure to believe</a:t>
            </a:r>
            <a:r>
              <a:rPr lang="en-US" dirty="0"/>
              <a:t>.</a:t>
            </a:r>
            <a:endParaRPr lang="en-US" dirty="0" smtClean="0"/>
          </a:p>
          <a:p>
            <a:pPr lvl="2"/>
            <a:r>
              <a:rPr lang="en-US" dirty="0" smtClean="0"/>
              <a:t>Be </a:t>
            </a:r>
            <a:r>
              <a:rPr lang="en-US" dirty="0"/>
              <a:t>anxious for nothing  (Phil 4:6-7)</a:t>
            </a:r>
            <a:endParaRPr lang="en-US" dirty="0" smtClean="0"/>
          </a:p>
          <a:p>
            <a:pPr lvl="2"/>
            <a:r>
              <a:rPr lang="en-US" dirty="0" smtClean="0"/>
              <a:t>Cast </a:t>
            </a:r>
            <a:r>
              <a:rPr lang="en-US" dirty="0"/>
              <a:t>anxiety on Him (1 Pet 5:7-9)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Peace  (Romans 12:18)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Peace with others</a:t>
            </a:r>
            <a:endParaRPr lang="en-US" dirty="0" smtClean="0"/>
          </a:p>
          <a:p>
            <a:pPr lvl="1"/>
            <a:r>
              <a:rPr lang="en-US" dirty="0" smtClean="0"/>
              <a:t>Warning </a:t>
            </a:r>
            <a:r>
              <a:rPr lang="en-US" dirty="0"/>
              <a:t>about devouring one another (Gal 5:15)</a:t>
            </a:r>
            <a:endParaRPr lang="en-US" dirty="0" smtClean="0"/>
          </a:p>
          <a:p>
            <a:pPr lvl="1"/>
            <a:r>
              <a:rPr lang="en-US" dirty="0" smtClean="0"/>
              <a:t>Scripture </a:t>
            </a:r>
            <a:r>
              <a:rPr lang="en-US" dirty="0"/>
              <a:t>advocating peace with one another</a:t>
            </a:r>
            <a:endParaRPr lang="en-US" dirty="0" smtClean="0"/>
          </a:p>
          <a:p>
            <a:pPr lvl="2"/>
            <a:r>
              <a:rPr lang="en-US" dirty="0" smtClean="0"/>
              <a:t>Matt </a:t>
            </a:r>
            <a:r>
              <a:rPr lang="en-US" dirty="0"/>
              <a:t>5:9  Blessed are the peacemakers</a:t>
            </a:r>
            <a:endParaRPr lang="en-US" dirty="0" smtClean="0"/>
          </a:p>
          <a:p>
            <a:pPr lvl="2"/>
            <a:r>
              <a:rPr lang="en-US" dirty="0" smtClean="0"/>
              <a:t>Rom </a:t>
            </a:r>
            <a:r>
              <a:rPr lang="en-US" dirty="0"/>
              <a:t>12:18  Live at peace</a:t>
            </a:r>
            <a:endParaRPr lang="en-US" dirty="0" smtClean="0"/>
          </a:p>
          <a:p>
            <a:pPr lvl="2"/>
            <a:r>
              <a:rPr lang="en-US" dirty="0" smtClean="0"/>
              <a:t>Rom </a:t>
            </a:r>
            <a:r>
              <a:rPr lang="en-US" dirty="0"/>
              <a:t>14:19  Do what leads to peace</a:t>
            </a:r>
            <a:endParaRPr lang="en-US" dirty="0" smtClean="0"/>
          </a:p>
          <a:p>
            <a:pPr lvl="2"/>
            <a:r>
              <a:rPr lang="en-US" dirty="0" smtClean="0"/>
              <a:t>Col </a:t>
            </a:r>
            <a:r>
              <a:rPr lang="en-US" dirty="0"/>
              <a:t>3:15  Let peace of Christ rule hearts</a:t>
            </a:r>
            <a:endParaRPr lang="en-US" dirty="0" smtClean="0"/>
          </a:p>
          <a:p>
            <a:pPr lvl="2"/>
            <a:r>
              <a:rPr lang="en-US" dirty="0" smtClean="0"/>
              <a:t>Heb </a:t>
            </a:r>
            <a:r>
              <a:rPr lang="en-US" dirty="0"/>
              <a:t>12:14  Live at peace with all men</a:t>
            </a:r>
            <a:endParaRPr lang="en-US" dirty="0" smtClean="0"/>
          </a:p>
          <a:p>
            <a:pPr lvl="2"/>
            <a:r>
              <a:rPr lang="en-US" dirty="0" smtClean="0"/>
              <a:t>1 </a:t>
            </a:r>
            <a:r>
              <a:rPr lang="en-US" dirty="0"/>
              <a:t>Pet 3:10-11  Seek and pursue peace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Peace  (Romans 12:18)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seek peace with others	</a:t>
            </a:r>
          </a:p>
          <a:p>
            <a:pPr lvl="1"/>
            <a:r>
              <a:rPr lang="en-US" dirty="0"/>
              <a:t>We are fellow members of the same body</a:t>
            </a:r>
          </a:p>
          <a:p>
            <a:pPr lvl="1"/>
            <a:r>
              <a:rPr lang="en-US" dirty="0"/>
              <a:t>Keep in mind that the body is Christ’s body</a:t>
            </a:r>
          </a:p>
          <a:p>
            <a:pPr lvl="1"/>
            <a:r>
              <a:rPr lang="en-US" dirty="0"/>
              <a:t>Cause for discord often lies with us</a:t>
            </a:r>
          </a:p>
          <a:p>
            <a:pPr lvl="1"/>
            <a:r>
              <a:rPr lang="en-US" dirty="0"/>
              <a:t>Take the initiative to restore peace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Matt 5:23-24, 18:5)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Patience  (Col 3:12-13)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556" dirty="0" smtClean="0"/>
              <a:t>Several different aspects to biblical patience</a:t>
            </a:r>
            <a:endParaRPr lang="en-US" sz="3556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Suffering </a:t>
            </a:r>
            <a:r>
              <a:rPr lang="en-US" dirty="0"/>
              <a:t>Mistreatment  (long suffering) </a:t>
            </a:r>
            <a:endParaRPr lang="en-US" dirty="0" smtClean="0"/>
          </a:p>
          <a:p>
            <a:pPr lvl="1"/>
            <a:r>
              <a:rPr lang="en-US" dirty="0" smtClean="0"/>
              <a:t>Ridicule</a:t>
            </a:r>
            <a:r>
              <a:rPr lang="en-US" dirty="0"/>
              <a:t>, scorn, insults, rebukes and persecution</a:t>
            </a:r>
            <a:endParaRPr lang="en-US" dirty="0" smtClean="0"/>
          </a:p>
          <a:p>
            <a:pPr lvl="1"/>
            <a:r>
              <a:rPr lang="en-US" dirty="0" smtClean="0"/>
              <a:t>How </a:t>
            </a:r>
            <a:r>
              <a:rPr lang="en-US" dirty="0"/>
              <a:t>do we endure this?</a:t>
            </a:r>
            <a:endParaRPr lang="en-US" dirty="0" smtClean="0"/>
          </a:p>
          <a:p>
            <a:pPr lvl="1"/>
            <a:r>
              <a:rPr lang="en-US" dirty="0" smtClean="0"/>
              <a:t>Consider </a:t>
            </a:r>
            <a:r>
              <a:rPr lang="en-US" dirty="0"/>
              <a:t>the justice of God (1 Pet 2:23,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Rom </a:t>
            </a:r>
            <a:r>
              <a:rPr lang="en-US" dirty="0"/>
              <a:t>12:19)</a:t>
            </a:r>
            <a:endParaRPr lang="en-US" dirty="0" smtClean="0"/>
          </a:p>
          <a:p>
            <a:pPr lvl="1"/>
            <a:r>
              <a:rPr lang="en-US" dirty="0" smtClean="0"/>
              <a:t>Consider </a:t>
            </a:r>
            <a:r>
              <a:rPr lang="en-US" dirty="0"/>
              <a:t>the faithfulness of God (1 Pet 4:19,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Gen </a:t>
            </a:r>
            <a:r>
              <a:rPr lang="en-US" dirty="0"/>
              <a:t>50:20)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Patience  (Col 3:12-13)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556" dirty="0" smtClean="0"/>
              <a:t>Several different aspects to biblical patience</a:t>
            </a:r>
            <a:endParaRPr lang="en-US" sz="3556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Response to provocation</a:t>
            </a:r>
            <a:endParaRPr lang="en-US" dirty="0" smtClean="0"/>
          </a:p>
          <a:p>
            <a:pPr lvl="1"/>
            <a:r>
              <a:rPr lang="en-US" dirty="0" smtClean="0"/>
              <a:t>We </a:t>
            </a:r>
            <a:r>
              <a:rPr lang="en-US" dirty="0"/>
              <a:t>often have ability to act in face of provocation</a:t>
            </a:r>
            <a:endParaRPr lang="en-US" dirty="0" smtClean="0"/>
          </a:p>
          <a:p>
            <a:pPr lvl="1"/>
            <a:r>
              <a:rPr lang="en-US" dirty="0" smtClean="0"/>
              <a:t>Defiance </a:t>
            </a:r>
            <a:r>
              <a:rPr lang="en-US" dirty="0"/>
              <a:t>of Authority</a:t>
            </a:r>
            <a:endParaRPr lang="en-US" dirty="0" smtClean="0"/>
          </a:p>
          <a:p>
            <a:pPr lvl="1"/>
            <a:r>
              <a:rPr lang="en-US" dirty="0" smtClean="0"/>
              <a:t>Deliberate </a:t>
            </a:r>
            <a:r>
              <a:rPr lang="en-US" dirty="0"/>
              <a:t>goading</a:t>
            </a:r>
            <a:endParaRPr lang="en-US" dirty="0" smtClean="0"/>
          </a:p>
          <a:p>
            <a:pPr lvl="1"/>
            <a:r>
              <a:rPr lang="en-US" dirty="0" smtClean="0"/>
              <a:t>Nagging</a:t>
            </a:r>
          </a:p>
          <a:p>
            <a:pPr lvl="1"/>
            <a:r>
              <a:rPr lang="en-US" dirty="0" smtClean="0"/>
              <a:t>Must </a:t>
            </a:r>
            <a:r>
              <a:rPr lang="en-US" dirty="0"/>
              <a:t>be slow to respond (Exodus 34:6-7)</a:t>
            </a:r>
            <a:endParaRPr lang="en-US" dirty="0" smtClean="0"/>
          </a:p>
          <a:p>
            <a:pPr lvl="1"/>
            <a:r>
              <a:rPr lang="en-US" dirty="0" smtClean="0"/>
              <a:t>Must </a:t>
            </a:r>
            <a:r>
              <a:rPr lang="en-US" dirty="0"/>
              <a:t>be slow to anger (James 1:19)</a:t>
            </a:r>
            <a:endParaRPr lang="en-US" dirty="0" smtClean="0"/>
          </a:p>
          <a:p>
            <a:pPr lvl="1"/>
            <a:r>
              <a:rPr lang="en-US" dirty="0" smtClean="0"/>
              <a:t>Helps </a:t>
            </a:r>
            <a:r>
              <a:rPr lang="en-US" dirty="0"/>
              <a:t>to reflect on God’s patience with us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Matt 18:21-35)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Patience  (Col 3:12-13)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556" dirty="0" smtClean="0"/>
              <a:t>Several different aspects to biblical patience</a:t>
            </a:r>
            <a:endParaRPr lang="en-US" sz="3556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Tolerate shortcomings in others</a:t>
            </a:r>
            <a:endParaRPr lang="en-US" dirty="0" smtClean="0"/>
          </a:p>
          <a:p>
            <a:pPr lvl="1"/>
            <a:r>
              <a:rPr lang="en-US" dirty="0" smtClean="0"/>
              <a:t>Remarks </a:t>
            </a:r>
            <a:r>
              <a:rPr lang="en-US" dirty="0"/>
              <a:t>about stupidity, awkwardness or ineptitude of others</a:t>
            </a:r>
            <a:endParaRPr lang="en-US" dirty="0" smtClean="0"/>
          </a:p>
          <a:p>
            <a:pPr lvl="1"/>
            <a:r>
              <a:rPr lang="en-US" dirty="0" smtClean="0"/>
              <a:t>Stem </a:t>
            </a:r>
            <a:r>
              <a:rPr lang="en-US" dirty="0"/>
              <a:t>from our own pride (1 </a:t>
            </a:r>
            <a:r>
              <a:rPr lang="en-US" dirty="0" err="1"/>
              <a:t>Cor</a:t>
            </a:r>
            <a:r>
              <a:rPr lang="en-US" dirty="0"/>
              <a:t> 4:7)</a:t>
            </a:r>
            <a:endParaRPr lang="en-US" dirty="0" smtClean="0"/>
          </a:p>
          <a:p>
            <a:pPr lvl="1"/>
            <a:r>
              <a:rPr lang="en-US" dirty="0" smtClean="0"/>
              <a:t>Patience </a:t>
            </a:r>
            <a:r>
              <a:rPr lang="en-US" dirty="0"/>
              <a:t>in this case is termed Forbearance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Eph 4:2, Col 3:13)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Patience  (Col 3:12-13)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556" dirty="0" smtClean="0"/>
              <a:t>Several different aspects to biblical patience</a:t>
            </a:r>
            <a:endParaRPr lang="en-US" sz="3556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Waiting on God</a:t>
            </a:r>
            <a:endParaRPr lang="en-US" dirty="0" smtClean="0"/>
          </a:p>
          <a:p>
            <a:pPr lvl="1"/>
            <a:r>
              <a:rPr lang="en-US" dirty="0" smtClean="0"/>
              <a:t>Understand </a:t>
            </a:r>
            <a:r>
              <a:rPr lang="en-US" dirty="0"/>
              <a:t>God’s timetable</a:t>
            </a:r>
            <a:endParaRPr lang="en-US" dirty="0" smtClean="0"/>
          </a:p>
          <a:p>
            <a:pPr lvl="1"/>
            <a:r>
              <a:rPr lang="en-US" dirty="0" smtClean="0"/>
              <a:t>Abraham </a:t>
            </a:r>
            <a:r>
              <a:rPr lang="en-US" dirty="0"/>
              <a:t>waiting on birth of son</a:t>
            </a:r>
            <a:endParaRPr lang="en-US" dirty="0" smtClean="0"/>
          </a:p>
          <a:p>
            <a:pPr lvl="1"/>
            <a:r>
              <a:rPr lang="en-US" dirty="0" smtClean="0"/>
              <a:t>Saul </a:t>
            </a:r>
            <a:r>
              <a:rPr lang="en-US" dirty="0"/>
              <a:t>not waiting on God – lost kingdom</a:t>
            </a:r>
            <a:endParaRPr lang="en-US" dirty="0" smtClean="0"/>
          </a:p>
          <a:p>
            <a:pPr lvl="1"/>
            <a:r>
              <a:rPr lang="en-US" dirty="0" smtClean="0"/>
              <a:t>David </a:t>
            </a:r>
            <a:r>
              <a:rPr lang="en-US" dirty="0"/>
              <a:t>– waited patiently for fulfillment of plans (Psalm 40:1-2)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Patience  (Col 3:12-13)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556" dirty="0" smtClean="0"/>
              <a:t>Several different aspects to biblical patience</a:t>
            </a:r>
            <a:endParaRPr lang="en-US" sz="3556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Persevere through adversity</a:t>
            </a:r>
            <a:endParaRPr lang="en-US" dirty="0" smtClean="0"/>
          </a:p>
          <a:p>
            <a:pPr lvl="1"/>
            <a:r>
              <a:rPr lang="en-US" dirty="0" smtClean="0"/>
              <a:t>Endurance = </a:t>
            </a:r>
            <a:r>
              <a:rPr lang="en-US" dirty="0"/>
              <a:t>ability to stand up under adversity</a:t>
            </a:r>
            <a:endParaRPr lang="en-US" dirty="0" smtClean="0"/>
          </a:p>
          <a:p>
            <a:pPr lvl="1"/>
            <a:r>
              <a:rPr lang="en-US" dirty="0" smtClean="0"/>
              <a:t>Perseverance = ability </a:t>
            </a:r>
            <a:r>
              <a:rPr lang="en-US" dirty="0"/>
              <a:t>to progress in spite of it</a:t>
            </a:r>
            <a:endParaRPr lang="en-US" dirty="0" smtClean="0"/>
          </a:p>
          <a:p>
            <a:pPr lvl="1"/>
            <a:r>
              <a:rPr lang="en-US" dirty="0" smtClean="0"/>
              <a:t>Believe </a:t>
            </a:r>
            <a:r>
              <a:rPr lang="en-US" dirty="0"/>
              <a:t>that God is in control (Rom 15:4)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Gentleness (Gal 5:22-23, Col 3:12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Don’t often pray for or seek gentleness</a:t>
            </a:r>
            <a:endParaRPr lang="en-US" dirty="0" smtClean="0"/>
          </a:p>
          <a:p>
            <a:r>
              <a:rPr lang="en-US" dirty="0" smtClean="0"/>
              <a:t>Confused </a:t>
            </a:r>
            <a:r>
              <a:rPr lang="en-US" dirty="0"/>
              <a:t>with meekness – one active, one passive</a:t>
            </a:r>
            <a:endParaRPr lang="en-US" dirty="0" smtClean="0"/>
          </a:p>
          <a:p>
            <a:r>
              <a:rPr lang="en-US" dirty="0" smtClean="0"/>
              <a:t>Gentleness </a:t>
            </a:r>
            <a:r>
              <a:rPr lang="en-US" dirty="0"/>
              <a:t>is active – displaying mildness in dealing with others.</a:t>
            </a:r>
            <a:endParaRPr lang="en-US" dirty="0" smtClean="0"/>
          </a:p>
          <a:p>
            <a:r>
              <a:rPr lang="en-US" dirty="0" smtClean="0"/>
              <a:t>Also </a:t>
            </a:r>
            <a:r>
              <a:rPr lang="en-US" dirty="0"/>
              <a:t>denotes great strength and power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Isaiah 40:10-15)</a:t>
            </a:r>
            <a:endParaRPr lang="en-US" dirty="0" smtClean="0"/>
          </a:p>
          <a:p>
            <a:r>
              <a:rPr lang="en-US" dirty="0" smtClean="0"/>
              <a:t>Christ </a:t>
            </a:r>
            <a:r>
              <a:rPr lang="en-US" dirty="0"/>
              <a:t>characterized as gentle (2 </a:t>
            </a:r>
            <a:r>
              <a:rPr lang="en-US" dirty="0" err="1"/>
              <a:t>Cor</a:t>
            </a:r>
            <a:r>
              <a:rPr lang="en-US" dirty="0"/>
              <a:t> 10:1, Matt 11:28-29)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Devotion to God</a:t>
            </a: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2925207" y="2057400"/>
            <a:ext cx="3124200" cy="25146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82180" y="4572000"/>
            <a:ext cx="1886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Fear of God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72892" y="4572000"/>
            <a:ext cx="20441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Love for God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800" y="1534180"/>
            <a:ext cx="2289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Desire for God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2484" y="5481935"/>
            <a:ext cx="57446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Fear and Love are the foundation.  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</a:rPr>
              <a:t>Desire is the highest expression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Gentleness (Gal 5:22-23, Col 3:12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We must actively seek to have others feel at ease with us</a:t>
            </a:r>
            <a:endParaRPr lang="en-US" dirty="0" smtClean="0"/>
          </a:p>
          <a:p>
            <a:pPr lvl="1"/>
            <a:r>
              <a:rPr lang="en-US" dirty="0" smtClean="0"/>
              <a:t>Avoid </a:t>
            </a:r>
            <a:r>
              <a:rPr lang="en-US" dirty="0"/>
              <a:t>making others feel guilty</a:t>
            </a:r>
            <a:endParaRPr lang="en-US" dirty="0" smtClean="0"/>
          </a:p>
          <a:p>
            <a:pPr lvl="1"/>
            <a:r>
              <a:rPr lang="en-US" dirty="0" smtClean="0"/>
              <a:t>Sensitive </a:t>
            </a:r>
            <a:r>
              <a:rPr lang="en-US" dirty="0"/>
              <a:t>to their opinions and ideas</a:t>
            </a:r>
            <a:endParaRPr lang="en-US" dirty="0" smtClean="0"/>
          </a:p>
          <a:p>
            <a:pPr lvl="1"/>
            <a:r>
              <a:rPr lang="en-US" dirty="0" smtClean="0"/>
              <a:t>Demonstrate </a:t>
            </a:r>
            <a:r>
              <a:rPr lang="en-US" dirty="0"/>
              <a:t>respect for personal dignity of others</a:t>
            </a:r>
            <a:endParaRPr lang="en-US" dirty="0" smtClean="0"/>
          </a:p>
          <a:p>
            <a:pPr lvl="1"/>
            <a:r>
              <a:rPr lang="en-US" dirty="0" smtClean="0"/>
              <a:t>Avoid </a:t>
            </a:r>
            <a:r>
              <a:rPr lang="en-US" dirty="0"/>
              <a:t>blunt speech and abrupt manner</a:t>
            </a:r>
            <a:endParaRPr lang="en-US" dirty="0" smtClean="0"/>
          </a:p>
          <a:p>
            <a:pPr lvl="1"/>
            <a:r>
              <a:rPr lang="en-US" dirty="0" smtClean="0"/>
              <a:t>Do </a:t>
            </a:r>
            <a:r>
              <a:rPr lang="en-US" dirty="0"/>
              <a:t>not feel threatened by those who oppose us</a:t>
            </a:r>
            <a:endParaRPr lang="en-US" dirty="0" smtClean="0"/>
          </a:p>
          <a:p>
            <a:pPr lvl="1"/>
            <a:r>
              <a:rPr lang="en-US" dirty="0" smtClean="0"/>
              <a:t>Do </a:t>
            </a:r>
            <a:r>
              <a:rPr lang="en-US" dirty="0"/>
              <a:t>not degrade, belittle or gossip about others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Kindness and Goodness (Gal 6:10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Kindness is a sincere desire for the happiness of others</a:t>
            </a:r>
            <a:endParaRPr lang="en-US" dirty="0" smtClean="0"/>
          </a:p>
          <a:p>
            <a:r>
              <a:rPr lang="en-US" dirty="0" smtClean="0"/>
              <a:t>Goodness </a:t>
            </a:r>
            <a:r>
              <a:rPr lang="en-US" dirty="0"/>
              <a:t>is the activity calculated to advance that happiness</a:t>
            </a:r>
            <a:endParaRPr lang="en-US" dirty="0" smtClean="0"/>
          </a:p>
          <a:p>
            <a:r>
              <a:rPr lang="en-US" dirty="0" smtClean="0"/>
              <a:t>Kindness </a:t>
            </a:r>
            <a:r>
              <a:rPr lang="en-US" dirty="0"/>
              <a:t>takes many forms</a:t>
            </a:r>
            <a:endParaRPr lang="en-US" dirty="0" smtClean="0"/>
          </a:p>
          <a:p>
            <a:r>
              <a:rPr lang="en-US" dirty="0" smtClean="0"/>
              <a:t>Smile</a:t>
            </a:r>
            <a:r>
              <a:rPr lang="en-US" dirty="0"/>
              <a:t>, thank you, encouraging word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are often too self-focused to think of these things</a:t>
            </a:r>
            <a:endParaRPr lang="en-US" dirty="0" smtClean="0"/>
          </a:p>
          <a:p>
            <a:r>
              <a:rPr lang="en-US" dirty="0" smtClean="0"/>
              <a:t>Jesus </a:t>
            </a:r>
            <a:r>
              <a:rPr lang="en-US" dirty="0"/>
              <a:t>went about doing good (Acts 10:38)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Kindness and Goodness (Gal 6:10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kind to all men (ungrateful, wicked, lost, hopeless) (Luke 6:35)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were created to do good  (Eph 2:8-9)</a:t>
            </a:r>
            <a:endParaRPr lang="en-US" dirty="0" smtClean="0"/>
          </a:p>
          <a:p>
            <a:r>
              <a:rPr lang="en-US" dirty="0" smtClean="0"/>
              <a:t>Many </a:t>
            </a:r>
            <a:r>
              <a:rPr lang="en-US" dirty="0"/>
              <a:t>are crying for genuine interest from others (Psalm 142:4)</a:t>
            </a:r>
            <a:endParaRPr lang="en-US" dirty="0" smtClean="0"/>
          </a:p>
          <a:p>
            <a:r>
              <a:rPr lang="en-US" dirty="0" smtClean="0"/>
              <a:t>Don’t </a:t>
            </a:r>
            <a:r>
              <a:rPr lang="en-US" dirty="0"/>
              <a:t>need to look for something spectacular – opportunities exist every day.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Love (Col 3:14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Love is overall grace from which everything grows</a:t>
            </a:r>
            <a:endParaRPr lang="en-US" dirty="0" smtClean="0"/>
          </a:p>
          <a:p>
            <a:r>
              <a:rPr lang="en-US" dirty="0" smtClean="0"/>
              <a:t>Love </a:t>
            </a:r>
            <a:r>
              <a:rPr lang="en-US" dirty="0"/>
              <a:t>binds all other virtues together (Col 3:14)</a:t>
            </a:r>
            <a:endParaRPr lang="en-US" dirty="0" smtClean="0"/>
          </a:p>
          <a:p>
            <a:r>
              <a:rPr lang="en-US" dirty="0" smtClean="0"/>
              <a:t>Our </a:t>
            </a:r>
            <a:r>
              <a:rPr lang="en-US" dirty="0"/>
              <a:t>devotion to God is validated by our loving one another.  (1 John 4:20-21)</a:t>
            </a:r>
            <a:endParaRPr lang="en-US" dirty="0" smtClean="0"/>
          </a:p>
          <a:p>
            <a:r>
              <a:rPr lang="en-US" dirty="0" smtClean="0"/>
              <a:t>Love </a:t>
            </a:r>
            <a:r>
              <a:rPr lang="en-US" dirty="0"/>
              <a:t>leads us to action, to be kind, forgive, and to invest in others.</a:t>
            </a:r>
            <a:endParaRPr lang="en-US" dirty="0" smtClean="0"/>
          </a:p>
          <a:p>
            <a:r>
              <a:rPr lang="en-US" dirty="0" smtClean="0"/>
              <a:t>Love </a:t>
            </a:r>
            <a:r>
              <a:rPr lang="en-US" dirty="0"/>
              <a:t>gives, even at great cost to itself</a:t>
            </a:r>
            <a:endParaRPr lang="en-US" dirty="0" smtClean="0"/>
          </a:p>
          <a:p>
            <a:pPr lvl="1"/>
            <a:r>
              <a:rPr lang="en-US" dirty="0" smtClean="0"/>
              <a:t>Christ </a:t>
            </a:r>
            <a:r>
              <a:rPr lang="en-US" dirty="0"/>
              <a:t>laid down his life for us (1 John 3:16)</a:t>
            </a:r>
            <a:endParaRPr lang="en-US" dirty="0" smtClean="0"/>
          </a:p>
          <a:p>
            <a:pPr lvl="1"/>
            <a:r>
              <a:rPr lang="en-US" dirty="0" smtClean="0"/>
              <a:t>God </a:t>
            </a:r>
            <a:r>
              <a:rPr lang="en-US" dirty="0"/>
              <a:t>gave his Son  (John 3:16)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Love (Col 3:14)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Love is generous to the extreme  (2 </a:t>
            </a:r>
            <a:r>
              <a:rPr lang="en-US" dirty="0" err="1"/>
              <a:t>Cor</a:t>
            </a:r>
            <a:r>
              <a:rPr lang="en-US" dirty="0"/>
              <a:t> 8:2-3)</a:t>
            </a:r>
            <a:endParaRPr lang="en-US" dirty="0" smtClean="0"/>
          </a:p>
          <a:p>
            <a:r>
              <a:rPr lang="en-US" dirty="0" smtClean="0"/>
              <a:t>Love </a:t>
            </a:r>
            <a:r>
              <a:rPr lang="en-US" dirty="0"/>
              <a:t>invests in others (Phil 2:20)</a:t>
            </a:r>
            <a:endParaRPr lang="en-US" dirty="0" smtClean="0"/>
          </a:p>
          <a:p>
            <a:r>
              <a:rPr lang="en-US" dirty="0" smtClean="0"/>
              <a:t>Love </a:t>
            </a:r>
            <a:r>
              <a:rPr lang="en-US" dirty="0"/>
              <a:t>is not only emotion or feeling, but attitudes and actions seeking the best interest in the other person, regardless how we feel about them.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Reach the Goal  (2 Tim 4:7)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Practice of godliness is a discipline requiring commitment and perseverance.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must be deeply motivated  (Phil 3:12-14)</a:t>
            </a:r>
            <a:endParaRPr lang="en-US" dirty="0" smtClean="0"/>
          </a:p>
          <a:p>
            <a:r>
              <a:rPr lang="en-US" dirty="0" smtClean="0"/>
              <a:t>Christ’s </a:t>
            </a:r>
            <a:r>
              <a:rPr lang="en-US" dirty="0"/>
              <a:t>objective was to redeem us from sin, not just the penalty of sin. (Tit 2:14)</a:t>
            </a:r>
            <a:endParaRPr lang="en-US" dirty="0" smtClean="0"/>
          </a:p>
          <a:p>
            <a:r>
              <a:rPr lang="en-US" dirty="0" smtClean="0"/>
              <a:t>True </a:t>
            </a:r>
            <a:r>
              <a:rPr lang="en-US" dirty="0"/>
              <a:t>grace produces vigilance rather than complacency.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glory of Heaven is motivation for perseverance.  (Rom 5:1-5, 2 </a:t>
            </a:r>
            <a:r>
              <a:rPr lang="en-US" dirty="0" err="1"/>
              <a:t>Cor</a:t>
            </a:r>
            <a:r>
              <a:rPr lang="en-US" dirty="0"/>
              <a:t> 5:1-5) 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God-Fearing Christian?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Jeremiah 32:40 – “inspire them to fear me…”</a:t>
            </a:r>
          </a:p>
          <a:p>
            <a:r>
              <a:rPr lang="en-US" dirty="0"/>
              <a:t>Combine fear with comfort of Spirit in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Acts </a:t>
            </a:r>
            <a:r>
              <a:rPr lang="en-US" dirty="0"/>
              <a:t>9:31</a:t>
            </a:r>
          </a:p>
          <a:p>
            <a:r>
              <a:rPr lang="en-US" dirty="0"/>
              <a:t>Jesus delighted in the fear of the Lord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Isaiah </a:t>
            </a:r>
            <a:r>
              <a:rPr lang="en-US" dirty="0"/>
              <a:t>11:3</a:t>
            </a:r>
          </a:p>
          <a:p>
            <a:r>
              <a:rPr lang="en-US" dirty="0"/>
              <a:t>Fear has two meanings:</a:t>
            </a:r>
          </a:p>
          <a:p>
            <a:pPr lvl="1"/>
            <a:r>
              <a:rPr lang="en-US" dirty="0"/>
              <a:t>	Anxious dread</a:t>
            </a:r>
          </a:p>
          <a:p>
            <a:pPr lvl="1"/>
            <a:r>
              <a:rPr lang="en-US" dirty="0"/>
              <a:t>	Veneration, reverence and awe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God-Fearing Christian?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Adam sinned and was afraid</a:t>
            </a:r>
          </a:p>
          <a:p>
            <a:r>
              <a:rPr lang="en-US" dirty="0"/>
              <a:t>Today, man does not fear God (Rom 3:18)</a:t>
            </a:r>
          </a:p>
          <a:p>
            <a:r>
              <a:rPr lang="en-US" dirty="0"/>
              <a:t>Christian delivered from fear of wrath (1 John 4:18)</a:t>
            </a:r>
          </a:p>
          <a:p>
            <a:r>
              <a:rPr lang="en-US" dirty="0"/>
              <a:t>Not from the discipline of God  (Philippians 2:12 and 1 Pet 1:17)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God-Fearing Christian?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Angels have reverent awe of God</a:t>
            </a:r>
          </a:p>
          <a:p>
            <a:r>
              <a:rPr lang="en-US" dirty="0"/>
              <a:t>John had reverent awe of God in Rev 1:17</a:t>
            </a:r>
          </a:p>
          <a:p>
            <a:r>
              <a:rPr lang="en-US" dirty="0"/>
              <a:t>Christians are often flippantly familiar with God</a:t>
            </a:r>
          </a:p>
          <a:p>
            <a:r>
              <a:rPr lang="en-US" dirty="0"/>
              <a:t>Look at Hebrews 10:19 and 12:28-29 or Romans 8:15 and 1 Tim 6:16</a:t>
            </a:r>
            <a:r>
              <a:rPr lang="en-US" dirty="0" smtClean="0"/>
              <a:t> </a:t>
            </a:r>
          </a:p>
          <a:p>
            <a:r>
              <a:rPr lang="en-US" dirty="0" smtClean="0"/>
              <a:t>Christians need to cultivate a “Thirst for God”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4092</Words>
  <Application>Microsoft Macintosh PowerPoint</Application>
  <PresentationFormat>On-screen Show (4:3)</PresentationFormat>
  <Paragraphs>404</Paragraphs>
  <Slides>66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Office Theme</vt:lpstr>
      <vt:lpstr>Godliness and Personal Holiness</vt:lpstr>
      <vt:lpstr>Is It Important?</vt:lpstr>
      <vt:lpstr>Godliness</vt:lpstr>
      <vt:lpstr>Godliness = Devotion In Action</vt:lpstr>
      <vt:lpstr>What Is It To Focus on God?</vt:lpstr>
      <vt:lpstr>Devotion to God</vt:lpstr>
      <vt:lpstr>What Is A God-Fearing Christian?</vt:lpstr>
      <vt:lpstr>What Is A God-Fearing Christian?</vt:lpstr>
      <vt:lpstr>What Is A God-Fearing Christian?</vt:lpstr>
      <vt:lpstr>Thirst for God</vt:lpstr>
      <vt:lpstr>Thirst for God</vt:lpstr>
      <vt:lpstr>Principles for Training for Godliness</vt:lpstr>
      <vt:lpstr>Principles for Training for Godliness</vt:lpstr>
      <vt:lpstr>Principles for Training for Godliness</vt:lpstr>
      <vt:lpstr>Principles for Training for Godliness</vt:lpstr>
      <vt:lpstr>Spend Time in God’s Word</vt:lpstr>
      <vt:lpstr>Spend Time in God’s Word</vt:lpstr>
      <vt:lpstr>Spend Time in God’s Word</vt:lpstr>
      <vt:lpstr>Seeking A Deeper Devotion</vt:lpstr>
      <vt:lpstr>Seeking A Deeper Devotion</vt:lpstr>
      <vt:lpstr>Taking On God’s Character</vt:lpstr>
      <vt:lpstr>Character Traits</vt:lpstr>
      <vt:lpstr>Six Principles of Godly Character</vt:lpstr>
      <vt:lpstr>Six Principles of Godly Character</vt:lpstr>
      <vt:lpstr>Six Principles of Godly Character</vt:lpstr>
      <vt:lpstr>Six Principles of Godly Character</vt:lpstr>
      <vt:lpstr>Six Principles of Godly Character</vt:lpstr>
      <vt:lpstr>Six Principles of Godly Character</vt:lpstr>
      <vt:lpstr>Difference Between Character &amp; Conduct</vt:lpstr>
      <vt:lpstr>Humility  (Luke 18:14)</vt:lpstr>
      <vt:lpstr>Humility  (Luke 18:14)</vt:lpstr>
      <vt:lpstr>Contentment (1 Tim 6:6) </vt:lpstr>
      <vt:lpstr>Contentment (1 Tim 6:6) </vt:lpstr>
      <vt:lpstr>Thankfulness (Psalm 100:4-5)</vt:lpstr>
      <vt:lpstr>Thankfulness (Psalm 100:4-5)</vt:lpstr>
      <vt:lpstr>Joy (Romans 14:17)</vt:lpstr>
      <vt:lpstr>Joy (Romans 14:17)</vt:lpstr>
      <vt:lpstr>Holiness (1 John 1:5) </vt:lpstr>
      <vt:lpstr>Holiness (1 John 1:5) </vt:lpstr>
      <vt:lpstr>Holiness (1 John 1:5)  Conviction: the knowledge of truth</vt:lpstr>
      <vt:lpstr>Holiness (1 John 1:5)  Commitment: to obedience </vt:lpstr>
      <vt:lpstr>Holiness (1 John 1:5)  Discipline of choices </vt:lpstr>
      <vt:lpstr>Holiness (1 John 1:5)  Dependence on the Spirit </vt:lpstr>
      <vt:lpstr>Holiness (1 John 1:5)  God-centered desire </vt:lpstr>
      <vt:lpstr>Self-Control (Proverbs 25:28) </vt:lpstr>
      <vt:lpstr>Self-Control (Proverbs 25:28) </vt:lpstr>
      <vt:lpstr>Faithfulness (Proverbs 20:6)</vt:lpstr>
      <vt:lpstr>Faithfulness (Proverbs 20:6)</vt:lpstr>
      <vt:lpstr>Faithfulness (Proverbs 20:6)</vt:lpstr>
      <vt:lpstr>Peace  (Romans 12:18) </vt:lpstr>
      <vt:lpstr>Peace  (Romans 12:18) </vt:lpstr>
      <vt:lpstr>Peace  (Romans 12:18) </vt:lpstr>
      <vt:lpstr>Peace  (Romans 12:18) </vt:lpstr>
      <vt:lpstr>Patience  (Col 3:12-13) Several different aspects to biblical patience</vt:lpstr>
      <vt:lpstr>Patience  (Col 3:12-13) Several different aspects to biblical patience</vt:lpstr>
      <vt:lpstr>Patience  (Col 3:12-13) Several different aspects to biblical patience</vt:lpstr>
      <vt:lpstr>Patience  (Col 3:12-13) Several different aspects to biblical patience</vt:lpstr>
      <vt:lpstr>Patience  (Col 3:12-13) Several different aspects to biblical patience</vt:lpstr>
      <vt:lpstr>Gentleness (Gal 5:22-23, Col 3:12)</vt:lpstr>
      <vt:lpstr>Gentleness (Gal 5:22-23, Col 3:12)</vt:lpstr>
      <vt:lpstr>Kindness and Goodness (Gal 6:10)</vt:lpstr>
      <vt:lpstr>Kindness and Goodness (Gal 6:10)</vt:lpstr>
      <vt:lpstr>Love (Col 3:14)</vt:lpstr>
      <vt:lpstr>Love (Col 3:14)</vt:lpstr>
      <vt:lpstr>Reach the Goal  (2 Tim 4:7)</vt:lpstr>
      <vt:lpstr>Slide 66</vt:lpstr>
    </vt:vector>
  </TitlesOfParts>
  <Company/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Godliness and Personal Holiness</dc:title>
  <dc:creator>Stuart Kinniburgh</dc:creator>
  <cp:lastModifiedBy>Stuart Kinniburgh</cp:lastModifiedBy>
  <cp:revision>9</cp:revision>
  <dcterms:created xsi:type="dcterms:W3CDTF">2010-08-16T03:43:05Z</dcterms:created>
  <dcterms:modified xsi:type="dcterms:W3CDTF">2010-08-16T03:43:40Z</dcterms:modified>
</cp:coreProperties>
</file>