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Tahoma"/>
          <a:ea typeface="Tahoma"/>
          <a:cs typeface="Tahoma"/>
        </a:font>
        <a:srgbClr val="5A5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DD2FF"/>
          </a:solidFill>
        </a:fill>
      </a:tcStyle>
    </a:wholeTbl>
    <a:band2H>
      <a:tcTxStyle b="def" i="def"/>
      <a:tcStyle>
        <a:tcBdr/>
        <a:fill>
          <a:solidFill>
            <a:srgbClr val="EFEAFF"/>
          </a:solidFill>
        </a:fill>
      </a:tcStyle>
    </a:band2H>
    <a:firstCol>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ahoma"/>
          <a:ea typeface="Tahoma"/>
          <a:cs typeface="Tahoma"/>
        </a:font>
        <a:srgbClr val="5A5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ahoma"/>
          <a:ea typeface="Tahoma"/>
          <a:cs typeface="Tahoma"/>
        </a:font>
        <a:srgbClr val="5A5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ahoma"/>
          <a:ea typeface="Tahoma"/>
          <a:cs typeface="Tahoma"/>
        </a:font>
        <a:srgbClr val="5A5C6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A"/>
          </a:solidFill>
        </a:fill>
      </a:tcStyle>
    </a:wholeTbl>
    <a:band2H>
      <a:tcTxStyle b="def" i="def"/>
      <a:tcStyle>
        <a:tcBdr/>
        <a:fill>
          <a:solidFill>
            <a:srgbClr val="FFFFFF"/>
          </a:solidFill>
        </a:fill>
      </a:tcStyle>
    </a:band2H>
    <a:firstCol>
      <a:tcTxStyle b="on" i="off">
        <a:font>
          <a:latin typeface="Tahoma"/>
          <a:ea typeface="Tahoma"/>
          <a:cs typeface="Tahom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ahoma"/>
          <a:ea typeface="Tahoma"/>
          <a:cs typeface="Tahoma"/>
        </a:font>
        <a:srgbClr val="5A5C6C"/>
      </a:tcTxStyle>
      <a:tcStyle>
        <a:tcBdr>
          <a:left>
            <a:ln w="12700" cap="flat">
              <a:noFill/>
              <a:miter lim="400000"/>
            </a:ln>
          </a:left>
          <a:right>
            <a:ln w="12700" cap="flat">
              <a:noFill/>
              <a:miter lim="400000"/>
            </a:ln>
          </a:right>
          <a:top>
            <a:ln w="50800" cap="flat">
              <a:solidFill>
                <a:srgbClr val="5A5C6C"/>
              </a:solidFill>
              <a:prstDash val="solid"/>
              <a:round/>
            </a:ln>
          </a:top>
          <a:bottom>
            <a:ln w="25400" cap="flat">
              <a:solidFill>
                <a:srgbClr val="5A5C6C"/>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ahoma"/>
          <a:ea typeface="Tahoma"/>
          <a:cs typeface="Tahoma"/>
        </a:font>
        <a:srgbClr val="FFFFFF"/>
      </a:tcTxStyle>
      <a:tcStyle>
        <a:tcBdr>
          <a:left>
            <a:ln w="12700" cap="flat">
              <a:noFill/>
              <a:miter lim="400000"/>
            </a:ln>
          </a:left>
          <a:right>
            <a:ln w="12700" cap="flat">
              <a:noFill/>
              <a:miter lim="400000"/>
            </a:ln>
          </a:right>
          <a:top>
            <a:ln w="25400" cap="flat">
              <a:solidFill>
                <a:srgbClr val="5A5C6C"/>
              </a:solidFill>
              <a:prstDash val="solid"/>
              <a:round/>
            </a:ln>
          </a:top>
          <a:bottom>
            <a:ln w="25400" cap="flat">
              <a:solidFill>
                <a:srgbClr val="5A5C6C"/>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ahoma"/>
          <a:ea typeface="Tahoma"/>
          <a:cs typeface="Tahoma"/>
        </a:font>
        <a:srgbClr val="5A5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1D3"/>
          </a:solidFill>
        </a:fill>
      </a:tcStyle>
    </a:wholeTbl>
    <a:band2H>
      <a:tcTxStyle b="def" i="def"/>
      <a:tcStyle>
        <a:tcBdr/>
        <a:fill>
          <a:solidFill>
            <a:srgbClr val="E9E9EA"/>
          </a:solidFill>
        </a:fill>
      </a:tcStyle>
    </a:band2H>
    <a:firstCol>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A5C6C"/>
          </a:solidFill>
        </a:fill>
      </a:tcStyle>
    </a:firstCol>
    <a:lastRow>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A5C6C"/>
          </a:solidFill>
        </a:fill>
      </a:tcStyle>
    </a:lastRow>
    <a:firstRow>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A5C6C"/>
          </a:solidFill>
        </a:fill>
      </a:tcStyle>
    </a:firstRow>
  </a:tblStyle>
  <a:tblStyle styleId="{2708684C-4D16-4618-839F-0558EEFCDFE6}" styleName="">
    <a:tblBg/>
    <a:wholeTbl>
      <a:tcTxStyle b="off"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
          <a:latin typeface="Tahoma"/>
          <a:ea typeface="Tahoma"/>
          <a:cs typeface="Tahom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4" name="Shape 24"/>
          <p:cNvSpPr/>
          <p:nvPr>
            <p:ph type="sldImg"/>
          </p:nvPr>
        </p:nvSpPr>
        <p:spPr>
          <a:xfrm>
            <a:off x="1143000" y="685800"/>
            <a:ext cx="4572000" cy="3429000"/>
          </a:xfrm>
          <a:prstGeom prst="rect">
            <a:avLst/>
          </a:prstGeom>
        </p:spPr>
        <p:txBody>
          <a:bodyPr/>
          <a:lstStyle/>
          <a:p>
            <a:pPr/>
          </a:p>
        </p:txBody>
      </p:sp>
      <p:sp>
        <p:nvSpPr>
          <p:cNvPr id="25" name="Shape 2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a:latin typeface="+mn-lt"/>
        <a:ea typeface="+mn-ea"/>
        <a:cs typeface="+mn-cs"/>
        <a:sym typeface="Helvetica Neue"/>
      </a:defRPr>
    </a:lvl1pPr>
    <a:lvl2pPr indent="228600" latinLnBrk="0">
      <a:defRPr>
        <a:latin typeface="+mn-lt"/>
        <a:ea typeface="+mn-ea"/>
        <a:cs typeface="+mn-cs"/>
        <a:sym typeface="Helvetica Neue"/>
      </a:defRPr>
    </a:lvl2pPr>
    <a:lvl3pPr indent="457200" latinLnBrk="0">
      <a:defRPr>
        <a:latin typeface="+mn-lt"/>
        <a:ea typeface="+mn-ea"/>
        <a:cs typeface="+mn-cs"/>
        <a:sym typeface="Helvetica Neue"/>
      </a:defRPr>
    </a:lvl3pPr>
    <a:lvl4pPr indent="685800" latinLnBrk="0">
      <a:defRPr>
        <a:latin typeface="+mn-lt"/>
        <a:ea typeface="+mn-ea"/>
        <a:cs typeface="+mn-cs"/>
        <a:sym typeface="Helvetica Neue"/>
      </a:defRPr>
    </a:lvl4pPr>
    <a:lvl5pPr indent="914400" latinLnBrk="0">
      <a:defRPr>
        <a:latin typeface="+mn-lt"/>
        <a:ea typeface="+mn-ea"/>
        <a:cs typeface="+mn-cs"/>
        <a:sym typeface="Helvetica Neue"/>
      </a:defRPr>
    </a:lvl5pPr>
    <a:lvl6pPr indent="1143000" latinLnBrk="0">
      <a:defRPr>
        <a:latin typeface="+mn-lt"/>
        <a:ea typeface="+mn-ea"/>
        <a:cs typeface="+mn-cs"/>
        <a:sym typeface="Helvetica Neue"/>
      </a:defRPr>
    </a:lvl6pPr>
    <a:lvl7pPr indent="1371600" latinLnBrk="0">
      <a:defRPr>
        <a:latin typeface="+mn-lt"/>
        <a:ea typeface="+mn-ea"/>
        <a:cs typeface="+mn-cs"/>
        <a:sym typeface="Helvetica Neue"/>
      </a:defRPr>
    </a:lvl7pPr>
    <a:lvl8pPr indent="1600200" latinLnBrk="0">
      <a:defRPr>
        <a:latin typeface="+mn-lt"/>
        <a:ea typeface="+mn-ea"/>
        <a:cs typeface="+mn-cs"/>
        <a:sym typeface="Helvetica Neue"/>
      </a:defRPr>
    </a:lvl8pPr>
    <a:lvl9pPr indent="1828800" latinLnBrk="0">
      <a:defRPr>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8" name="Slide Number"/>
          <p:cNvSpPr txBox="1"/>
          <p:nvPr>
            <p:ph type="sldNum" sz="quarter" idx="2"/>
          </p:nvPr>
        </p:nvSpPr>
        <p:spPr>
          <a:xfrm>
            <a:off x="8596401" y="6248400"/>
            <a:ext cx="242799" cy="243840"/>
          </a:xfrm>
          <a:prstGeom prst="rect">
            <a:avLst/>
          </a:prstGeom>
        </p:spPr>
        <p:txBody>
          <a:bodyPr/>
          <a:lstStyle>
            <a:lvl1pPr>
              <a:defRPr>
                <a:effectLst>
                  <a:outerShdw sx="100000" sy="100000" kx="0" ky="0" algn="b" rotWithShape="0" blurRad="12700" dist="25400" dir="2700000">
                    <a:srgbClr val="5B5D6B"/>
                  </a:outerShdw>
                </a:effectLst>
                <a:latin typeface="Tahoma"/>
                <a:ea typeface="Tahoma"/>
                <a:cs typeface="Tahoma"/>
                <a:sym typeface="Tahoma"/>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r>
              <a:t>Title Text</a:t>
            </a:r>
          </a:p>
        </p:txBody>
      </p:sp>
      <p:sp>
        <p:nvSpPr>
          <p:cNvPr id="3" name="Body Level One…"/>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596972" y="6245225"/>
            <a:ext cx="245404" cy="226986"/>
          </a:xfrm>
          <a:prstGeom prst="rect">
            <a:avLst/>
          </a:prstGeom>
          <a:ln w="12700">
            <a:miter lim="400000"/>
          </a:ln>
        </p:spPr>
        <p:txBody>
          <a:bodyPr wrap="none" lIns="45719" rIns="45719">
            <a:spAutoFit/>
          </a:bodyPr>
          <a:lstStyle>
            <a:lvl1pPr algn="r" defTabSz="457200">
              <a:defRPr sz="1000">
                <a:solidFill>
                  <a:srgbClr val="FFFFFF"/>
                </a:solidFill>
                <a:latin typeface="Arial"/>
                <a:ea typeface="Arial"/>
                <a:cs typeface="Arial"/>
                <a:sym typeface="Aria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FFFFCC"/>
          </a:solidFill>
          <a:uFillTx/>
          <a:latin typeface="Tahoma"/>
          <a:ea typeface="Tahoma"/>
          <a:cs typeface="Tahoma"/>
          <a:sym typeface="Tahoma"/>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FFFFCC"/>
          </a:solidFill>
          <a:uFillTx/>
          <a:latin typeface="Tahoma"/>
          <a:ea typeface="Tahoma"/>
          <a:cs typeface="Tahoma"/>
          <a:sym typeface="Tahoma"/>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FFFFCC"/>
          </a:solidFill>
          <a:uFillTx/>
          <a:latin typeface="Tahoma"/>
          <a:ea typeface="Tahoma"/>
          <a:cs typeface="Tahoma"/>
          <a:sym typeface="Tahoma"/>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FFFFCC"/>
          </a:solidFill>
          <a:uFillTx/>
          <a:latin typeface="Tahoma"/>
          <a:ea typeface="Tahoma"/>
          <a:cs typeface="Tahoma"/>
          <a:sym typeface="Tahoma"/>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FFFFCC"/>
          </a:solidFill>
          <a:uFillTx/>
          <a:latin typeface="Tahoma"/>
          <a:ea typeface="Tahoma"/>
          <a:cs typeface="Tahoma"/>
          <a:sym typeface="Tahoma"/>
        </a:defRPr>
      </a:lvl5pPr>
      <a:lvl6pPr marL="0" marR="0" indent="457200" algn="ctr" defTabSz="914400" rtl="0" latinLnBrk="0">
        <a:lnSpc>
          <a:spcPct val="100000"/>
        </a:lnSpc>
        <a:spcBef>
          <a:spcPts val="0"/>
        </a:spcBef>
        <a:spcAft>
          <a:spcPts val="0"/>
        </a:spcAft>
        <a:buClrTx/>
        <a:buSzTx/>
        <a:buFontTx/>
        <a:buNone/>
        <a:tabLst/>
        <a:defRPr b="0" baseline="0" cap="none" i="0" spc="0" strike="noStrike" sz="4400" u="none">
          <a:solidFill>
            <a:srgbClr val="FFFFCC"/>
          </a:solidFill>
          <a:uFillTx/>
          <a:latin typeface="Tahoma"/>
          <a:ea typeface="Tahoma"/>
          <a:cs typeface="Tahoma"/>
          <a:sym typeface="Tahoma"/>
        </a:defRPr>
      </a:lvl6pPr>
      <a:lvl7pPr marL="0" marR="0" indent="914400" algn="ctr" defTabSz="914400" rtl="0" latinLnBrk="0">
        <a:lnSpc>
          <a:spcPct val="100000"/>
        </a:lnSpc>
        <a:spcBef>
          <a:spcPts val="0"/>
        </a:spcBef>
        <a:spcAft>
          <a:spcPts val="0"/>
        </a:spcAft>
        <a:buClrTx/>
        <a:buSzTx/>
        <a:buFontTx/>
        <a:buNone/>
        <a:tabLst/>
        <a:defRPr b="0" baseline="0" cap="none" i="0" spc="0" strike="noStrike" sz="4400" u="none">
          <a:solidFill>
            <a:srgbClr val="FFFFCC"/>
          </a:solidFill>
          <a:uFillTx/>
          <a:latin typeface="Tahoma"/>
          <a:ea typeface="Tahoma"/>
          <a:cs typeface="Tahoma"/>
          <a:sym typeface="Tahoma"/>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4400" u="none">
          <a:solidFill>
            <a:srgbClr val="FFFFCC"/>
          </a:solidFill>
          <a:uFillTx/>
          <a:latin typeface="Tahoma"/>
          <a:ea typeface="Tahoma"/>
          <a:cs typeface="Tahoma"/>
          <a:sym typeface="Tahoma"/>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4400" u="none">
          <a:solidFill>
            <a:srgbClr val="FFFFCC"/>
          </a:solidFill>
          <a:uFillTx/>
          <a:latin typeface="Tahoma"/>
          <a:ea typeface="Tahoma"/>
          <a:cs typeface="Tahoma"/>
          <a:sym typeface="Tahoma"/>
        </a:defRPr>
      </a:lvl9pPr>
    </p:titleStyle>
    <p:bodyStyle>
      <a:lvl1pPr marL="342900" marR="0" indent="-342900" algn="l" defTabSz="914400" rtl="0" latinLnBrk="0">
        <a:lnSpc>
          <a:spcPct val="100000"/>
        </a:lnSpc>
        <a:spcBef>
          <a:spcPts val="700"/>
        </a:spcBef>
        <a:spcAft>
          <a:spcPts val="0"/>
        </a:spcAft>
        <a:buClr>
          <a:srgbClr val="A3C145"/>
        </a:buClr>
        <a:buSzPct val="80000"/>
        <a:buFont typeface="Arial"/>
        <a:buChar char="►"/>
        <a:tabLst/>
        <a:defRPr b="0" baseline="0" cap="none" i="0" spc="0" strike="noStrike" sz="3200" u="none">
          <a:solidFill>
            <a:srgbClr val="FFFFFF"/>
          </a:solidFill>
          <a:uFillTx/>
          <a:latin typeface="Tahoma"/>
          <a:ea typeface="Tahoma"/>
          <a:cs typeface="Tahoma"/>
          <a:sym typeface="Tahoma"/>
        </a:defRPr>
      </a:lvl1pPr>
      <a:lvl2pPr marL="783771" marR="0" indent="-326571" algn="l" defTabSz="914400" rtl="0" latinLnBrk="0">
        <a:lnSpc>
          <a:spcPct val="100000"/>
        </a:lnSpc>
        <a:spcBef>
          <a:spcPts val="700"/>
        </a:spcBef>
        <a:spcAft>
          <a:spcPts val="0"/>
        </a:spcAft>
        <a:buClr>
          <a:srgbClr val="A3C145"/>
        </a:buClr>
        <a:buSzPct val="100000"/>
        <a:buFont typeface="Arial"/>
        <a:buChar char="▪"/>
        <a:tabLst/>
        <a:defRPr b="0" baseline="0" cap="none" i="0" spc="0" strike="noStrike" sz="3200" u="none">
          <a:solidFill>
            <a:srgbClr val="FFFFFF"/>
          </a:solidFill>
          <a:uFillTx/>
          <a:latin typeface="Tahoma"/>
          <a:ea typeface="Tahoma"/>
          <a:cs typeface="Tahoma"/>
          <a:sym typeface="Tahoma"/>
        </a:defRPr>
      </a:lvl2pPr>
      <a:lvl3pPr marL="1219200" marR="0" indent="-304800" algn="l" defTabSz="914400" rtl="0" latinLnBrk="0">
        <a:lnSpc>
          <a:spcPct val="100000"/>
        </a:lnSpc>
        <a:spcBef>
          <a:spcPts val="700"/>
        </a:spcBef>
        <a:spcAft>
          <a:spcPts val="0"/>
        </a:spcAft>
        <a:buClr>
          <a:srgbClr val="A3C145"/>
        </a:buClr>
        <a:buSzPct val="80000"/>
        <a:buFont typeface="Arial"/>
        <a:buChar char="►"/>
        <a:tabLst/>
        <a:defRPr b="0" baseline="0" cap="none" i="0" spc="0" strike="noStrike" sz="3200" u="none">
          <a:solidFill>
            <a:srgbClr val="FFFFFF"/>
          </a:solidFill>
          <a:uFillTx/>
          <a:latin typeface="Tahoma"/>
          <a:ea typeface="Tahoma"/>
          <a:cs typeface="Tahoma"/>
          <a:sym typeface="Tahoma"/>
        </a:defRPr>
      </a:lvl3pPr>
      <a:lvl4pPr marL="1737360" marR="0" indent="-365760" algn="l" defTabSz="914400" rtl="0" latinLnBrk="0">
        <a:lnSpc>
          <a:spcPct val="100000"/>
        </a:lnSpc>
        <a:spcBef>
          <a:spcPts val="700"/>
        </a:spcBef>
        <a:spcAft>
          <a:spcPts val="0"/>
        </a:spcAft>
        <a:buClr>
          <a:srgbClr val="A3C145"/>
        </a:buClr>
        <a:buSzPct val="100000"/>
        <a:buFont typeface="Arial"/>
        <a:buChar char="▪"/>
        <a:tabLst/>
        <a:defRPr b="0" baseline="0" cap="none" i="0" spc="0" strike="noStrike" sz="3200" u="none">
          <a:solidFill>
            <a:srgbClr val="FFFFFF"/>
          </a:solidFill>
          <a:uFillTx/>
          <a:latin typeface="Tahoma"/>
          <a:ea typeface="Tahoma"/>
          <a:cs typeface="Tahoma"/>
          <a:sym typeface="Tahoma"/>
        </a:defRPr>
      </a:lvl4pPr>
      <a:lvl5pPr marL="2235200" marR="0" indent="-406400" algn="l" defTabSz="914400" rtl="0" latinLnBrk="0">
        <a:lnSpc>
          <a:spcPct val="100000"/>
        </a:lnSpc>
        <a:spcBef>
          <a:spcPts val="700"/>
        </a:spcBef>
        <a:spcAft>
          <a:spcPts val="0"/>
        </a:spcAft>
        <a:buClr>
          <a:srgbClr val="A3C145"/>
        </a:buClr>
        <a:buSzPct val="80000"/>
        <a:buFont typeface="Arial"/>
        <a:buChar char="►"/>
        <a:tabLst/>
        <a:defRPr b="0" baseline="0" cap="none" i="0" spc="0" strike="noStrike" sz="3200" u="none">
          <a:solidFill>
            <a:srgbClr val="FFFFFF"/>
          </a:solidFill>
          <a:uFillTx/>
          <a:latin typeface="Tahoma"/>
          <a:ea typeface="Tahoma"/>
          <a:cs typeface="Tahoma"/>
          <a:sym typeface="Tahoma"/>
        </a:defRPr>
      </a:lvl5pPr>
      <a:lvl6pPr marL="2692400" marR="0" indent="-406400" algn="l" defTabSz="914400" rtl="0" latinLnBrk="0">
        <a:lnSpc>
          <a:spcPct val="100000"/>
        </a:lnSpc>
        <a:spcBef>
          <a:spcPts val="700"/>
        </a:spcBef>
        <a:spcAft>
          <a:spcPts val="0"/>
        </a:spcAft>
        <a:buClr>
          <a:srgbClr val="A3C145"/>
        </a:buClr>
        <a:buSzPct val="80000"/>
        <a:buFont typeface="Arial"/>
        <a:buChar char=""/>
        <a:tabLst/>
        <a:defRPr b="0" baseline="0" cap="none" i="0" spc="0" strike="noStrike" sz="3200" u="none">
          <a:solidFill>
            <a:srgbClr val="FFFFFF"/>
          </a:solidFill>
          <a:uFillTx/>
          <a:latin typeface="Tahoma"/>
          <a:ea typeface="Tahoma"/>
          <a:cs typeface="Tahoma"/>
          <a:sym typeface="Tahoma"/>
        </a:defRPr>
      </a:lvl6pPr>
      <a:lvl7pPr marL="3149600" marR="0" indent="-406400" algn="l" defTabSz="914400" rtl="0" latinLnBrk="0">
        <a:lnSpc>
          <a:spcPct val="100000"/>
        </a:lnSpc>
        <a:spcBef>
          <a:spcPts val="700"/>
        </a:spcBef>
        <a:spcAft>
          <a:spcPts val="0"/>
        </a:spcAft>
        <a:buClr>
          <a:srgbClr val="A3C145"/>
        </a:buClr>
        <a:buSzPct val="80000"/>
        <a:buFont typeface="Arial"/>
        <a:buChar char=""/>
        <a:tabLst/>
        <a:defRPr b="0" baseline="0" cap="none" i="0" spc="0" strike="noStrike" sz="3200" u="none">
          <a:solidFill>
            <a:srgbClr val="FFFFFF"/>
          </a:solidFill>
          <a:uFillTx/>
          <a:latin typeface="Tahoma"/>
          <a:ea typeface="Tahoma"/>
          <a:cs typeface="Tahoma"/>
          <a:sym typeface="Tahoma"/>
        </a:defRPr>
      </a:lvl7pPr>
      <a:lvl8pPr marL="3606800" marR="0" indent="-406400" algn="l" defTabSz="914400" rtl="0" latinLnBrk="0">
        <a:lnSpc>
          <a:spcPct val="100000"/>
        </a:lnSpc>
        <a:spcBef>
          <a:spcPts val="700"/>
        </a:spcBef>
        <a:spcAft>
          <a:spcPts val="0"/>
        </a:spcAft>
        <a:buClr>
          <a:srgbClr val="A3C145"/>
        </a:buClr>
        <a:buSzPct val="80000"/>
        <a:buFont typeface="Arial"/>
        <a:buChar char=""/>
        <a:tabLst/>
        <a:defRPr b="0" baseline="0" cap="none" i="0" spc="0" strike="noStrike" sz="3200" u="none">
          <a:solidFill>
            <a:srgbClr val="FFFFFF"/>
          </a:solidFill>
          <a:uFillTx/>
          <a:latin typeface="Tahoma"/>
          <a:ea typeface="Tahoma"/>
          <a:cs typeface="Tahoma"/>
          <a:sym typeface="Tahoma"/>
        </a:defRPr>
      </a:lvl8pPr>
      <a:lvl9pPr marL="4064000" marR="0" indent="-406400" algn="l" defTabSz="914400" rtl="0" latinLnBrk="0">
        <a:lnSpc>
          <a:spcPct val="100000"/>
        </a:lnSpc>
        <a:spcBef>
          <a:spcPts val="700"/>
        </a:spcBef>
        <a:spcAft>
          <a:spcPts val="0"/>
        </a:spcAft>
        <a:buClr>
          <a:srgbClr val="A3C145"/>
        </a:buClr>
        <a:buSzPct val="80000"/>
        <a:buFont typeface="Arial"/>
        <a:buChar char=""/>
        <a:tabLst/>
        <a:defRPr b="0" baseline="0" cap="none" i="0" spc="0" strike="noStrike" sz="3200" u="none">
          <a:solidFill>
            <a:srgbClr val="FFFFFF"/>
          </a:solidFill>
          <a:uFillTx/>
          <a:latin typeface="Tahoma"/>
          <a:ea typeface="Tahoma"/>
          <a:cs typeface="Tahoma"/>
          <a:sym typeface="Tahoma"/>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1pPr>
      <a:lvl2pPr marL="0" marR="0" indent="45720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2pPr>
      <a:lvl3pPr marL="0" marR="0" indent="91440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3pPr>
      <a:lvl4pPr marL="0" marR="0" indent="137160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4pPr>
      <a:lvl5pPr marL="0" marR="0" indent="182880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5pPr>
      <a:lvl6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6pPr>
      <a:lvl7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7pPr>
      <a:lvl8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8pPr>
      <a:lvl9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 name="Making Disciples  Near and Far"/>
          <p:cNvSpPr txBox="1"/>
          <p:nvPr>
            <p:ph type="title" idx="4294967295"/>
          </p:nvPr>
        </p:nvSpPr>
        <p:spPr>
          <a:xfrm>
            <a:off x="685800" y="1768475"/>
            <a:ext cx="7772400" cy="1736725"/>
          </a:xfrm>
          <a:prstGeom prst="rect">
            <a:avLst/>
          </a:prstGeom>
        </p:spPr>
        <p:txBody>
          <a:bodyPr anchor="b">
            <a:normAutofit fontScale="100000" lnSpcReduction="0"/>
          </a:bodyPr>
          <a:lstStyle/>
          <a:p>
            <a:pPr>
              <a:defRPr sz="5400">
                <a:effectLst>
                  <a:outerShdw sx="100000" sy="100000" kx="0" ky="0" algn="b" rotWithShape="0" blurRad="12700" dist="38100" dir="2700000">
                    <a:srgbClr val="FFFFFF"/>
                  </a:outerShdw>
                </a:effectLst>
              </a:defRPr>
            </a:pPr>
            <a:r>
              <a:t>Making Disciples </a:t>
            </a:r>
            <a:br/>
            <a:r>
              <a:t>Near and Far</a:t>
            </a:r>
          </a:p>
        </p:txBody>
      </p:sp>
      <p:sp>
        <p:nvSpPr>
          <p:cNvPr id="28" name="Foundations"/>
          <p:cNvSpPr txBox="1"/>
          <p:nvPr>
            <p:ph type="body" sz="quarter" idx="4294967295"/>
          </p:nvPr>
        </p:nvSpPr>
        <p:spPr>
          <a:xfrm>
            <a:off x="1371600" y="3886200"/>
            <a:ext cx="6400800" cy="1752600"/>
          </a:xfrm>
          <a:prstGeom prst="rect">
            <a:avLst/>
          </a:prstGeom>
        </p:spPr>
        <p:txBody>
          <a:bodyPr>
            <a:normAutofit fontScale="100000" lnSpcReduction="0"/>
          </a:bodyPr>
          <a:lstStyle>
            <a:lvl1pPr marL="0" indent="0" algn="ctr">
              <a:buSzTx/>
              <a:buNone/>
              <a:defRPr>
                <a:effectLst>
                  <a:outerShdw sx="100000" sy="100000" kx="0" ky="0" algn="b" rotWithShape="0" blurRad="12700" dist="25400" dir="2700000">
                    <a:srgbClr val="5B5D6B"/>
                  </a:outerShdw>
                </a:effectLst>
              </a:defRPr>
            </a:lvl1pPr>
          </a:lstStyle>
          <a:p>
            <a:pPr/>
            <a:r>
              <a:t>Foundations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8">
                                            <p:bg/>
                                          </p:spTgt>
                                        </p:tgtEl>
                                        <p:attrNameLst>
                                          <p:attrName>style.visibility</p:attrName>
                                        </p:attrNameLst>
                                      </p:cBhvr>
                                      <p:to>
                                        <p:strVal val="visible"/>
                                      </p:to>
                                    </p:set>
                                    <p:animEffect filter="fade" transition="in">
                                      <p:cBhvr>
                                        <p:cTn id="7" dur="500"/>
                                        <p:tgtEl>
                                          <p:spTgt spid="28">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28">
                                            <p:txEl>
                                              <p:pRg st="0" end="0"/>
                                            </p:txEl>
                                          </p:spTgt>
                                        </p:tgtEl>
                                        <p:attrNameLst>
                                          <p:attrName>style.visibility</p:attrName>
                                        </p:attrNameLst>
                                      </p:cBhvr>
                                      <p:to>
                                        <p:strVal val="visible"/>
                                      </p:to>
                                    </p:set>
                                    <p:animEffect filter="fade" transition="in">
                                      <p:cBhvr>
                                        <p:cTn id="10" dur="500"/>
                                        <p:tgtEl>
                                          <p:spTgt spid="28">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28"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 name="How Do We Do This?"/>
          <p:cNvSpPr txBox="1"/>
          <p:nvPr>
            <p:ph type="title" idx="4294967295"/>
          </p:nvPr>
        </p:nvSpPr>
        <p:spPr>
          <a:xfrm>
            <a:off x="301625" y="228599"/>
            <a:ext cx="8540750" cy="1143002"/>
          </a:xfrm>
          <a:prstGeom prst="rect">
            <a:avLst/>
          </a:prstGeom>
        </p:spPr>
        <p:txBody>
          <a:bodyPr>
            <a:normAutofit fontScale="100000" lnSpcReduction="0"/>
          </a:bodyPr>
          <a:lstStyle>
            <a:lvl1pPr>
              <a:defRPr b="1">
                <a:effectLst>
                  <a:outerShdw sx="100000" sy="100000" kx="0" ky="0" algn="b" rotWithShape="0" blurRad="12700" dist="25400" dir="2700000">
                    <a:srgbClr val="FFFFFF"/>
                  </a:outerShdw>
                </a:effectLst>
              </a:defRPr>
            </a:lvl1pPr>
          </a:lstStyle>
          <a:p>
            <a:pPr/>
            <a:r>
              <a:t>How Do We Do This?</a:t>
            </a:r>
          </a:p>
        </p:txBody>
      </p:sp>
      <p:sp>
        <p:nvSpPr>
          <p:cNvPr id="58" name="Be Equipped…"/>
          <p:cNvSpPr txBox="1"/>
          <p:nvPr>
            <p:ph type="body" idx="4294967295"/>
          </p:nvPr>
        </p:nvSpPr>
        <p:spPr>
          <a:xfrm>
            <a:off x="301625" y="1600199"/>
            <a:ext cx="8540750" cy="4498977"/>
          </a:xfrm>
          <a:prstGeom prst="rect">
            <a:avLst/>
          </a:prstGeom>
        </p:spPr>
        <p:txBody>
          <a:bodyPr>
            <a:normAutofit fontScale="100000" lnSpcReduction="0"/>
          </a:bodyPr>
          <a:lstStyle/>
          <a:p>
            <a:pPr>
              <a:spcBef>
                <a:spcPts val="1100"/>
              </a:spcBef>
              <a:defRPr sz="4800">
                <a:effectLst>
                  <a:outerShdw sx="100000" sy="100000" kx="0" ky="0" algn="b" rotWithShape="0" blurRad="12700" dist="25400" dir="2700000">
                    <a:srgbClr val="5B5D6B"/>
                  </a:outerShdw>
                </a:effectLst>
              </a:defRPr>
            </a:pPr>
            <a:r>
              <a:t>Be Equipped</a:t>
            </a:r>
          </a:p>
          <a:p>
            <a:pPr>
              <a:spcBef>
                <a:spcPts val="1100"/>
              </a:spcBef>
              <a:defRPr sz="4800">
                <a:effectLst>
                  <a:outerShdw sx="100000" sy="100000" kx="0" ky="0" algn="b" rotWithShape="0" blurRad="12700" dist="25400" dir="2700000">
                    <a:srgbClr val="5B5D6B"/>
                  </a:outerShdw>
                </a:effectLst>
              </a:defRPr>
            </a:pPr>
            <a:r>
              <a:t>Desire</a:t>
            </a:r>
          </a:p>
          <a:p>
            <a:pPr>
              <a:spcBef>
                <a:spcPts val="1100"/>
              </a:spcBef>
              <a:defRPr sz="4800">
                <a:effectLst>
                  <a:outerShdw sx="100000" sy="100000" kx="0" ky="0" algn="b" rotWithShape="0" blurRad="12700" dist="25400" dir="2700000">
                    <a:srgbClr val="5B5D6B"/>
                  </a:outerShdw>
                </a:effectLst>
              </a:defRPr>
            </a:pPr>
            <a:r>
              <a:t>Act</a:t>
            </a:r>
          </a:p>
        </p:txBody>
      </p:sp>
      <p:pic>
        <p:nvPicPr>
          <p:cNvPr id="59" name="MP900448670[1]" descr="MP900448670[1]"/>
          <p:cNvPicPr>
            <a:picLocks noChangeAspect="1"/>
          </p:cNvPicPr>
          <p:nvPr/>
        </p:nvPicPr>
        <p:blipFill>
          <a:blip r:embed="rId2">
            <a:extLst/>
          </a:blip>
          <a:stretch>
            <a:fillRect/>
          </a:stretch>
        </p:blipFill>
        <p:spPr>
          <a:xfrm>
            <a:off x="3119437" y="2847975"/>
            <a:ext cx="6024563" cy="401002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8">
                                            <p:bg/>
                                          </p:spTgt>
                                        </p:tgtEl>
                                        <p:attrNameLst>
                                          <p:attrName>style.visibility</p:attrName>
                                        </p:attrNameLst>
                                      </p:cBhvr>
                                      <p:to>
                                        <p:strVal val="visible"/>
                                      </p:to>
                                    </p:set>
                                    <p:animEffect filter="fade" transition="in">
                                      <p:cBhvr>
                                        <p:cTn id="7" dur="500"/>
                                        <p:tgtEl>
                                          <p:spTgt spid="58">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58">
                                            <p:txEl>
                                              <p:pRg st="0" end="0"/>
                                            </p:txEl>
                                          </p:spTgt>
                                        </p:tgtEl>
                                        <p:attrNameLst>
                                          <p:attrName>style.visibility</p:attrName>
                                        </p:attrNameLst>
                                      </p:cBhvr>
                                      <p:to>
                                        <p:strVal val="visible"/>
                                      </p:to>
                                    </p:set>
                                    <p:animEffect filter="fade" transition="in">
                                      <p:cBhvr>
                                        <p:cTn id="10" dur="500"/>
                                        <p:tgtEl>
                                          <p:spTgt spid="5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58">
                                            <p:txEl>
                                              <p:pRg st="1" end="1"/>
                                            </p:txEl>
                                          </p:spTgt>
                                        </p:tgtEl>
                                        <p:attrNameLst>
                                          <p:attrName>style.visibility</p:attrName>
                                        </p:attrNameLst>
                                      </p:cBhvr>
                                      <p:to>
                                        <p:strVal val="visible"/>
                                      </p:to>
                                    </p:set>
                                    <p:animEffect filter="fade" transition="in">
                                      <p:cBhvr>
                                        <p:cTn id="15" dur="500"/>
                                        <p:tgtEl>
                                          <p:spTgt spid="5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58">
                                            <p:txEl>
                                              <p:pRg st="2" end="2"/>
                                            </p:txEl>
                                          </p:spTgt>
                                        </p:tgtEl>
                                        <p:attrNameLst>
                                          <p:attrName>style.visibility</p:attrName>
                                        </p:attrNameLst>
                                      </p:cBhvr>
                                      <p:to>
                                        <p:strVal val="visible"/>
                                      </p:to>
                                    </p:set>
                                    <p:animEffect filter="fade" transition="in">
                                      <p:cBhvr>
                                        <p:cTn id="20" dur="500"/>
                                        <p:tgtEl>
                                          <p:spTgt spid="5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58"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 name="The Call to be Sent Out"/>
          <p:cNvSpPr txBox="1"/>
          <p:nvPr>
            <p:ph type="title" idx="4294967295"/>
          </p:nvPr>
        </p:nvSpPr>
        <p:spPr>
          <a:xfrm>
            <a:off x="301625" y="228599"/>
            <a:ext cx="8540750" cy="1143002"/>
          </a:xfrm>
          <a:prstGeom prst="rect">
            <a:avLst/>
          </a:prstGeom>
        </p:spPr>
        <p:txBody>
          <a:bodyPr>
            <a:normAutofit fontScale="100000" lnSpcReduction="0"/>
          </a:bodyPr>
          <a:lstStyle>
            <a:lvl1pPr>
              <a:defRPr b="1">
                <a:effectLst>
                  <a:outerShdw sx="100000" sy="100000" kx="0" ky="0" algn="b" rotWithShape="0" blurRad="12700" dist="25400" dir="2700000">
                    <a:srgbClr val="FFFFFF"/>
                  </a:outerShdw>
                </a:effectLst>
              </a:defRPr>
            </a:lvl1pPr>
          </a:lstStyle>
          <a:p>
            <a:pPr/>
            <a:r>
              <a:t>The Call to be Sent Out</a:t>
            </a:r>
          </a:p>
        </p:txBody>
      </p:sp>
      <p:sp>
        <p:nvSpPr>
          <p:cNvPr id="62" name="Expanding the boundaries of our Discipleship Making Movement by sending leaders out to preach the gospel and make disciples in other cities, among other cultures, and in other countries.…"/>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Expanding the boundaries of our Discipleship Making Movement by sending leaders out to preach the gospel and make disciples in other cities, among other cultures, and in other countries. </a:t>
            </a:r>
          </a:p>
          <a:p>
            <a:pPr>
              <a:defRPr>
                <a:effectLst>
                  <a:outerShdw sx="100000" sy="100000" kx="0" ky="0" algn="b" rotWithShape="0" blurRad="12700" dist="25400" dir="2700000">
                    <a:srgbClr val="5B5D6B"/>
                  </a:outerShdw>
                </a:effectLst>
              </a:defRPr>
            </a:pPr>
            <a:r>
              <a:t>Key elements of Matthew 28: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62">
                                            <p:bg/>
                                          </p:spTgt>
                                        </p:tgtEl>
                                        <p:attrNameLst>
                                          <p:attrName>style.visibility</p:attrName>
                                        </p:attrNameLst>
                                      </p:cBhvr>
                                      <p:to>
                                        <p:strVal val="visible"/>
                                      </p:to>
                                    </p:set>
                                    <p:animEffect filter="fade" transition="in">
                                      <p:cBhvr>
                                        <p:cTn id="7" dur="500"/>
                                        <p:tgtEl>
                                          <p:spTgt spid="62">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62">
                                            <p:txEl>
                                              <p:pRg st="0" end="0"/>
                                            </p:txEl>
                                          </p:spTgt>
                                        </p:tgtEl>
                                        <p:attrNameLst>
                                          <p:attrName>style.visibility</p:attrName>
                                        </p:attrNameLst>
                                      </p:cBhvr>
                                      <p:to>
                                        <p:strVal val="visible"/>
                                      </p:to>
                                    </p:set>
                                    <p:animEffect filter="fade" transition="in">
                                      <p:cBhvr>
                                        <p:cTn id="10" dur="500"/>
                                        <p:tgtEl>
                                          <p:spTgt spid="6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62">
                                            <p:txEl>
                                              <p:pRg st="1" end="1"/>
                                            </p:txEl>
                                          </p:spTgt>
                                        </p:tgtEl>
                                        <p:attrNameLst>
                                          <p:attrName>style.visibility</p:attrName>
                                        </p:attrNameLst>
                                      </p:cBhvr>
                                      <p:to>
                                        <p:strVal val="visible"/>
                                      </p:to>
                                    </p:set>
                                    <p:animEffect filter="fade" transition="in">
                                      <p:cBhvr>
                                        <p:cTn id="15" dur="500"/>
                                        <p:tgtEl>
                                          <p:spTgt spid="6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62"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 name="Matthew 28:18-20"/>
          <p:cNvSpPr txBox="1"/>
          <p:nvPr>
            <p:ph type="title" idx="4294967295"/>
          </p:nvPr>
        </p:nvSpPr>
        <p:spPr>
          <a:xfrm>
            <a:off x="301625" y="228599"/>
            <a:ext cx="8540750" cy="1143002"/>
          </a:xfrm>
          <a:prstGeom prst="rect">
            <a:avLst/>
          </a:prstGeom>
        </p:spPr>
        <p:txBody>
          <a:bodyPr>
            <a:normAutofit fontScale="100000" lnSpcReduction="0"/>
          </a:bodyPr>
          <a:lstStyle>
            <a:lvl1pPr>
              <a:defRPr b="1">
                <a:effectLst>
                  <a:outerShdw sx="100000" sy="100000" kx="0" ky="0" algn="b" rotWithShape="0" blurRad="12700" dist="25400" dir="2700000">
                    <a:srgbClr val="FFFFFF"/>
                  </a:outerShdw>
                </a:effectLst>
              </a:defRPr>
            </a:lvl1pPr>
          </a:lstStyle>
          <a:p>
            <a:pPr/>
            <a:r>
              <a:t>Matthew 28:18-20</a:t>
            </a:r>
          </a:p>
        </p:txBody>
      </p:sp>
      <p:sp>
        <p:nvSpPr>
          <p:cNvPr id="65" name="Then Jesus came to them and said, &quot;All authority in heaven and on earth has been given to me. Therefore go and make disciples of all nations, baptizing them in the name of the Father and of the Son and of the Holy Spirit, and teaching them to obey everyt"/>
          <p:cNvSpPr txBox="1"/>
          <p:nvPr>
            <p:ph type="body" idx="4294967295"/>
          </p:nvPr>
        </p:nvSpPr>
        <p:spPr>
          <a:xfrm>
            <a:off x="301625" y="1600199"/>
            <a:ext cx="8540750" cy="4498977"/>
          </a:xfrm>
          <a:prstGeom prst="rect">
            <a:avLst/>
          </a:prstGeom>
        </p:spPr>
        <p:txBody>
          <a:bodyPr>
            <a:normAutofit fontScale="100000" lnSpcReduction="0"/>
          </a:bodyPr>
          <a:lstStyle>
            <a:lvl1pPr marL="336042" indent="-336042" defTabSz="896111">
              <a:buSzTx/>
              <a:buNone/>
              <a:defRPr sz="3136">
                <a:effectLst>
                  <a:outerShdw sx="100000" sy="100000" kx="0" ky="0" algn="b" rotWithShape="0" blurRad="12446" dist="24892" dir="2700000">
                    <a:srgbClr val="5B5D6B"/>
                  </a:outerShdw>
                </a:effectLst>
              </a:defRPr>
            </a:lvl1pPr>
          </a:lstStyle>
          <a:p>
            <a:pPr/>
            <a:r>
              <a:t>	Then Jesus came to them and said, "All authority in heaven and on earth has been given to me. Therefore go and make disciples of all nations, baptizing them in the name of the Father and of the Son and of the Holy Spirit, and teaching them to obey everything I have commanded you. And surely I am with you always, to the very end of the age."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65">
                                            <p:bg/>
                                          </p:spTgt>
                                        </p:tgtEl>
                                        <p:attrNameLst>
                                          <p:attrName>style.visibility</p:attrName>
                                        </p:attrNameLst>
                                      </p:cBhvr>
                                      <p:to>
                                        <p:strVal val="visible"/>
                                      </p:to>
                                    </p:set>
                                    <p:animEffect filter="fade" transition="in">
                                      <p:cBhvr>
                                        <p:cTn id="7" dur="500"/>
                                        <p:tgtEl>
                                          <p:spTgt spid="65">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65">
                                            <p:txEl>
                                              <p:pRg st="0" end="0"/>
                                            </p:txEl>
                                          </p:spTgt>
                                        </p:tgtEl>
                                        <p:attrNameLst>
                                          <p:attrName>style.visibility</p:attrName>
                                        </p:attrNameLst>
                                      </p:cBhvr>
                                      <p:to>
                                        <p:strVal val="visible"/>
                                      </p:to>
                                    </p:set>
                                    <p:animEffect filter="fade" transition="in">
                                      <p:cBhvr>
                                        <p:cTn id="10" dur="500"/>
                                        <p:tgtEl>
                                          <p:spTgt spid="65">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65"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 name="“Make Disciples”"/>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“Make Disciples”</a:t>
            </a:r>
          </a:p>
        </p:txBody>
      </p:sp>
      <p:sp>
        <p:nvSpPr>
          <p:cNvPr id="68" name="Enter into a relationship with others that permits us to demonstrate and teach the gospel message on a personal level…"/>
          <p:cNvSpPr txBox="1"/>
          <p:nvPr>
            <p:ph type="body" idx="4294967295"/>
          </p:nvPr>
        </p:nvSpPr>
        <p:spPr>
          <a:xfrm>
            <a:off x="301625" y="1600200"/>
            <a:ext cx="8540750" cy="4800600"/>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Enter into a relationship with others that permits us to demonstrate and teach the gospel message on a personal level </a:t>
            </a:r>
          </a:p>
          <a:p>
            <a:pPr>
              <a:defRPr>
                <a:effectLst>
                  <a:outerShdw sx="100000" sy="100000" kx="0" ky="0" algn="b" rotWithShape="0" blurRad="12700" dist="25400" dir="2700000">
                    <a:srgbClr val="5B5D6B"/>
                  </a:outerShdw>
                </a:effectLst>
              </a:defRPr>
            </a:pPr>
            <a:r>
              <a:t>Higher order of teaching than evangelism, requiring understanding of a wide range of doctrinal issues and the ability to begin to reproduce one’s faith in others </a:t>
            </a:r>
          </a:p>
          <a:p>
            <a:pPr>
              <a:defRPr>
                <a:effectLst>
                  <a:outerShdw sx="100000" sy="100000" kx="0" ky="0" algn="b" rotWithShape="0" blurRad="12700" dist="25400" dir="2700000">
                    <a:srgbClr val="5B5D6B"/>
                  </a:outerShdw>
                </a:effectLst>
              </a:defRPr>
            </a:pPr>
            <a:r>
              <a:t>mature faith, capable of explanation and development of significant Biblical truth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68">
                                            <p:bg/>
                                          </p:spTgt>
                                        </p:tgtEl>
                                        <p:attrNameLst>
                                          <p:attrName>style.visibility</p:attrName>
                                        </p:attrNameLst>
                                      </p:cBhvr>
                                      <p:to>
                                        <p:strVal val="visible"/>
                                      </p:to>
                                    </p:set>
                                    <p:animEffect filter="fade" transition="in">
                                      <p:cBhvr>
                                        <p:cTn id="7" dur="500"/>
                                        <p:tgtEl>
                                          <p:spTgt spid="68">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68">
                                            <p:txEl>
                                              <p:pRg st="0" end="0"/>
                                            </p:txEl>
                                          </p:spTgt>
                                        </p:tgtEl>
                                        <p:attrNameLst>
                                          <p:attrName>style.visibility</p:attrName>
                                        </p:attrNameLst>
                                      </p:cBhvr>
                                      <p:to>
                                        <p:strVal val="visible"/>
                                      </p:to>
                                    </p:set>
                                    <p:animEffect filter="fade" transition="in">
                                      <p:cBhvr>
                                        <p:cTn id="10" dur="500"/>
                                        <p:tgtEl>
                                          <p:spTgt spid="6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68">
                                            <p:txEl>
                                              <p:pRg st="1" end="1"/>
                                            </p:txEl>
                                          </p:spTgt>
                                        </p:tgtEl>
                                        <p:attrNameLst>
                                          <p:attrName>style.visibility</p:attrName>
                                        </p:attrNameLst>
                                      </p:cBhvr>
                                      <p:to>
                                        <p:strVal val="visible"/>
                                      </p:to>
                                    </p:set>
                                    <p:animEffect filter="fade" transition="in">
                                      <p:cBhvr>
                                        <p:cTn id="15" dur="500"/>
                                        <p:tgtEl>
                                          <p:spTgt spid="6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68">
                                            <p:txEl>
                                              <p:pRg st="2" end="2"/>
                                            </p:txEl>
                                          </p:spTgt>
                                        </p:tgtEl>
                                        <p:attrNameLst>
                                          <p:attrName>style.visibility</p:attrName>
                                        </p:attrNameLst>
                                      </p:cBhvr>
                                      <p:to>
                                        <p:strVal val="visible"/>
                                      </p:to>
                                    </p:set>
                                    <p:animEffect filter="fade" transition="in">
                                      <p:cBhvr>
                                        <p:cTn id="20" dur="500"/>
                                        <p:tgtEl>
                                          <p:spTgt spid="6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68"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 name="“Baptize them”"/>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“Baptize them”</a:t>
            </a:r>
          </a:p>
        </p:txBody>
      </p:sp>
      <p:sp>
        <p:nvSpPr>
          <p:cNvPr id="71" name="Baptism into a fellowship of believers in a church…"/>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Baptism into a fellowship of believers in a church </a:t>
            </a:r>
          </a:p>
          <a:p>
            <a:pPr>
              <a:defRPr>
                <a:effectLst>
                  <a:outerShdw sx="100000" sy="100000" kx="0" ky="0" algn="b" rotWithShape="0" blurRad="12700" dist="25400" dir="2700000">
                    <a:srgbClr val="5B5D6B"/>
                  </a:outerShdw>
                </a:effectLst>
              </a:defRPr>
            </a:pPr>
            <a:r>
              <a:t>Establish a church into which one can be baptized so that accountability, growth and character development can be nurtured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71">
                                            <p:bg/>
                                          </p:spTgt>
                                        </p:tgtEl>
                                        <p:attrNameLst>
                                          <p:attrName>style.visibility</p:attrName>
                                        </p:attrNameLst>
                                      </p:cBhvr>
                                      <p:to>
                                        <p:strVal val="visible"/>
                                      </p:to>
                                    </p:set>
                                    <p:animEffect filter="fade" transition="in">
                                      <p:cBhvr>
                                        <p:cTn id="7" dur="500"/>
                                        <p:tgtEl>
                                          <p:spTgt spid="71">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71">
                                            <p:txEl>
                                              <p:pRg st="0" end="0"/>
                                            </p:txEl>
                                          </p:spTgt>
                                        </p:tgtEl>
                                        <p:attrNameLst>
                                          <p:attrName>style.visibility</p:attrName>
                                        </p:attrNameLst>
                                      </p:cBhvr>
                                      <p:to>
                                        <p:strVal val="visible"/>
                                      </p:to>
                                    </p:set>
                                    <p:animEffect filter="fade" transition="in">
                                      <p:cBhvr>
                                        <p:cTn id="10" dur="500"/>
                                        <p:tgtEl>
                                          <p:spTgt spid="7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71">
                                            <p:txEl>
                                              <p:pRg st="1" end="1"/>
                                            </p:txEl>
                                          </p:spTgt>
                                        </p:tgtEl>
                                        <p:attrNameLst>
                                          <p:attrName>style.visibility</p:attrName>
                                        </p:attrNameLst>
                                      </p:cBhvr>
                                      <p:to>
                                        <p:strVal val="visible"/>
                                      </p:to>
                                    </p:set>
                                    <p:animEffect filter="fade" transition="in">
                                      <p:cBhvr>
                                        <p:cTn id="15" dur="500"/>
                                        <p:tgtEl>
                                          <p:spTgt spid="71">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71"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 name="“Teach them to observe…”"/>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“Teach them to observe…”</a:t>
            </a:r>
          </a:p>
        </p:txBody>
      </p:sp>
      <p:sp>
        <p:nvSpPr>
          <p:cNvPr id="74" name="Daily routine of life that allows Christ to be demonstrated in each aspect of living; including work, play, family, and worship"/>
          <p:cNvSpPr txBox="1"/>
          <p:nvPr>
            <p:ph type="body" idx="4294967295"/>
          </p:nvPr>
        </p:nvSpPr>
        <p:spPr>
          <a:xfrm>
            <a:off x="301625" y="1600199"/>
            <a:ext cx="8540750" cy="4498977"/>
          </a:xfrm>
          <a:prstGeom prst="rect">
            <a:avLst/>
          </a:prstGeom>
        </p:spPr>
        <p:txBody>
          <a:bodyPr>
            <a:normAutofit fontScale="100000" lnSpcReduction="0"/>
          </a:bodyPr>
          <a:lstStyle>
            <a:lvl1pPr>
              <a:defRPr>
                <a:effectLst>
                  <a:outerShdw sx="100000" sy="100000" kx="0" ky="0" algn="b" rotWithShape="0" blurRad="12700" dist="25400" dir="2700000">
                    <a:srgbClr val="5B5D6B"/>
                  </a:outerShdw>
                </a:effectLst>
              </a:defRPr>
            </a:lvl1pPr>
          </a:lstStyle>
          <a:p>
            <a:pPr/>
            <a:r>
              <a:t>Daily routine of life that allows Christ to be demonstrated in each aspect of living; including work, play, family, and worship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74">
                                            <p:bg/>
                                          </p:spTgt>
                                        </p:tgtEl>
                                        <p:attrNameLst>
                                          <p:attrName>style.visibility</p:attrName>
                                        </p:attrNameLst>
                                      </p:cBhvr>
                                      <p:to>
                                        <p:strVal val="visible"/>
                                      </p:to>
                                    </p:set>
                                    <p:animEffect filter="fade" transition="in">
                                      <p:cBhvr>
                                        <p:cTn id="7" dur="500"/>
                                        <p:tgtEl>
                                          <p:spTgt spid="74">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74">
                                            <p:txEl>
                                              <p:pRg st="0" end="0"/>
                                            </p:txEl>
                                          </p:spTgt>
                                        </p:tgtEl>
                                        <p:attrNameLst>
                                          <p:attrName>style.visibility</p:attrName>
                                        </p:attrNameLst>
                                      </p:cBhvr>
                                      <p:to>
                                        <p:strVal val="visible"/>
                                      </p:to>
                                    </p:set>
                                    <p:animEffect filter="fade" transition="in">
                                      <p:cBhvr>
                                        <p:cTn id="10" dur="500"/>
                                        <p:tgtEl>
                                          <p:spTgt spid="74">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74"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 name="Recent Trends"/>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Recent Trends</a:t>
            </a:r>
          </a:p>
        </p:txBody>
      </p:sp>
      <p:sp>
        <p:nvSpPr>
          <p:cNvPr id="77" name="Short term missions…"/>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Short term missions </a:t>
            </a:r>
          </a:p>
          <a:p>
            <a:pPr>
              <a:defRPr>
                <a:effectLst>
                  <a:outerShdw sx="100000" sy="100000" kx="0" ky="0" algn="b" rotWithShape="0" blurRad="12700" dist="25400" dir="2700000">
                    <a:srgbClr val="5B5D6B"/>
                  </a:outerShdw>
                </a:effectLst>
              </a:defRPr>
            </a:pPr>
            <a:r>
              <a:t>Relief and aid </a:t>
            </a:r>
          </a:p>
          <a:p>
            <a:pPr>
              <a:defRPr>
                <a:effectLst>
                  <a:outerShdw sx="100000" sy="100000" kx="0" ky="0" algn="b" rotWithShape="0" blurRad="12700" dist="25400" dir="2700000">
                    <a:srgbClr val="5B5D6B"/>
                  </a:outerShdw>
                </a:effectLst>
              </a:defRPr>
            </a:pPr>
            <a:r>
              <a:t>While there may be some actions in each of these concepts that have value, it is best to focus on the more traditional Biblical mandate for missions stated in Matthew 28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77">
                                            <p:bg/>
                                          </p:spTgt>
                                        </p:tgtEl>
                                        <p:attrNameLst>
                                          <p:attrName>style.visibility</p:attrName>
                                        </p:attrNameLst>
                                      </p:cBhvr>
                                      <p:to>
                                        <p:strVal val="visible"/>
                                      </p:to>
                                    </p:set>
                                    <p:animEffect filter="fade" transition="in">
                                      <p:cBhvr>
                                        <p:cTn id="7" dur="500"/>
                                        <p:tgtEl>
                                          <p:spTgt spid="77">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77">
                                            <p:txEl>
                                              <p:pRg st="0" end="0"/>
                                            </p:txEl>
                                          </p:spTgt>
                                        </p:tgtEl>
                                        <p:attrNameLst>
                                          <p:attrName>style.visibility</p:attrName>
                                        </p:attrNameLst>
                                      </p:cBhvr>
                                      <p:to>
                                        <p:strVal val="visible"/>
                                      </p:to>
                                    </p:set>
                                    <p:animEffect filter="fade" transition="in">
                                      <p:cBhvr>
                                        <p:cTn id="10" dur="500"/>
                                        <p:tgtEl>
                                          <p:spTgt spid="7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77">
                                            <p:txEl>
                                              <p:pRg st="1" end="1"/>
                                            </p:txEl>
                                          </p:spTgt>
                                        </p:tgtEl>
                                        <p:attrNameLst>
                                          <p:attrName>style.visibility</p:attrName>
                                        </p:attrNameLst>
                                      </p:cBhvr>
                                      <p:to>
                                        <p:strVal val="visible"/>
                                      </p:to>
                                    </p:set>
                                    <p:animEffect filter="fade" transition="in">
                                      <p:cBhvr>
                                        <p:cTn id="15" dur="500"/>
                                        <p:tgtEl>
                                          <p:spTgt spid="7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77">
                                            <p:txEl>
                                              <p:pRg st="2" end="2"/>
                                            </p:txEl>
                                          </p:spTgt>
                                        </p:tgtEl>
                                        <p:attrNameLst>
                                          <p:attrName>style.visibility</p:attrName>
                                        </p:attrNameLst>
                                      </p:cBhvr>
                                      <p:to>
                                        <p:strVal val="visible"/>
                                      </p:to>
                                    </p:set>
                                    <p:animEffect filter="fade" transition="in">
                                      <p:cBhvr>
                                        <p:cTn id="20" dur="500"/>
                                        <p:tgtEl>
                                          <p:spTgt spid="77">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77"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 name="Learn from the Experts"/>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Learn from the Experts</a:t>
            </a:r>
          </a:p>
        </p:txBody>
      </p:sp>
      <p:pic>
        <p:nvPicPr>
          <p:cNvPr id="80" name="/Users/skinniburgh/Documents/Foundations Classes/Foundations/11. Making Disciples/Beyond Kenya 6 min.mov" descr="/Users/skinniburgh/Documents/Foundations Classes/Foundations/11. Making Disciples/Beyond Kenya 6 min.mov"/>
          <p:cNvPicPr>
            <a:picLocks noChangeAspect="1"/>
          </p:cNvPicPr>
          <p:nvPr/>
        </p:nvPicPr>
        <p:blipFill>
          <a:blip r:embed="rId2">
            <a:extLst/>
          </a:blip>
          <a:stretch>
            <a:fillRect/>
          </a:stretch>
        </p:blipFill>
        <p:spPr>
          <a:xfrm>
            <a:off x="1196975" y="1600200"/>
            <a:ext cx="6748463" cy="4498975"/>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 name="Main Goals Should Be:"/>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Main Goals Should Be:</a:t>
            </a:r>
          </a:p>
        </p:txBody>
      </p:sp>
      <p:sp>
        <p:nvSpPr>
          <p:cNvPr id="83" name="Establish churches nationally and internationally…"/>
          <p:cNvSpPr txBox="1"/>
          <p:nvPr>
            <p:ph type="body" idx="4294967295"/>
          </p:nvPr>
        </p:nvSpPr>
        <p:spPr>
          <a:xfrm>
            <a:off x="301625" y="1600200"/>
            <a:ext cx="8540750" cy="5105400"/>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Establish churches nationally and internationally</a:t>
            </a:r>
          </a:p>
          <a:p>
            <a:pPr>
              <a:defRPr>
                <a:effectLst>
                  <a:outerShdw sx="100000" sy="100000" kx="0" ky="0" algn="b" rotWithShape="0" blurRad="12700" dist="25400" dir="2700000">
                    <a:srgbClr val="5B5D6B"/>
                  </a:outerShdw>
                </a:effectLst>
              </a:defRPr>
            </a:pPr>
            <a:r>
              <a:t>Teaching and equipping pastors and ministry leaders and families</a:t>
            </a:r>
          </a:p>
          <a:p>
            <a:pPr>
              <a:defRPr>
                <a:effectLst>
                  <a:outerShdw sx="100000" sy="100000" kx="0" ky="0" algn="b" rotWithShape="0" blurRad="12700" dist="25400" dir="2700000">
                    <a:srgbClr val="5B5D6B"/>
                  </a:outerShdw>
                </a:effectLst>
              </a:defRPr>
            </a:pPr>
            <a:r>
              <a:t>Providing care and training for orphans</a:t>
            </a:r>
          </a:p>
          <a:p>
            <a:pPr>
              <a:defRPr>
                <a:effectLst>
                  <a:outerShdw sx="100000" sy="100000" kx="0" ky="0" algn="b" rotWithShape="0" blurRad="12700" dist="25400" dir="2700000">
                    <a:srgbClr val="5B5D6B"/>
                  </a:outerShdw>
                </a:effectLst>
              </a:defRPr>
            </a:pPr>
            <a:r>
              <a:t>Conducting service trips and projects to help the needy.</a:t>
            </a:r>
          </a:p>
          <a:p>
            <a:pPr>
              <a:defRPr>
                <a:effectLst>
                  <a:outerShdw sx="100000" sy="100000" kx="0" ky="0" algn="b" rotWithShape="0" blurRad="12700" dist="25400" dir="2700000">
                    <a:srgbClr val="5B5D6B"/>
                  </a:outerShdw>
                </a:effectLst>
              </a:defRPr>
            </a:pPr>
            <a:r>
              <a:t>Providing support to missionary families and programs involved in Biblical missions.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83">
                                            <p:bg/>
                                          </p:spTgt>
                                        </p:tgtEl>
                                        <p:attrNameLst>
                                          <p:attrName>style.visibility</p:attrName>
                                        </p:attrNameLst>
                                      </p:cBhvr>
                                      <p:to>
                                        <p:strVal val="visible"/>
                                      </p:to>
                                    </p:set>
                                    <p:animEffect filter="fade" transition="in">
                                      <p:cBhvr>
                                        <p:cTn id="7" dur="500"/>
                                        <p:tgtEl>
                                          <p:spTgt spid="83">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83">
                                            <p:txEl>
                                              <p:pRg st="0" end="0"/>
                                            </p:txEl>
                                          </p:spTgt>
                                        </p:tgtEl>
                                        <p:attrNameLst>
                                          <p:attrName>style.visibility</p:attrName>
                                        </p:attrNameLst>
                                      </p:cBhvr>
                                      <p:to>
                                        <p:strVal val="visible"/>
                                      </p:to>
                                    </p:set>
                                    <p:animEffect filter="fade" transition="in">
                                      <p:cBhvr>
                                        <p:cTn id="10" dur="500"/>
                                        <p:tgtEl>
                                          <p:spTgt spid="8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83">
                                            <p:txEl>
                                              <p:pRg st="1" end="1"/>
                                            </p:txEl>
                                          </p:spTgt>
                                        </p:tgtEl>
                                        <p:attrNameLst>
                                          <p:attrName>style.visibility</p:attrName>
                                        </p:attrNameLst>
                                      </p:cBhvr>
                                      <p:to>
                                        <p:strVal val="visible"/>
                                      </p:to>
                                    </p:set>
                                    <p:animEffect filter="fade" transition="in">
                                      <p:cBhvr>
                                        <p:cTn id="15" dur="500"/>
                                        <p:tgtEl>
                                          <p:spTgt spid="8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83">
                                            <p:txEl>
                                              <p:pRg st="2" end="2"/>
                                            </p:txEl>
                                          </p:spTgt>
                                        </p:tgtEl>
                                        <p:attrNameLst>
                                          <p:attrName>style.visibility</p:attrName>
                                        </p:attrNameLst>
                                      </p:cBhvr>
                                      <p:to>
                                        <p:strVal val="visible"/>
                                      </p:to>
                                    </p:set>
                                    <p:animEffect filter="fade" transition="in">
                                      <p:cBhvr>
                                        <p:cTn id="20" dur="500"/>
                                        <p:tgtEl>
                                          <p:spTgt spid="8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83">
                                            <p:txEl>
                                              <p:pRg st="3" end="3"/>
                                            </p:txEl>
                                          </p:spTgt>
                                        </p:tgtEl>
                                        <p:attrNameLst>
                                          <p:attrName>style.visibility</p:attrName>
                                        </p:attrNameLst>
                                      </p:cBhvr>
                                      <p:to>
                                        <p:strVal val="visible"/>
                                      </p:to>
                                    </p:set>
                                    <p:animEffect filter="fade" transition="in">
                                      <p:cBhvr>
                                        <p:cTn id="25" dur="500"/>
                                        <p:tgtEl>
                                          <p:spTgt spid="8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ID="10" grpId="1" fill="hold">
                                  <p:stCondLst>
                                    <p:cond delay="0"/>
                                  </p:stCondLst>
                                  <p:iterate type="el" backwards="0">
                                    <p:tmAbs val="0"/>
                                  </p:iterate>
                                  <p:childTnLst>
                                    <p:set>
                                      <p:cBhvr>
                                        <p:cTn id="29" fill="hold"/>
                                        <p:tgtEl>
                                          <p:spTgt spid="83">
                                            <p:txEl>
                                              <p:pRg st="4" end="4"/>
                                            </p:txEl>
                                          </p:spTgt>
                                        </p:tgtEl>
                                        <p:attrNameLst>
                                          <p:attrName>style.visibility</p:attrName>
                                        </p:attrNameLst>
                                      </p:cBhvr>
                                      <p:to>
                                        <p:strVal val="visible"/>
                                      </p:to>
                                    </p:set>
                                    <p:animEffect filter="fade" transition="in">
                                      <p:cBhvr>
                                        <p:cTn id="30" dur="500"/>
                                        <p:tgtEl>
                                          <p:spTgt spid="83">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83"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 name="How to Prepare a Person"/>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How to Prepare a Person</a:t>
            </a:r>
          </a:p>
        </p:txBody>
      </p:sp>
      <p:sp>
        <p:nvSpPr>
          <p:cNvPr id="86" name="Within the Church…"/>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Within the Church</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Develop missional mindset</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Influence people in your circle</a:t>
            </a:r>
          </a:p>
          <a:p>
            <a:pPr lvl="2" marL="1143000" indent="-228600">
              <a:spcBef>
                <a:spcPts val="0"/>
              </a:spcBef>
              <a:defRPr sz="2400">
                <a:effectLst>
                  <a:outerShdw sx="100000" sy="100000" kx="0" ky="0" algn="b" rotWithShape="0" blurRad="12700" dist="25400" dir="2700000">
                    <a:srgbClr val="5B5D6B"/>
                  </a:outerShdw>
                </a:effectLst>
              </a:defRPr>
            </a:pPr>
            <a:r>
              <a:t>Who are your 12? 6 Relational, 3 Influence, 3 Mentor</a:t>
            </a:r>
          </a:p>
          <a:p>
            <a:pPr lvl="2" marL="1143000" indent="-228600">
              <a:spcBef>
                <a:spcPts val="0"/>
              </a:spcBef>
              <a:defRPr sz="2400">
                <a:effectLst>
                  <a:outerShdw sx="100000" sy="100000" kx="0" ky="0" algn="b" rotWithShape="0" blurRad="12700" dist="25400" dir="2700000">
                    <a:srgbClr val="5B5D6B"/>
                  </a:outerShdw>
                </a:effectLst>
              </a:defRPr>
            </a:pPr>
            <a:r>
              <a:t>Impact locally</a:t>
            </a:r>
          </a:p>
          <a:p>
            <a:pPr lvl="2" marL="1143000" indent="-228600">
              <a:spcBef>
                <a:spcPts val="0"/>
              </a:spcBef>
              <a:defRPr sz="2400">
                <a:effectLst>
                  <a:outerShdw sx="100000" sy="100000" kx="0" ky="0" algn="b" rotWithShape="0" blurRad="12700" dist="25400" dir="2700000">
                    <a:srgbClr val="5B5D6B"/>
                  </a:outerShdw>
                </a:effectLst>
              </a:defRPr>
            </a:pPr>
            <a:r>
              <a:t>Impact globally (giving to missions, sponsor a child)</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Training (classes, mentoring, work experience)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86">
                                            <p:bg/>
                                          </p:spTgt>
                                        </p:tgtEl>
                                        <p:attrNameLst>
                                          <p:attrName>style.visibility</p:attrName>
                                        </p:attrNameLst>
                                      </p:cBhvr>
                                      <p:to>
                                        <p:strVal val="visible"/>
                                      </p:to>
                                    </p:set>
                                    <p:animEffect filter="fade" transition="in">
                                      <p:cBhvr>
                                        <p:cTn id="7" dur="500"/>
                                        <p:tgtEl>
                                          <p:spTgt spid="86">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86">
                                            <p:txEl>
                                              <p:pRg st="0" end="0"/>
                                            </p:txEl>
                                          </p:spTgt>
                                        </p:tgtEl>
                                        <p:attrNameLst>
                                          <p:attrName>style.visibility</p:attrName>
                                        </p:attrNameLst>
                                      </p:cBhvr>
                                      <p:to>
                                        <p:strVal val="visible"/>
                                      </p:to>
                                    </p:set>
                                    <p:animEffect filter="fade" transition="in">
                                      <p:cBhvr>
                                        <p:cTn id="10" dur="500"/>
                                        <p:tgtEl>
                                          <p:spTgt spid="86">
                                            <p:txEl>
                                              <p:pRg st="0" end="0"/>
                                            </p:txEl>
                                          </p:spTgt>
                                        </p:tgtEl>
                                      </p:cBhvr>
                                    </p:animEffect>
                                  </p:childTnLst>
                                </p:cTn>
                              </p:par>
                              <p:par>
                                <p:cTn id="11" presetClass="entr" nodeType="withEffect" presetSubtype="0" presetID="10" grpId="1" fill="hold">
                                  <p:stCondLst>
                                    <p:cond delay="0"/>
                                  </p:stCondLst>
                                  <p:iterate type="el" backwards="0">
                                    <p:tmAbs val="0"/>
                                  </p:iterate>
                                  <p:childTnLst>
                                    <p:set>
                                      <p:cBhvr>
                                        <p:cTn id="12" fill="hold"/>
                                        <p:tgtEl>
                                          <p:spTgt spid="86">
                                            <p:txEl>
                                              <p:pRg st="1" end="1"/>
                                            </p:txEl>
                                          </p:spTgt>
                                        </p:tgtEl>
                                        <p:attrNameLst>
                                          <p:attrName>style.visibility</p:attrName>
                                        </p:attrNameLst>
                                      </p:cBhvr>
                                      <p:to>
                                        <p:strVal val="visible"/>
                                      </p:to>
                                    </p:set>
                                    <p:animEffect filter="fade" transition="in">
                                      <p:cBhvr>
                                        <p:cTn id="13" dur="500"/>
                                        <p:tgtEl>
                                          <p:spTgt spid="86">
                                            <p:txEl>
                                              <p:pRg st="1" end="1"/>
                                            </p:txEl>
                                          </p:spTgt>
                                        </p:tgtEl>
                                      </p:cBhvr>
                                    </p:animEffect>
                                  </p:childTnLst>
                                </p:cTn>
                              </p:par>
                              <p:par>
                                <p:cTn id="14" presetClass="entr" nodeType="withEffect" presetSubtype="0" presetID="10" grpId="1" fill="hold">
                                  <p:stCondLst>
                                    <p:cond delay="0"/>
                                  </p:stCondLst>
                                  <p:iterate type="el" backwards="0">
                                    <p:tmAbs val="0"/>
                                  </p:iterate>
                                  <p:childTnLst>
                                    <p:set>
                                      <p:cBhvr>
                                        <p:cTn id="15" fill="hold"/>
                                        <p:tgtEl>
                                          <p:spTgt spid="86">
                                            <p:txEl>
                                              <p:pRg st="2" end="2"/>
                                            </p:txEl>
                                          </p:spTgt>
                                        </p:tgtEl>
                                        <p:attrNameLst>
                                          <p:attrName>style.visibility</p:attrName>
                                        </p:attrNameLst>
                                      </p:cBhvr>
                                      <p:to>
                                        <p:strVal val="visible"/>
                                      </p:to>
                                    </p:set>
                                    <p:animEffect filter="fade" transition="in">
                                      <p:cBhvr>
                                        <p:cTn id="16" dur="500"/>
                                        <p:tgtEl>
                                          <p:spTgt spid="86">
                                            <p:txEl>
                                              <p:pRg st="2" end="2"/>
                                            </p:txEl>
                                          </p:spTgt>
                                        </p:tgtEl>
                                      </p:cBhvr>
                                    </p:animEffect>
                                  </p:childTnLst>
                                </p:cTn>
                              </p:par>
                              <p:par>
                                <p:cTn id="17" presetClass="entr" nodeType="withEffect" presetSubtype="0" presetID="10" grpId="1" fill="hold">
                                  <p:stCondLst>
                                    <p:cond delay="0"/>
                                  </p:stCondLst>
                                  <p:iterate type="el" backwards="0">
                                    <p:tmAbs val="0"/>
                                  </p:iterate>
                                  <p:childTnLst>
                                    <p:set>
                                      <p:cBhvr>
                                        <p:cTn id="18" fill="hold"/>
                                        <p:tgtEl>
                                          <p:spTgt spid="86">
                                            <p:txEl>
                                              <p:pRg st="3" end="3"/>
                                            </p:txEl>
                                          </p:spTgt>
                                        </p:tgtEl>
                                        <p:attrNameLst>
                                          <p:attrName>style.visibility</p:attrName>
                                        </p:attrNameLst>
                                      </p:cBhvr>
                                      <p:to>
                                        <p:strVal val="visible"/>
                                      </p:to>
                                    </p:set>
                                    <p:animEffect filter="fade" transition="in">
                                      <p:cBhvr>
                                        <p:cTn id="19" dur="500"/>
                                        <p:tgtEl>
                                          <p:spTgt spid="86">
                                            <p:txEl>
                                              <p:pRg st="3" end="3"/>
                                            </p:txEl>
                                          </p:spTgt>
                                        </p:tgtEl>
                                      </p:cBhvr>
                                    </p:animEffect>
                                  </p:childTnLst>
                                </p:cTn>
                              </p:par>
                              <p:par>
                                <p:cTn id="20" presetClass="entr" nodeType="withEffect" presetSubtype="0" presetID="10" grpId="1" fill="hold">
                                  <p:stCondLst>
                                    <p:cond delay="0"/>
                                  </p:stCondLst>
                                  <p:iterate type="el" backwards="0">
                                    <p:tmAbs val="0"/>
                                  </p:iterate>
                                  <p:childTnLst>
                                    <p:set>
                                      <p:cBhvr>
                                        <p:cTn id="21" fill="hold"/>
                                        <p:tgtEl>
                                          <p:spTgt spid="86">
                                            <p:txEl>
                                              <p:pRg st="4" end="4"/>
                                            </p:txEl>
                                          </p:spTgt>
                                        </p:tgtEl>
                                        <p:attrNameLst>
                                          <p:attrName>style.visibility</p:attrName>
                                        </p:attrNameLst>
                                      </p:cBhvr>
                                      <p:to>
                                        <p:strVal val="visible"/>
                                      </p:to>
                                    </p:set>
                                    <p:animEffect filter="fade" transition="in">
                                      <p:cBhvr>
                                        <p:cTn id="22" dur="500"/>
                                        <p:tgtEl>
                                          <p:spTgt spid="86">
                                            <p:txEl>
                                              <p:pRg st="4" end="4"/>
                                            </p:txEl>
                                          </p:spTgt>
                                        </p:tgtEl>
                                      </p:cBhvr>
                                    </p:animEffect>
                                  </p:childTnLst>
                                </p:cTn>
                              </p:par>
                              <p:par>
                                <p:cTn id="23" presetClass="entr" nodeType="withEffect" presetSubtype="0" presetID="10" grpId="1" fill="hold">
                                  <p:stCondLst>
                                    <p:cond delay="0"/>
                                  </p:stCondLst>
                                  <p:iterate type="el" backwards="0">
                                    <p:tmAbs val="0"/>
                                  </p:iterate>
                                  <p:childTnLst>
                                    <p:set>
                                      <p:cBhvr>
                                        <p:cTn id="24" fill="hold"/>
                                        <p:tgtEl>
                                          <p:spTgt spid="86">
                                            <p:txEl>
                                              <p:pRg st="5" end="5"/>
                                            </p:txEl>
                                          </p:spTgt>
                                        </p:tgtEl>
                                        <p:attrNameLst>
                                          <p:attrName>style.visibility</p:attrName>
                                        </p:attrNameLst>
                                      </p:cBhvr>
                                      <p:to>
                                        <p:strVal val="visible"/>
                                      </p:to>
                                    </p:set>
                                    <p:animEffect filter="fade" transition="in">
                                      <p:cBhvr>
                                        <p:cTn id="25" dur="500"/>
                                        <p:tgtEl>
                                          <p:spTgt spid="86">
                                            <p:txEl>
                                              <p:pRg st="5" end="5"/>
                                            </p:txEl>
                                          </p:spTgt>
                                        </p:tgtEl>
                                      </p:cBhvr>
                                    </p:animEffect>
                                  </p:childTnLst>
                                </p:cTn>
                              </p:par>
                              <p:par>
                                <p:cTn id="26" presetClass="entr" nodeType="withEffect" presetSubtype="0" presetID="10" grpId="1" fill="hold">
                                  <p:stCondLst>
                                    <p:cond delay="0"/>
                                  </p:stCondLst>
                                  <p:iterate type="el" backwards="0">
                                    <p:tmAbs val="0"/>
                                  </p:iterate>
                                  <p:childTnLst>
                                    <p:set>
                                      <p:cBhvr>
                                        <p:cTn id="27" fill="hold"/>
                                        <p:tgtEl>
                                          <p:spTgt spid="86">
                                            <p:txEl>
                                              <p:pRg st="6" end="6"/>
                                            </p:txEl>
                                          </p:spTgt>
                                        </p:tgtEl>
                                        <p:attrNameLst>
                                          <p:attrName>style.visibility</p:attrName>
                                        </p:attrNameLst>
                                      </p:cBhvr>
                                      <p:to>
                                        <p:strVal val="visible"/>
                                      </p:to>
                                    </p:set>
                                    <p:animEffect filter="fade" transition="in">
                                      <p:cBhvr>
                                        <p:cTn id="28" dur="500"/>
                                        <p:tgtEl>
                                          <p:spTgt spid="86">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86"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 name="“Disciple” Defined:"/>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“Disciple” Defined:</a:t>
            </a:r>
          </a:p>
        </p:txBody>
      </p:sp>
      <p:sp>
        <p:nvSpPr>
          <p:cNvPr id="31" name="A person who is a pupil or an adherent of the doctrines of another…"/>
          <p:cNvSpPr txBox="1"/>
          <p:nvPr>
            <p:ph type="body" idx="4294967295"/>
          </p:nvPr>
        </p:nvSpPr>
        <p:spPr>
          <a:xfrm>
            <a:off x="301625" y="1600200"/>
            <a:ext cx="8540750" cy="4800600"/>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A person who is a pupil or an adherent of the doctrines of another</a:t>
            </a:r>
          </a:p>
          <a:p>
            <a:pPr>
              <a:defRPr>
                <a:effectLst>
                  <a:outerShdw sx="100000" sy="100000" kx="0" ky="0" algn="b" rotWithShape="0" blurRad="12700" dist="25400" dir="2700000">
                    <a:srgbClr val="5B5D6B"/>
                  </a:outerShdw>
                </a:effectLst>
              </a:defRPr>
            </a:pPr>
            <a:r>
              <a:t>To teach or train another</a:t>
            </a:r>
          </a:p>
          <a:p>
            <a:pPr>
              <a:defRPr>
                <a:effectLst>
                  <a:outerShdw sx="100000" sy="100000" kx="0" ky="0" algn="b" rotWithShape="0" blurRad="12700" dist="25400" dir="2700000">
                    <a:srgbClr val="5B5D6B"/>
                  </a:outerShdw>
                </a:effectLst>
              </a:defRPr>
            </a:pPr>
            <a:r>
              <a:t>A disciple of Christ is one who (1) believes his doctrine, (2) rests on his sacrifice, (3) imbibes his spirit, and (4) imitates his example (Matt. 10:24; Luke 14:26, 27, 33)</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1">
                                            <p:bg/>
                                          </p:spTgt>
                                        </p:tgtEl>
                                        <p:attrNameLst>
                                          <p:attrName>style.visibility</p:attrName>
                                        </p:attrNameLst>
                                      </p:cBhvr>
                                      <p:to>
                                        <p:strVal val="visible"/>
                                      </p:to>
                                    </p:set>
                                    <p:animEffect filter="fade" transition="in">
                                      <p:cBhvr>
                                        <p:cTn id="7" dur="500"/>
                                        <p:tgtEl>
                                          <p:spTgt spid="31">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31">
                                            <p:txEl>
                                              <p:pRg st="0" end="0"/>
                                            </p:txEl>
                                          </p:spTgt>
                                        </p:tgtEl>
                                        <p:attrNameLst>
                                          <p:attrName>style.visibility</p:attrName>
                                        </p:attrNameLst>
                                      </p:cBhvr>
                                      <p:to>
                                        <p:strVal val="visible"/>
                                      </p:to>
                                    </p:set>
                                    <p:animEffect filter="fade" transition="in">
                                      <p:cBhvr>
                                        <p:cTn id="10" dur="500"/>
                                        <p:tgtEl>
                                          <p:spTgt spid="3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31">
                                            <p:txEl>
                                              <p:pRg st="1" end="1"/>
                                            </p:txEl>
                                          </p:spTgt>
                                        </p:tgtEl>
                                        <p:attrNameLst>
                                          <p:attrName>style.visibility</p:attrName>
                                        </p:attrNameLst>
                                      </p:cBhvr>
                                      <p:to>
                                        <p:strVal val="visible"/>
                                      </p:to>
                                    </p:set>
                                    <p:animEffect filter="fade" transition="in">
                                      <p:cBhvr>
                                        <p:cTn id="15" dur="500"/>
                                        <p:tgtEl>
                                          <p:spTgt spid="3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31">
                                            <p:txEl>
                                              <p:pRg st="2" end="2"/>
                                            </p:txEl>
                                          </p:spTgt>
                                        </p:tgtEl>
                                        <p:attrNameLst>
                                          <p:attrName>style.visibility</p:attrName>
                                        </p:attrNameLst>
                                      </p:cBhvr>
                                      <p:to>
                                        <p:strVal val="visible"/>
                                      </p:to>
                                    </p:set>
                                    <p:animEffect filter="fade" transition="in">
                                      <p:cBhvr>
                                        <p:cTn id="20" dur="500"/>
                                        <p:tgtEl>
                                          <p:spTgt spid="31">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31"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 name="How to Prepare a Person"/>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How to Prepare a Person</a:t>
            </a:r>
          </a:p>
        </p:txBody>
      </p:sp>
      <p:sp>
        <p:nvSpPr>
          <p:cNvPr id="89" name="Outside the Church…"/>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Outside the Church</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Training programs</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Higher Education</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Online programs</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Other Church training</a:t>
            </a:r>
          </a:p>
          <a:p>
            <a:pPr>
              <a:defRPr>
                <a:effectLst>
                  <a:outerShdw sx="100000" sy="100000" kx="0" ky="0" algn="b" rotWithShape="0" blurRad="12700" dist="25400" dir="2700000">
                    <a:srgbClr val="5B5D6B"/>
                  </a:outerShdw>
                </a:effectLst>
              </a:defRPr>
            </a:pPr>
            <a:r>
              <a:t>The church sends or supports, NOT a third party organization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89">
                                            <p:bg/>
                                          </p:spTgt>
                                        </p:tgtEl>
                                        <p:attrNameLst>
                                          <p:attrName>style.visibility</p:attrName>
                                        </p:attrNameLst>
                                      </p:cBhvr>
                                      <p:to>
                                        <p:strVal val="visible"/>
                                      </p:to>
                                    </p:set>
                                    <p:animEffect filter="fade" transition="in">
                                      <p:cBhvr>
                                        <p:cTn id="7" dur="500"/>
                                        <p:tgtEl>
                                          <p:spTgt spid="89">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89">
                                            <p:txEl>
                                              <p:pRg st="0" end="0"/>
                                            </p:txEl>
                                          </p:spTgt>
                                        </p:tgtEl>
                                        <p:attrNameLst>
                                          <p:attrName>style.visibility</p:attrName>
                                        </p:attrNameLst>
                                      </p:cBhvr>
                                      <p:to>
                                        <p:strVal val="visible"/>
                                      </p:to>
                                    </p:set>
                                    <p:animEffect filter="fade" transition="in">
                                      <p:cBhvr>
                                        <p:cTn id="10" dur="500"/>
                                        <p:tgtEl>
                                          <p:spTgt spid="89">
                                            <p:txEl>
                                              <p:pRg st="0" end="0"/>
                                            </p:txEl>
                                          </p:spTgt>
                                        </p:tgtEl>
                                      </p:cBhvr>
                                    </p:animEffect>
                                  </p:childTnLst>
                                </p:cTn>
                              </p:par>
                              <p:par>
                                <p:cTn id="11" presetClass="entr" nodeType="withEffect" presetSubtype="0" presetID="10" grpId="1" fill="hold">
                                  <p:stCondLst>
                                    <p:cond delay="0"/>
                                  </p:stCondLst>
                                  <p:iterate type="el" backwards="0">
                                    <p:tmAbs val="0"/>
                                  </p:iterate>
                                  <p:childTnLst>
                                    <p:set>
                                      <p:cBhvr>
                                        <p:cTn id="12" fill="hold"/>
                                        <p:tgtEl>
                                          <p:spTgt spid="89">
                                            <p:txEl>
                                              <p:pRg st="1" end="1"/>
                                            </p:txEl>
                                          </p:spTgt>
                                        </p:tgtEl>
                                        <p:attrNameLst>
                                          <p:attrName>style.visibility</p:attrName>
                                        </p:attrNameLst>
                                      </p:cBhvr>
                                      <p:to>
                                        <p:strVal val="visible"/>
                                      </p:to>
                                    </p:set>
                                    <p:animEffect filter="fade" transition="in">
                                      <p:cBhvr>
                                        <p:cTn id="13" dur="500"/>
                                        <p:tgtEl>
                                          <p:spTgt spid="89">
                                            <p:txEl>
                                              <p:pRg st="1" end="1"/>
                                            </p:txEl>
                                          </p:spTgt>
                                        </p:tgtEl>
                                      </p:cBhvr>
                                    </p:animEffect>
                                  </p:childTnLst>
                                </p:cTn>
                              </p:par>
                              <p:par>
                                <p:cTn id="14" presetClass="entr" nodeType="withEffect" presetSubtype="0" presetID="10" grpId="1" fill="hold">
                                  <p:stCondLst>
                                    <p:cond delay="0"/>
                                  </p:stCondLst>
                                  <p:iterate type="el" backwards="0">
                                    <p:tmAbs val="0"/>
                                  </p:iterate>
                                  <p:childTnLst>
                                    <p:set>
                                      <p:cBhvr>
                                        <p:cTn id="15" fill="hold"/>
                                        <p:tgtEl>
                                          <p:spTgt spid="89">
                                            <p:txEl>
                                              <p:pRg st="2" end="2"/>
                                            </p:txEl>
                                          </p:spTgt>
                                        </p:tgtEl>
                                        <p:attrNameLst>
                                          <p:attrName>style.visibility</p:attrName>
                                        </p:attrNameLst>
                                      </p:cBhvr>
                                      <p:to>
                                        <p:strVal val="visible"/>
                                      </p:to>
                                    </p:set>
                                    <p:animEffect filter="fade" transition="in">
                                      <p:cBhvr>
                                        <p:cTn id="16" dur="500"/>
                                        <p:tgtEl>
                                          <p:spTgt spid="89">
                                            <p:txEl>
                                              <p:pRg st="2" end="2"/>
                                            </p:txEl>
                                          </p:spTgt>
                                        </p:tgtEl>
                                      </p:cBhvr>
                                    </p:animEffect>
                                  </p:childTnLst>
                                </p:cTn>
                              </p:par>
                              <p:par>
                                <p:cTn id="17" presetClass="entr" nodeType="withEffect" presetSubtype="0" presetID="10" grpId="1" fill="hold">
                                  <p:stCondLst>
                                    <p:cond delay="0"/>
                                  </p:stCondLst>
                                  <p:iterate type="el" backwards="0">
                                    <p:tmAbs val="0"/>
                                  </p:iterate>
                                  <p:childTnLst>
                                    <p:set>
                                      <p:cBhvr>
                                        <p:cTn id="18" fill="hold"/>
                                        <p:tgtEl>
                                          <p:spTgt spid="89">
                                            <p:txEl>
                                              <p:pRg st="3" end="3"/>
                                            </p:txEl>
                                          </p:spTgt>
                                        </p:tgtEl>
                                        <p:attrNameLst>
                                          <p:attrName>style.visibility</p:attrName>
                                        </p:attrNameLst>
                                      </p:cBhvr>
                                      <p:to>
                                        <p:strVal val="visible"/>
                                      </p:to>
                                    </p:set>
                                    <p:animEffect filter="fade" transition="in">
                                      <p:cBhvr>
                                        <p:cTn id="19" dur="500"/>
                                        <p:tgtEl>
                                          <p:spTgt spid="89">
                                            <p:txEl>
                                              <p:pRg st="3" end="3"/>
                                            </p:txEl>
                                          </p:spTgt>
                                        </p:tgtEl>
                                      </p:cBhvr>
                                    </p:animEffect>
                                  </p:childTnLst>
                                </p:cTn>
                              </p:par>
                              <p:par>
                                <p:cTn id="20" presetClass="entr" nodeType="withEffect" presetSubtype="0" presetID="10" grpId="1" fill="hold">
                                  <p:stCondLst>
                                    <p:cond delay="0"/>
                                  </p:stCondLst>
                                  <p:iterate type="el" backwards="0">
                                    <p:tmAbs val="0"/>
                                  </p:iterate>
                                  <p:childTnLst>
                                    <p:set>
                                      <p:cBhvr>
                                        <p:cTn id="21" fill="hold"/>
                                        <p:tgtEl>
                                          <p:spTgt spid="89">
                                            <p:txEl>
                                              <p:pRg st="4" end="4"/>
                                            </p:txEl>
                                          </p:spTgt>
                                        </p:tgtEl>
                                        <p:attrNameLst>
                                          <p:attrName>style.visibility</p:attrName>
                                        </p:attrNameLst>
                                      </p:cBhvr>
                                      <p:to>
                                        <p:strVal val="visible"/>
                                      </p:to>
                                    </p:set>
                                    <p:animEffect filter="fade" transition="in">
                                      <p:cBhvr>
                                        <p:cTn id="22" dur="500"/>
                                        <p:tgtEl>
                                          <p:spTgt spid="8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1" fill="hold">
                                  <p:stCondLst>
                                    <p:cond delay="0"/>
                                  </p:stCondLst>
                                  <p:iterate type="el" backwards="0">
                                    <p:tmAbs val="0"/>
                                  </p:iterate>
                                  <p:childTnLst>
                                    <p:set>
                                      <p:cBhvr>
                                        <p:cTn id="26" fill="hold"/>
                                        <p:tgtEl>
                                          <p:spTgt spid="89">
                                            <p:txEl>
                                              <p:pRg st="5" end="5"/>
                                            </p:txEl>
                                          </p:spTgt>
                                        </p:tgtEl>
                                        <p:attrNameLst>
                                          <p:attrName>style.visibility</p:attrName>
                                        </p:attrNameLst>
                                      </p:cBhvr>
                                      <p:to>
                                        <p:strVal val="visible"/>
                                      </p:to>
                                    </p:set>
                                    <p:animEffect filter="fade" transition="in">
                                      <p:cBhvr>
                                        <p:cTn id="27" dur="500"/>
                                        <p:tgtEl>
                                          <p:spTgt spid="89">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89"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 name="Considerations for Missional Thinking"/>
          <p:cNvSpPr txBox="1"/>
          <p:nvPr>
            <p:ph type="title" idx="4294967295"/>
          </p:nvPr>
        </p:nvSpPr>
        <p:spPr>
          <a:xfrm>
            <a:off x="301625" y="228599"/>
            <a:ext cx="8540750" cy="1143002"/>
          </a:xfrm>
          <a:prstGeom prst="rect">
            <a:avLst/>
          </a:prstGeom>
        </p:spPr>
        <p:txBody>
          <a:bodyPr>
            <a:normAutofit fontScale="100000" lnSpcReduction="0"/>
          </a:bodyPr>
          <a:lstStyle>
            <a:lvl1pPr defTabSz="841247">
              <a:defRPr sz="4048">
                <a:effectLst>
                  <a:outerShdw sx="100000" sy="100000" kx="0" ky="0" algn="b" rotWithShape="0" blurRad="11684" dist="23368" dir="2700000">
                    <a:srgbClr val="FFFFFF"/>
                  </a:outerShdw>
                </a:effectLst>
              </a:defRPr>
            </a:lvl1pPr>
          </a:lstStyle>
          <a:p>
            <a:pPr/>
            <a:r>
              <a:t>Considerations for Missional Thinking</a:t>
            </a:r>
          </a:p>
        </p:txBody>
      </p:sp>
      <p:sp>
        <p:nvSpPr>
          <p:cNvPr id="92" name="A. Where is God calling Me?…"/>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A. Where is God calling Me?</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Pray and trust God to give you clear direction</a:t>
            </a:r>
            <a:endParaRPr sz="4000"/>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Explore the areas your church is working in or towards in the world.</a:t>
            </a:r>
            <a:endParaRPr sz="4000"/>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Learn about the World and connect your passion to the needs in a particular place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2">
                                            <p:bg/>
                                          </p:spTgt>
                                        </p:tgtEl>
                                        <p:attrNameLst>
                                          <p:attrName>style.visibility</p:attrName>
                                        </p:attrNameLst>
                                      </p:cBhvr>
                                      <p:to>
                                        <p:strVal val="visible"/>
                                      </p:to>
                                    </p:set>
                                    <p:animEffect filter="fade" transition="in">
                                      <p:cBhvr>
                                        <p:cTn id="7" dur="500"/>
                                        <p:tgtEl>
                                          <p:spTgt spid="92">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92">
                                            <p:txEl>
                                              <p:pRg st="0" end="0"/>
                                            </p:txEl>
                                          </p:spTgt>
                                        </p:tgtEl>
                                        <p:attrNameLst>
                                          <p:attrName>style.visibility</p:attrName>
                                        </p:attrNameLst>
                                      </p:cBhvr>
                                      <p:to>
                                        <p:strVal val="visible"/>
                                      </p:to>
                                    </p:set>
                                    <p:animEffect filter="fade" transition="in">
                                      <p:cBhvr>
                                        <p:cTn id="10" dur="500"/>
                                        <p:tgtEl>
                                          <p:spTgt spid="92">
                                            <p:txEl>
                                              <p:pRg st="0" end="0"/>
                                            </p:txEl>
                                          </p:spTgt>
                                        </p:tgtEl>
                                      </p:cBhvr>
                                    </p:animEffect>
                                  </p:childTnLst>
                                </p:cTn>
                              </p:par>
                              <p:par>
                                <p:cTn id="11" presetClass="entr" nodeType="withEffect" presetSubtype="0" presetID="10" grpId="1" fill="hold">
                                  <p:stCondLst>
                                    <p:cond delay="0"/>
                                  </p:stCondLst>
                                  <p:iterate type="el" backwards="0">
                                    <p:tmAbs val="0"/>
                                  </p:iterate>
                                  <p:childTnLst>
                                    <p:set>
                                      <p:cBhvr>
                                        <p:cTn id="12" fill="hold"/>
                                        <p:tgtEl>
                                          <p:spTgt spid="92">
                                            <p:txEl>
                                              <p:pRg st="1" end="1"/>
                                            </p:txEl>
                                          </p:spTgt>
                                        </p:tgtEl>
                                        <p:attrNameLst>
                                          <p:attrName>style.visibility</p:attrName>
                                        </p:attrNameLst>
                                      </p:cBhvr>
                                      <p:to>
                                        <p:strVal val="visible"/>
                                      </p:to>
                                    </p:set>
                                    <p:animEffect filter="fade" transition="in">
                                      <p:cBhvr>
                                        <p:cTn id="13" dur="500"/>
                                        <p:tgtEl>
                                          <p:spTgt spid="92">
                                            <p:txEl>
                                              <p:pRg st="1" end="1"/>
                                            </p:txEl>
                                          </p:spTgt>
                                        </p:tgtEl>
                                      </p:cBhvr>
                                    </p:animEffect>
                                  </p:childTnLst>
                                </p:cTn>
                              </p:par>
                              <p:par>
                                <p:cTn id="14" presetClass="entr" nodeType="withEffect" presetSubtype="0" presetID="10" grpId="1" fill="hold">
                                  <p:stCondLst>
                                    <p:cond delay="0"/>
                                  </p:stCondLst>
                                  <p:iterate type="el" backwards="0">
                                    <p:tmAbs val="0"/>
                                  </p:iterate>
                                  <p:childTnLst>
                                    <p:set>
                                      <p:cBhvr>
                                        <p:cTn id="15" fill="hold"/>
                                        <p:tgtEl>
                                          <p:spTgt spid="92">
                                            <p:txEl>
                                              <p:pRg st="2" end="2"/>
                                            </p:txEl>
                                          </p:spTgt>
                                        </p:tgtEl>
                                        <p:attrNameLst>
                                          <p:attrName>style.visibility</p:attrName>
                                        </p:attrNameLst>
                                      </p:cBhvr>
                                      <p:to>
                                        <p:strVal val="visible"/>
                                      </p:to>
                                    </p:set>
                                    <p:animEffect filter="fade" transition="in">
                                      <p:cBhvr>
                                        <p:cTn id="16" dur="500"/>
                                        <p:tgtEl>
                                          <p:spTgt spid="92">
                                            <p:txEl>
                                              <p:pRg st="2" end="2"/>
                                            </p:txEl>
                                          </p:spTgt>
                                        </p:tgtEl>
                                      </p:cBhvr>
                                    </p:animEffect>
                                  </p:childTnLst>
                                </p:cTn>
                              </p:par>
                              <p:par>
                                <p:cTn id="17" presetClass="entr" nodeType="withEffect" presetSubtype="0" presetID="10" grpId="1" fill="hold">
                                  <p:stCondLst>
                                    <p:cond delay="0"/>
                                  </p:stCondLst>
                                  <p:iterate type="el" backwards="0">
                                    <p:tmAbs val="0"/>
                                  </p:iterate>
                                  <p:childTnLst>
                                    <p:set>
                                      <p:cBhvr>
                                        <p:cTn id="18" fill="hold"/>
                                        <p:tgtEl>
                                          <p:spTgt spid="92">
                                            <p:txEl>
                                              <p:pRg st="3" end="3"/>
                                            </p:txEl>
                                          </p:spTgt>
                                        </p:tgtEl>
                                        <p:attrNameLst>
                                          <p:attrName>style.visibility</p:attrName>
                                        </p:attrNameLst>
                                      </p:cBhvr>
                                      <p:to>
                                        <p:strVal val="visible"/>
                                      </p:to>
                                    </p:set>
                                    <p:animEffect filter="fade" transition="in">
                                      <p:cBhvr>
                                        <p:cTn id="19" dur="500"/>
                                        <p:tgtEl>
                                          <p:spTgt spid="9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92"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Considerations for Missional Thinking"/>
          <p:cNvSpPr txBox="1"/>
          <p:nvPr>
            <p:ph type="title" idx="4294967295"/>
          </p:nvPr>
        </p:nvSpPr>
        <p:spPr>
          <a:xfrm>
            <a:off x="301625" y="228599"/>
            <a:ext cx="8540750" cy="1143002"/>
          </a:xfrm>
          <a:prstGeom prst="rect">
            <a:avLst/>
          </a:prstGeom>
        </p:spPr>
        <p:txBody>
          <a:bodyPr>
            <a:normAutofit fontScale="100000" lnSpcReduction="0"/>
          </a:bodyPr>
          <a:lstStyle>
            <a:lvl1pPr defTabSz="841247">
              <a:defRPr sz="4048">
                <a:effectLst>
                  <a:outerShdw sx="100000" sy="100000" kx="0" ky="0" algn="b" rotWithShape="0" blurRad="11684" dist="23368" dir="2700000">
                    <a:srgbClr val="FFFFFF"/>
                  </a:outerShdw>
                </a:effectLst>
              </a:defRPr>
            </a:lvl1pPr>
          </a:lstStyle>
          <a:p>
            <a:pPr/>
            <a:r>
              <a:t>Considerations for Missional Thinking</a:t>
            </a:r>
          </a:p>
        </p:txBody>
      </p:sp>
      <p:sp>
        <p:nvSpPr>
          <p:cNvPr id="95" name="B. What is my role?…"/>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B. What is my role?</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How has God uniquely gifted you? Spiritual Gifts, Strengths, Professional Experience. </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Think Team – Are you a Visionary Leader or a Support Leader (Paul and Timothy)</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What Ministries have you served well in?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5">
                                            <p:bg/>
                                          </p:spTgt>
                                        </p:tgtEl>
                                        <p:attrNameLst>
                                          <p:attrName>style.visibility</p:attrName>
                                        </p:attrNameLst>
                                      </p:cBhvr>
                                      <p:to>
                                        <p:strVal val="visible"/>
                                      </p:to>
                                    </p:set>
                                    <p:animEffect filter="fade" transition="in">
                                      <p:cBhvr>
                                        <p:cTn id="7" dur="500"/>
                                        <p:tgtEl>
                                          <p:spTgt spid="95">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95">
                                            <p:txEl>
                                              <p:pRg st="0" end="0"/>
                                            </p:txEl>
                                          </p:spTgt>
                                        </p:tgtEl>
                                        <p:attrNameLst>
                                          <p:attrName>style.visibility</p:attrName>
                                        </p:attrNameLst>
                                      </p:cBhvr>
                                      <p:to>
                                        <p:strVal val="visible"/>
                                      </p:to>
                                    </p:set>
                                    <p:animEffect filter="fade" transition="in">
                                      <p:cBhvr>
                                        <p:cTn id="10" dur="500"/>
                                        <p:tgtEl>
                                          <p:spTgt spid="95">
                                            <p:txEl>
                                              <p:pRg st="0" end="0"/>
                                            </p:txEl>
                                          </p:spTgt>
                                        </p:tgtEl>
                                      </p:cBhvr>
                                    </p:animEffect>
                                  </p:childTnLst>
                                </p:cTn>
                              </p:par>
                              <p:par>
                                <p:cTn id="11" presetClass="entr" nodeType="withEffect" presetSubtype="0" presetID="10" grpId="1" fill="hold">
                                  <p:stCondLst>
                                    <p:cond delay="0"/>
                                  </p:stCondLst>
                                  <p:iterate type="el" backwards="0">
                                    <p:tmAbs val="0"/>
                                  </p:iterate>
                                  <p:childTnLst>
                                    <p:set>
                                      <p:cBhvr>
                                        <p:cTn id="12" fill="hold"/>
                                        <p:tgtEl>
                                          <p:spTgt spid="95">
                                            <p:txEl>
                                              <p:pRg st="1" end="1"/>
                                            </p:txEl>
                                          </p:spTgt>
                                        </p:tgtEl>
                                        <p:attrNameLst>
                                          <p:attrName>style.visibility</p:attrName>
                                        </p:attrNameLst>
                                      </p:cBhvr>
                                      <p:to>
                                        <p:strVal val="visible"/>
                                      </p:to>
                                    </p:set>
                                    <p:animEffect filter="fade" transition="in">
                                      <p:cBhvr>
                                        <p:cTn id="13" dur="500"/>
                                        <p:tgtEl>
                                          <p:spTgt spid="95">
                                            <p:txEl>
                                              <p:pRg st="1" end="1"/>
                                            </p:txEl>
                                          </p:spTgt>
                                        </p:tgtEl>
                                      </p:cBhvr>
                                    </p:animEffect>
                                  </p:childTnLst>
                                </p:cTn>
                              </p:par>
                              <p:par>
                                <p:cTn id="14" presetClass="entr" nodeType="withEffect" presetSubtype="0" presetID="10" grpId="1" fill="hold">
                                  <p:stCondLst>
                                    <p:cond delay="0"/>
                                  </p:stCondLst>
                                  <p:iterate type="el" backwards="0">
                                    <p:tmAbs val="0"/>
                                  </p:iterate>
                                  <p:childTnLst>
                                    <p:set>
                                      <p:cBhvr>
                                        <p:cTn id="15" fill="hold"/>
                                        <p:tgtEl>
                                          <p:spTgt spid="95">
                                            <p:txEl>
                                              <p:pRg st="2" end="2"/>
                                            </p:txEl>
                                          </p:spTgt>
                                        </p:tgtEl>
                                        <p:attrNameLst>
                                          <p:attrName>style.visibility</p:attrName>
                                        </p:attrNameLst>
                                      </p:cBhvr>
                                      <p:to>
                                        <p:strVal val="visible"/>
                                      </p:to>
                                    </p:set>
                                    <p:animEffect filter="fade" transition="in">
                                      <p:cBhvr>
                                        <p:cTn id="16" dur="500"/>
                                        <p:tgtEl>
                                          <p:spTgt spid="95">
                                            <p:txEl>
                                              <p:pRg st="2" end="2"/>
                                            </p:txEl>
                                          </p:spTgt>
                                        </p:tgtEl>
                                      </p:cBhvr>
                                    </p:animEffect>
                                  </p:childTnLst>
                                </p:cTn>
                              </p:par>
                              <p:par>
                                <p:cTn id="17" presetClass="entr" nodeType="withEffect" presetSubtype="0" presetID="10" grpId="1" fill="hold">
                                  <p:stCondLst>
                                    <p:cond delay="0"/>
                                  </p:stCondLst>
                                  <p:iterate type="el" backwards="0">
                                    <p:tmAbs val="0"/>
                                  </p:iterate>
                                  <p:childTnLst>
                                    <p:set>
                                      <p:cBhvr>
                                        <p:cTn id="18" fill="hold"/>
                                        <p:tgtEl>
                                          <p:spTgt spid="95">
                                            <p:txEl>
                                              <p:pRg st="3" end="3"/>
                                            </p:txEl>
                                          </p:spTgt>
                                        </p:tgtEl>
                                        <p:attrNameLst>
                                          <p:attrName>style.visibility</p:attrName>
                                        </p:attrNameLst>
                                      </p:cBhvr>
                                      <p:to>
                                        <p:strVal val="visible"/>
                                      </p:to>
                                    </p:set>
                                    <p:animEffect filter="fade" transition="in">
                                      <p:cBhvr>
                                        <p:cTn id="19" dur="500"/>
                                        <p:tgtEl>
                                          <p:spTgt spid="9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95"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 name="Considerations for Missional Thinking"/>
          <p:cNvSpPr txBox="1"/>
          <p:nvPr>
            <p:ph type="title" idx="4294967295"/>
          </p:nvPr>
        </p:nvSpPr>
        <p:spPr>
          <a:xfrm>
            <a:off x="301625" y="228599"/>
            <a:ext cx="8540750" cy="1143002"/>
          </a:xfrm>
          <a:prstGeom prst="rect">
            <a:avLst/>
          </a:prstGeom>
        </p:spPr>
        <p:txBody>
          <a:bodyPr>
            <a:normAutofit fontScale="100000" lnSpcReduction="0"/>
          </a:bodyPr>
          <a:lstStyle>
            <a:lvl1pPr defTabSz="841247">
              <a:defRPr sz="4048">
                <a:effectLst>
                  <a:outerShdw sx="100000" sy="100000" kx="0" ky="0" algn="b" rotWithShape="0" blurRad="11684" dist="23368" dir="2700000">
                    <a:srgbClr val="FFFFFF"/>
                  </a:outerShdw>
                </a:effectLst>
              </a:defRPr>
            </a:lvl1pPr>
          </a:lstStyle>
          <a:p>
            <a:pPr/>
            <a:r>
              <a:t>Considerations for Missional Thinking</a:t>
            </a:r>
          </a:p>
        </p:txBody>
      </p:sp>
      <p:sp>
        <p:nvSpPr>
          <p:cNvPr id="98" name="C. What further Training would benefit me best?…"/>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C. What further Training would benefit me best?</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Masters Mission or other Mission Training Course</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Further Education/Seminary</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Internship at a church or ministry</a:t>
            </a:r>
          </a:p>
          <a:p>
            <a:pPr>
              <a:defRPr>
                <a:effectLst>
                  <a:outerShdw sx="100000" sy="100000" kx="0" ky="0" algn="b" rotWithShape="0" blurRad="12700" dist="25400" dir="2700000">
                    <a:srgbClr val="5B5D6B"/>
                  </a:outerShdw>
                </a:effectLst>
              </a:defRPr>
            </a:pPr>
            <a:r>
              <a:t>Every Christian has a story.  What is yours?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8">
                                            <p:bg/>
                                          </p:spTgt>
                                        </p:tgtEl>
                                        <p:attrNameLst>
                                          <p:attrName>style.visibility</p:attrName>
                                        </p:attrNameLst>
                                      </p:cBhvr>
                                      <p:to>
                                        <p:strVal val="visible"/>
                                      </p:to>
                                    </p:set>
                                    <p:animEffect filter="fade" transition="in">
                                      <p:cBhvr>
                                        <p:cTn id="7" dur="500"/>
                                        <p:tgtEl>
                                          <p:spTgt spid="98">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98">
                                            <p:txEl>
                                              <p:pRg st="0" end="0"/>
                                            </p:txEl>
                                          </p:spTgt>
                                        </p:tgtEl>
                                        <p:attrNameLst>
                                          <p:attrName>style.visibility</p:attrName>
                                        </p:attrNameLst>
                                      </p:cBhvr>
                                      <p:to>
                                        <p:strVal val="visible"/>
                                      </p:to>
                                    </p:set>
                                    <p:animEffect filter="fade" transition="in">
                                      <p:cBhvr>
                                        <p:cTn id="10" dur="500"/>
                                        <p:tgtEl>
                                          <p:spTgt spid="98">
                                            <p:txEl>
                                              <p:pRg st="0" end="0"/>
                                            </p:txEl>
                                          </p:spTgt>
                                        </p:tgtEl>
                                      </p:cBhvr>
                                    </p:animEffect>
                                  </p:childTnLst>
                                </p:cTn>
                              </p:par>
                              <p:par>
                                <p:cTn id="11" presetClass="entr" nodeType="withEffect" presetSubtype="0" presetID="10" grpId="1" fill="hold">
                                  <p:stCondLst>
                                    <p:cond delay="0"/>
                                  </p:stCondLst>
                                  <p:iterate type="el" backwards="0">
                                    <p:tmAbs val="0"/>
                                  </p:iterate>
                                  <p:childTnLst>
                                    <p:set>
                                      <p:cBhvr>
                                        <p:cTn id="12" fill="hold"/>
                                        <p:tgtEl>
                                          <p:spTgt spid="98">
                                            <p:txEl>
                                              <p:pRg st="1" end="1"/>
                                            </p:txEl>
                                          </p:spTgt>
                                        </p:tgtEl>
                                        <p:attrNameLst>
                                          <p:attrName>style.visibility</p:attrName>
                                        </p:attrNameLst>
                                      </p:cBhvr>
                                      <p:to>
                                        <p:strVal val="visible"/>
                                      </p:to>
                                    </p:set>
                                    <p:animEffect filter="fade" transition="in">
                                      <p:cBhvr>
                                        <p:cTn id="13" dur="500"/>
                                        <p:tgtEl>
                                          <p:spTgt spid="98">
                                            <p:txEl>
                                              <p:pRg st="1" end="1"/>
                                            </p:txEl>
                                          </p:spTgt>
                                        </p:tgtEl>
                                      </p:cBhvr>
                                    </p:animEffect>
                                  </p:childTnLst>
                                </p:cTn>
                              </p:par>
                              <p:par>
                                <p:cTn id="14" presetClass="entr" nodeType="withEffect" presetSubtype="0" presetID="10" grpId="1" fill="hold">
                                  <p:stCondLst>
                                    <p:cond delay="0"/>
                                  </p:stCondLst>
                                  <p:iterate type="el" backwards="0">
                                    <p:tmAbs val="0"/>
                                  </p:iterate>
                                  <p:childTnLst>
                                    <p:set>
                                      <p:cBhvr>
                                        <p:cTn id="15" fill="hold"/>
                                        <p:tgtEl>
                                          <p:spTgt spid="98">
                                            <p:txEl>
                                              <p:pRg st="2" end="2"/>
                                            </p:txEl>
                                          </p:spTgt>
                                        </p:tgtEl>
                                        <p:attrNameLst>
                                          <p:attrName>style.visibility</p:attrName>
                                        </p:attrNameLst>
                                      </p:cBhvr>
                                      <p:to>
                                        <p:strVal val="visible"/>
                                      </p:to>
                                    </p:set>
                                    <p:animEffect filter="fade" transition="in">
                                      <p:cBhvr>
                                        <p:cTn id="16" dur="500"/>
                                        <p:tgtEl>
                                          <p:spTgt spid="98">
                                            <p:txEl>
                                              <p:pRg st="2" end="2"/>
                                            </p:txEl>
                                          </p:spTgt>
                                        </p:tgtEl>
                                      </p:cBhvr>
                                    </p:animEffect>
                                  </p:childTnLst>
                                </p:cTn>
                              </p:par>
                              <p:par>
                                <p:cTn id="17" presetClass="entr" nodeType="withEffect" presetSubtype="0" presetID="10" grpId="1" fill="hold">
                                  <p:stCondLst>
                                    <p:cond delay="0"/>
                                  </p:stCondLst>
                                  <p:iterate type="el" backwards="0">
                                    <p:tmAbs val="0"/>
                                  </p:iterate>
                                  <p:childTnLst>
                                    <p:set>
                                      <p:cBhvr>
                                        <p:cTn id="18" fill="hold"/>
                                        <p:tgtEl>
                                          <p:spTgt spid="98">
                                            <p:txEl>
                                              <p:pRg st="3" end="3"/>
                                            </p:txEl>
                                          </p:spTgt>
                                        </p:tgtEl>
                                        <p:attrNameLst>
                                          <p:attrName>style.visibility</p:attrName>
                                        </p:attrNameLst>
                                      </p:cBhvr>
                                      <p:to>
                                        <p:strVal val="visible"/>
                                      </p:to>
                                    </p:set>
                                    <p:animEffect filter="fade" transition="in">
                                      <p:cBhvr>
                                        <p:cTn id="19" dur="500"/>
                                        <p:tgtEl>
                                          <p:spTgt spid="98">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Class="entr" nodeType="clickEffect" presetID="10" grpId="1" fill="hold">
                                  <p:stCondLst>
                                    <p:cond delay="0"/>
                                  </p:stCondLst>
                                  <p:iterate type="el" backwards="0">
                                    <p:tmAbs val="0"/>
                                  </p:iterate>
                                  <p:childTnLst>
                                    <p:set>
                                      <p:cBhvr>
                                        <p:cTn id="23" fill="hold"/>
                                        <p:tgtEl>
                                          <p:spTgt spid="98">
                                            <p:txEl>
                                              <p:pRg st="4" end="4"/>
                                            </p:txEl>
                                          </p:spTgt>
                                        </p:tgtEl>
                                        <p:attrNameLst>
                                          <p:attrName>style.visibility</p:attrName>
                                        </p:attrNameLst>
                                      </p:cBhvr>
                                      <p:to>
                                        <p:strVal val="visible"/>
                                      </p:to>
                                    </p:set>
                                    <p:animEffect filter="fade" transition="in">
                                      <p:cBhvr>
                                        <p:cTn id="24" dur="500"/>
                                        <p:tgtEl>
                                          <p:spTgt spid="9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98"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 name="Personal Testimony"/>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Personal Testimony</a:t>
            </a:r>
          </a:p>
        </p:txBody>
      </p:sp>
      <p:sp>
        <p:nvSpPr>
          <p:cNvPr id="101" name="What is a personal Testimony?…"/>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What is a personal Testimony?</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Story of salvation</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Good news in a person’s life</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When and how a person trusted Christ as savior</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The “journey”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1">
                                            <p:bg/>
                                          </p:spTgt>
                                        </p:tgtEl>
                                        <p:attrNameLst>
                                          <p:attrName>style.visibility</p:attrName>
                                        </p:attrNameLst>
                                      </p:cBhvr>
                                      <p:to>
                                        <p:strVal val="visible"/>
                                      </p:to>
                                    </p:set>
                                    <p:animEffect filter="fade" transition="in">
                                      <p:cBhvr>
                                        <p:cTn id="7" dur="500"/>
                                        <p:tgtEl>
                                          <p:spTgt spid="101">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01">
                                            <p:txEl>
                                              <p:pRg st="0" end="0"/>
                                            </p:txEl>
                                          </p:spTgt>
                                        </p:tgtEl>
                                        <p:attrNameLst>
                                          <p:attrName>style.visibility</p:attrName>
                                        </p:attrNameLst>
                                      </p:cBhvr>
                                      <p:to>
                                        <p:strVal val="visible"/>
                                      </p:to>
                                    </p:set>
                                    <p:animEffect filter="fade" transition="in">
                                      <p:cBhvr>
                                        <p:cTn id="10" dur="500"/>
                                        <p:tgtEl>
                                          <p:spTgt spid="101">
                                            <p:txEl>
                                              <p:pRg st="0" end="0"/>
                                            </p:txEl>
                                          </p:spTgt>
                                        </p:tgtEl>
                                      </p:cBhvr>
                                    </p:animEffect>
                                  </p:childTnLst>
                                </p:cTn>
                              </p:par>
                              <p:par>
                                <p:cTn id="11" presetClass="entr" nodeType="withEffect" presetSubtype="0" presetID="10" grpId="1" fill="hold">
                                  <p:stCondLst>
                                    <p:cond delay="0"/>
                                  </p:stCondLst>
                                  <p:iterate type="el" backwards="0">
                                    <p:tmAbs val="0"/>
                                  </p:iterate>
                                  <p:childTnLst>
                                    <p:set>
                                      <p:cBhvr>
                                        <p:cTn id="12" fill="hold"/>
                                        <p:tgtEl>
                                          <p:spTgt spid="101">
                                            <p:txEl>
                                              <p:pRg st="1" end="1"/>
                                            </p:txEl>
                                          </p:spTgt>
                                        </p:tgtEl>
                                        <p:attrNameLst>
                                          <p:attrName>style.visibility</p:attrName>
                                        </p:attrNameLst>
                                      </p:cBhvr>
                                      <p:to>
                                        <p:strVal val="visible"/>
                                      </p:to>
                                    </p:set>
                                    <p:animEffect filter="fade" transition="in">
                                      <p:cBhvr>
                                        <p:cTn id="13" dur="500"/>
                                        <p:tgtEl>
                                          <p:spTgt spid="101">
                                            <p:txEl>
                                              <p:pRg st="1" end="1"/>
                                            </p:txEl>
                                          </p:spTgt>
                                        </p:tgtEl>
                                      </p:cBhvr>
                                    </p:animEffect>
                                  </p:childTnLst>
                                </p:cTn>
                              </p:par>
                              <p:par>
                                <p:cTn id="14" presetClass="entr" nodeType="withEffect" presetSubtype="0" presetID="10" grpId="1" fill="hold">
                                  <p:stCondLst>
                                    <p:cond delay="0"/>
                                  </p:stCondLst>
                                  <p:iterate type="el" backwards="0">
                                    <p:tmAbs val="0"/>
                                  </p:iterate>
                                  <p:childTnLst>
                                    <p:set>
                                      <p:cBhvr>
                                        <p:cTn id="15" fill="hold"/>
                                        <p:tgtEl>
                                          <p:spTgt spid="101">
                                            <p:txEl>
                                              <p:pRg st="2" end="2"/>
                                            </p:txEl>
                                          </p:spTgt>
                                        </p:tgtEl>
                                        <p:attrNameLst>
                                          <p:attrName>style.visibility</p:attrName>
                                        </p:attrNameLst>
                                      </p:cBhvr>
                                      <p:to>
                                        <p:strVal val="visible"/>
                                      </p:to>
                                    </p:set>
                                    <p:animEffect filter="fade" transition="in">
                                      <p:cBhvr>
                                        <p:cTn id="16" dur="500"/>
                                        <p:tgtEl>
                                          <p:spTgt spid="101">
                                            <p:txEl>
                                              <p:pRg st="2" end="2"/>
                                            </p:txEl>
                                          </p:spTgt>
                                        </p:tgtEl>
                                      </p:cBhvr>
                                    </p:animEffect>
                                  </p:childTnLst>
                                </p:cTn>
                              </p:par>
                              <p:par>
                                <p:cTn id="17" presetClass="entr" nodeType="withEffect" presetSubtype="0" presetID="10" grpId="1" fill="hold">
                                  <p:stCondLst>
                                    <p:cond delay="0"/>
                                  </p:stCondLst>
                                  <p:iterate type="el" backwards="0">
                                    <p:tmAbs val="0"/>
                                  </p:iterate>
                                  <p:childTnLst>
                                    <p:set>
                                      <p:cBhvr>
                                        <p:cTn id="18" fill="hold"/>
                                        <p:tgtEl>
                                          <p:spTgt spid="101">
                                            <p:txEl>
                                              <p:pRg st="3" end="3"/>
                                            </p:txEl>
                                          </p:spTgt>
                                        </p:tgtEl>
                                        <p:attrNameLst>
                                          <p:attrName>style.visibility</p:attrName>
                                        </p:attrNameLst>
                                      </p:cBhvr>
                                      <p:to>
                                        <p:strVal val="visible"/>
                                      </p:to>
                                    </p:set>
                                    <p:animEffect filter="fade" transition="in">
                                      <p:cBhvr>
                                        <p:cTn id="19" dur="500"/>
                                        <p:tgtEl>
                                          <p:spTgt spid="101">
                                            <p:txEl>
                                              <p:pRg st="3" end="3"/>
                                            </p:txEl>
                                          </p:spTgt>
                                        </p:tgtEl>
                                      </p:cBhvr>
                                    </p:animEffect>
                                  </p:childTnLst>
                                </p:cTn>
                              </p:par>
                              <p:par>
                                <p:cTn id="20" presetClass="entr" nodeType="withEffect" presetSubtype="0" presetID="10" grpId="1" fill="hold">
                                  <p:stCondLst>
                                    <p:cond delay="0"/>
                                  </p:stCondLst>
                                  <p:iterate type="el" backwards="0">
                                    <p:tmAbs val="0"/>
                                  </p:iterate>
                                  <p:childTnLst>
                                    <p:set>
                                      <p:cBhvr>
                                        <p:cTn id="21" fill="hold"/>
                                        <p:tgtEl>
                                          <p:spTgt spid="101">
                                            <p:txEl>
                                              <p:pRg st="4" end="4"/>
                                            </p:txEl>
                                          </p:spTgt>
                                        </p:tgtEl>
                                        <p:attrNameLst>
                                          <p:attrName>style.visibility</p:attrName>
                                        </p:attrNameLst>
                                      </p:cBhvr>
                                      <p:to>
                                        <p:strVal val="visible"/>
                                      </p:to>
                                    </p:set>
                                    <p:animEffect filter="fade" transition="in">
                                      <p:cBhvr>
                                        <p:cTn id="22" dur="500"/>
                                        <p:tgtEl>
                                          <p:spTgt spid="101">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01"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 name="Basic Testimony"/>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Basic Testimony</a:t>
            </a:r>
          </a:p>
        </p:txBody>
      </p:sp>
      <p:sp>
        <p:nvSpPr>
          <p:cNvPr id="104" name="What was your life like before Christ?…"/>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What was your life like before Christ?</a:t>
            </a:r>
          </a:p>
          <a:p>
            <a:pPr>
              <a:defRPr>
                <a:effectLst>
                  <a:outerShdw sx="100000" sy="100000" kx="0" ky="0" algn="b" rotWithShape="0" blurRad="12700" dist="25400" dir="2700000">
                    <a:srgbClr val="5B5D6B"/>
                  </a:outerShdw>
                </a:effectLst>
              </a:defRPr>
            </a:pPr>
            <a:r>
              <a:t>What happened to cause you to trust Christ?</a:t>
            </a:r>
          </a:p>
          <a:p>
            <a:pPr>
              <a:defRPr>
                <a:effectLst>
                  <a:outerShdw sx="100000" sy="100000" kx="0" ky="0" algn="b" rotWithShape="0" blurRad="12700" dist="25400" dir="2700000">
                    <a:srgbClr val="5B5D6B"/>
                  </a:outerShdw>
                </a:effectLst>
              </a:defRPr>
            </a:pPr>
            <a:r>
              <a:t>What has your life been like after trusting Christ?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4">
                                            <p:bg/>
                                          </p:spTgt>
                                        </p:tgtEl>
                                        <p:attrNameLst>
                                          <p:attrName>style.visibility</p:attrName>
                                        </p:attrNameLst>
                                      </p:cBhvr>
                                      <p:to>
                                        <p:strVal val="visible"/>
                                      </p:to>
                                    </p:set>
                                    <p:animEffect filter="fade" transition="in">
                                      <p:cBhvr>
                                        <p:cTn id="7" dur="500"/>
                                        <p:tgtEl>
                                          <p:spTgt spid="104">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04">
                                            <p:txEl>
                                              <p:pRg st="0" end="0"/>
                                            </p:txEl>
                                          </p:spTgt>
                                        </p:tgtEl>
                                        <p:attrNameLst>
                                          <p:attrName>style.visibility</p:attrName>
                                        </p:attrNameLst>
                                      </p:cBhvr>
                                      <p:to>
                                        <p:strVal val="visible"/>
                                      </p:to>
                                    </p:set>
                                    <p:animEffect filter="fade" transition="in">
                                      <p:cBhvr>
                                        <p:cTn id="10" dur="500"/>
                                        <p:tgtEl>
                                          <p:spTgt spid="10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04">
                                            <p:txEl>
                                              <p:pRg st="1" end="1"/>
                                            </p:txEl>
                                          </p:spTgt>
                                        </p:tgtEl>
                                        <p:attrNameLst>
                                          <p:attrName>style.visibility</p:attrName>
                                        </p:attrNameLst>
                                      </p:cBhvr>
                                      <p:to>
                                        <p:strVal val="visible"/>
                                      </p:to>
                                    </p:set>
                                    <p:animEffect filter="fade" transition="in">
                                      <p:cBhvr>
                                        <p:cTn id="15" dur="500"/>
                                        <p:tgtEl>
                                          <p:spTgt spid="10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04">
                                            <p:txEl>
                                              <p:pRg st="2" end="2"/>
                                            </p:txEl>
                                          </p:spTgt>
                                        </p:tgtEl>
                                        <p:attrNameLst>
                                          <p:attrName>style.visibility</p:attrName>
                                        </p:attrNameLst>
                                      </p:cBhvr>
                                      <p:to>
                                        <p:strVal val="visible"/>
                                      </p:to>
                                    </p:set>
                                    <p:animEffect filter="fade" transition="in">
                                      <p:cBhvr>
                                        <p:cTn id="20" dur="500"/>
                                        <p:tgtEl>
                                          <p:spTgt spid="10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04"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 name="Jailhouse vs Solid Family"/>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Jailhouse vs Solid Family</a:t>
            </a:r>
          </a:p>
        </p:txBody>
      </p:sp>
      <p:sp>
        <p:nvSpPr>
          <p:cNvPr id="107" name="Proverbs is full of encouragement for godly parenting…"/>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Proverbs is full of encouragement for godly parenting</a:t>
            </a:r>
          </a:p>
          <a:p>
            <a:pPr>
              <a:defRPr>
                <a:effectLst>
                  <a:outerShdw sx="100000" sy="100000" kx="0" ky="0" algn="b" rotWithShape="0" blurRad="12700" dist="25400" dir="2700000">
                    <a:srgbClr val="5B5D6B"/>
                  </a:outerShdw>
                </a:effectLst>
              </a:defRPr>
            </a:pPr>
            <a:r>
              <a:t>Paul was certainly a “Newsflash event”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7">
                                            <p:bg/>
                                          </p:spTgt>
                                        </p:tgtEl>
                                        <p:attrNameLst>
                                          <p:attrName>style.visibility</p:attrName>
                                        </p:attrNameLst>
                                      </p:cBhvr>
                                      <p:to>
                                        <p:strVal val="visible"/>
                                      </p:to>
                                    </p:set>
                                    <p:animEffect filter="fade" transition="in">
                                      <p:cBhvr>
                                        <p:cTn id="7" dur="500"/>
                                        <p:tgtEl>
                                          <p:spTgt spid="107">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07">
                                            <p:txEl>
                                              <p:pRg st="0" end="0"/>
                                            </p:txEl>
                                          </p:spTgt>
                                        </p:tgtEl>
                                        <p:attrNameLst>
                                          <p:attrName>style.visibility</p:attrName>
                                        </p:attrNameLst>
                                      </p:cBhvr>
                                      <p:to>
                                        <p:strVal val="visible"/>
                                      </p:to>
                                    </p:set>
                                    <p:animEffect filter="fade" transition="in">
                                      <p:cBhvr>
                                        <p:cTn id="10" dur="500"/>
                                        <p:tgtEl>
                                          <p:spTgt spid="10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07">
                                            <p:txEl>
                                              <p:pRg st="1" end="1"/>
                                            </p:txEl>
                                          </p:spTgt>
                                        </p:tgtEl>
                                        <p:attrNameLst>
                                          <p:attrName>style.visibility</p:attrName>
                                        </p:attrNameLst>
                                      </p:cBhvr>
                                      <p:to>
                                        <p:strVal val="visible"/>
                                      </p:to>
                                    </p:set>
                                    <p:animEffect filter="fade" transition="in">
                                      <p:cBhvr>
                                        <p:cTn id="15" dur="500"/>
                                        <p:tgtEl>
                                          <p:spTgt spid="10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07"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Be Prepared"/>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Be Prepared</a:t>
            </a:r>
          </a:p>
        </p:txBody>
      </p:sp>
      <p:sp>
        <p:nvSpPr>
          <p:cNvPr id="110" name="Short or long (elevator testimonies)…"/>
          <p:cNvSpPr txBox="1"/>
          <p:nvPr>
            <p:ph type="body" idx="4294967295"/>
          </p:nvPr>
        </p:nvSpPr>
        <p:spPr>
          <a:xfrm>
            <a:off x="301625" y="1600200"/>
            <a:ext cx="8540750" cy="5029200"/>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Short or long (elevator testimonies)</a:t>
            </a:r>
          </a:p>
          <a:p>
            <a:pPr>
              <a:defRPr>
                <a:effectLst>
                  <a:outerShdw sx="100000" sy="100000" kx="0" ky="0" algn="b" rotWithShape="0" blurRad="12700" dist="25400" dir="2700000">
                    <a:srgbClr val="5B5D6B"/>
                  </a:outerShdw>
                </a:effectLst>
              </a:defRPr>
            </a:pPr>
            <a:r>
              <a:t>Written testimonies for jobs or Christian ministry applications</a:t>
            </a:r>
          </a:p>
          <a:p>
            <a:pPr>
              <a:defRPr>
                <a:effectLst>
                  <a:outerShdw sx="100000" sy="100000" kx="0" ky="0" algn="b" rotWithShape="0" blurRad="12700" dist="25400" dir="2700000">
                    <a:srgbClr val="5B5D6B"/>
                  </a:outerShdw>
                </a:effectLst>
              </a:defRPr>
            </a:pPr>
            <a:r>
              <a:t>Consider the experience of the audience  (bikers, drinkers, sports, military, Christians…)</a:t>
            </a:r>
          </a:p>
          <a:p>
            <a:pPr>
              <a:defRPr>
                <a:effectLst>
                  <a:outerShdw sx="100000" sy="100000" kx="0" ky="0" algn="b" rotWithShape="0" blurRad="12700" dist="25400" dir="2700000">
                    <a:srgbClr val="5B5D6B"/>
                  </a:outerShdw>
                </a:effectLst>
              </a:defRPr>
            </a:pPr>
            <a:r>
              <a:t>How much detail is determined by audience and time</a:t>
            </a:r>
          </a:p>
          <a:p>
            <a:pPr>
              <a:defRPr>
                <a:effectLst>
                  <a:outerShdw sx="100000" sy="100000" kx="0" ky="0" algn="b" rotWithShape="0" blurRad="12700" dist="25400" dir="2700000">
                    <a:srgbClr val="5B5D6B"/>
                  </a:outerShdw>
                </a:effectLst>
              </a:defRPr>
            </a:pPr>
            <a:r>
              <a:t>Practice!  Practice!  Practice!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10">
                                            <p:bg/>
                                          </p:spTgt>
                                        </p:tgtEl>
                                        <p:attrNameLst>
                                          <p:attrName>style.visibility</p:attrName>
                                        </p:attrNameLst>
                                      </p:cBhvr>
                                      <p:to>
                                        <p:strVal val="visible"/>
                                      </p:to>
                                    </p:set>
                                    <p:animEffect filter="fade" transition="in">
                                      <p:cBhvr>
                                        <p:cTn id="7" dur="500"/>
                                        <p:tgtEl>
                                          <p:spTgt spid="110">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10">
                                            <p:txEl>
                                              <p:pRg st="0" end="0"/>
                                            </p:txEl>
                                          </p:spTgt>
                                        </p:tgtEl>
                                        <p:attrNameLst>
                                          <p:attrName>style.visibility</p:attrName>
                                        </p:attrNameLst>
                                      </p:cBhvr>
                                      <p:to>
                                        <p:strVal val="visible"/>
                                      </p:to>
                                    </p:set>
                                    <p:animEffect filter="fade" transition="in">
                                      <p:cBhvr>
                                        <p:cTn id="10" dur="500"/>
                                        <p:tgtEl>
                                          <p:spTgt spid="1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10">
                                            <p:txEl>
                                              <p:pRg st="1" end="1"/>
                                            </p:txEl>
                                          </p:spTgt>
                                        </p:tgtEl>
                                        <p:attrNameLst>
                                          <p:attrName>style.visibility</p:attrName>
                                        </p:attrNameLst>
                                      </p:cBhvr>
                                      <p:to>
                                        <p:strVal val="visible"/>
                                      </p:to>
                                    </p:set>
                                    <p:animEffect filter="fade" transition="in">
                                      <p:cBhvr>
                                        <p:cTn id="15" dur="500"/>
                                        <p:tgtEl>
                                          <p:spTgt spid="11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10">
                                            <p:txEl>
                                              <p:pRg st="2" end="2"/>
                                            </p:txEl>
                                          </p:spTgt>
                                        </p:tgtEl>
                                        <p:attrNameLst>
                                          <p:attrName>style.visibility</p:attrName>
                                        </p:attrNameLst>
                                      </p:cBhvr>
                                      <p:to>
                                        <p:strVal val="visible"/>
                                      </p:to>
                                    </p:set>
                                    <p:animEffect filter="fade" transition="in">
                                      <p:cBhvr>
                                        <p:cTn id="20" dur="500"/>
                                        <p:tgtEl>
                                          <p:spTgt spid="110">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110">
                                            <p:txEl>
                                              <p:pRg st="3" end="3"/>
                                            </p:txEl>
                                          </p:spTgt>
                                        </p:tgtEl>
                                        <p:attrNameLst>
                                          <p:attrName>style.visibility</p:attrName>
                                        </p:attrNameLst>
                                      </p:cBhvr>
                                      <p:to>
                                        <p:strVal val="visible"/>
                                      </p:to>
                                    </p:set>
                                    <p:animEffect filter="fade" transition="in">
                                      <p:cBhvr>
                                        <p:cTn id="25" dur="500"/>
                                        <p:tgtEl>
                                          <p:spTgt spid="110">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ID="10" grpId="1" fill="hold">
                                  <p:stCondLst>
                                    <p:cond delay="0"/>
                                  </p:stCondLst>
                                  <p:iterate type="el" backwards="0">
                                    <p:tmAbs val="0"/>
                                  </p:iterate>
                                  <p:childTnLst>
                                    <p:set>
                                      <p:cBhvr>
                                        <p:cTn id="29" fill="hold"/>
                                        <p:tgtEl>
                                          <p:spTgt spid="110">
                                            <p:txEl>
                                              <p:pRg st="4" end="4"/>
                                            </p:txEl>
                                          </p:spTgt>
                                        </p:tgtEl>
                                        <p:attrNameLst>
                                          <p:attrName>style.visibility</p:attrName>
                                        </p:attrNameLst>
                                      </p:cBhvr>
                                      <p:to>
                                        <p:strVal val="visible"/>
                                      </p:to>
                                    </p:set>
                                    <p:animEffect filter="fade" transition="in">
                                      <p:cBhvr>
                                        <p:cTn id="30" dur="500"/>
                                        <p:tgtEl>
                                          <p:spTgt spid="110">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10"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 name="Practical Exercise"/>
          <p:cNvSpPr txBox="1"/>
          <p:nvPr>
            <p:ph type="title" idx="4294967295"/>
          </p:nvPr>
        </p:nvSpPr>
        <p:spPr>
          <a:xfrm>
            <a:off x="301625" y="228599"/>
            <a:ext cx="8540750" cy="1143002"/>
          </a:xfrm>
          <a:prstGeom prst="rect">
            <a:avLst/>
          </a:prstGeom>
        </p:spPr>
        <p:txBody>
          <a:bodyPr>
            <a:normAutofit fontScale="100000" lnSpcReduction="0"/>
          </a:bodyPr>
          <a:lstStyle>
            <a:lvl1pPr>
              <a:defRPr>
                <a:effectLst>
                  <a:outerShdw sx="100000" sy="100000" kx="0" ky="0" algn="b" rotWithShape="0" blurRad="12700" dist="25400" dir="2700000">
                    <a:srgbClr val="FFFFFF"/>
                  </a:outerShdw>
                </a:effectLst>
              </a:defRPr>
            </a:lvl1pPr>
          </a:lstStyle>
          <a:p>
            <a:pPr/>
            <a:r>
              <a:t>Practical Exercise</a:t>
            </a:r>
          </a:p>
        </p:txBody>
      </p:sp>
      <p:sp>
        <p:nvSpPr>
          <p:cNvPr id="113" name="Write it out…"/>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Write it out</a:t>
            </a:r>
          </a:p>
          <a:p>
            <a:pPr>
              <a:defRPr>
                <a:effectLst>
                  <a:outerShdw sx="100000" sy="100000" kx="0" ky="0" algn="b" rotWithShape="0" blurRad="12700" dist="25400" dir="2700000">
                    <a:srgbClr val="5B5D6B"/>
                  </a:outerShdw>
                </a:effectLst>
              </a:defRPr>
            </a:pPr>
            <a:r>
              <a:t>Share it</a:t>
            </a:r>
          </a:p>
          <a:p>
            <a:pPr>
              <a:defRPr>
                <a:effectLst>
                  <a:outerShdw sx="100000" sy="100000" kx="0" ky="0" algn="b" rotWithShape="0" blurRad="12700" dist="25400" dir="2700000">
                    <a:srgbClr val="5B5D6B"/>
                  </a:outerShdw>
                </a:effectLst>
              </a:defRPr>
            </a:pPr>
            <a:r>
              <a:t>Homework:  Practice it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13">
                                            <p:bg/>
                                          </p:spTgt>
                                        </p:tgtEl>
                                        <p:attrNameLst>
                                          <p:attrName>style.visibility</p:attrName>
                                        </p:attrNameLst>
                                      </p:cBhvr>
                                      <p:to>
                                        <p:strVal val="visible"/>
                                      </p:to>
                                    </p:set>
                                    <p:animEffect filter="fade" transition="in">
                                      <p:cBhvr>
                                        <p:cTn id="7" dur="500"/>
                                        <p:tgtEl>
                                          <p:spTgt spid="113">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13">
                                            <p:txEl>
                                              <p:pRg st="0" end="0"/>
                                            </p:txEl>
                                          </p:spTgt>
                                        </p:tgtEl>
                                        <p:attrNameLst>
                                          <p:attrName>style.visibility</p:attrName>
                                        </p:attrNameLst>
                                      </p:cBhvr>
                                      <p:to>
                                        <p:strVal val="visible"/>
                                      </p:to>
                                    </p:set>
                                    <p:animEffect filter="fade" transition="in">
                                      <p:cBhvr>
                                        <p:cTn id="10" dur="500"/>
                                        <p:tgtEl>
                                          <p:spTgt spid="11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13">
                                            <p:txEl>
                                              <p:pRg st="1" end="1"/>
                                            </p:txEl>
                                          </p:spTgt>
                                        </p:tgtEl>
                                        <p:attrNameLst>
                                          <p:attrName>style.visibility</p:attrName>
                                        </p:attrNameLst>
                                      </p:cBhvr>
                                      <p:to>
                                        <p:strVal val="visible"/>
                                      </p:to>
                                    </p:set>
                                    <p:animEffect filter="fade" transition="in">
                                      <p:cBhvr>
                                        <p:cTn id="15" dur="500"/>
                                        <p:tgtEl>
                                          <p:spTgt spid="11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13">
                                            <p:txEl>
                                              <p:pRg st="2" end="2"/>
                                            </p:txEl>
                                          </p:spTgt>
                                        </p:tgtEl>
                                        <p:attrNameLst>
                                          <p:attrName>style.visibility</p:attrName>
                                        </p:attrNameLst>
                                      </p:cBhvr>
                                      <p:to>
                                        <p:strVal val="visible"/>
                                      </p:to>
                                    </p:set>
                                    <p:animEffect filter="fade" transition="in">
                                      <p:cBhvr>
                                        <p:cTn id="20" dur="500"/>
                                        <p:tgtEl>
                                          <p:spTgt spid="11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13"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Double-click to edit"/>
          <p:cNvSpPr txBox="1"/>
          <p:nvPr>
            <p:ph type="title" idx="4294967295"/>
          </p:nvPr>
        </p:nvSpPr>
        <p:spPr>
          <a:xfrm>
            <a:off x="301625" y="228599"/>
            <a:ext cx="8540750" cy="1143002"/>
          </a:xfrm>
          <a:prstGeom prst="rect">
            <a:avLst/>
          </a:prstGeom>
        </p:spPr>
        <p:txBody>
          <a:bodyPr>
            <a:normAutofit fontScale="100000" lnSpcReduction="0"/>
          </a:bodyPr>
          <a:lstStyle/>
          <a:p>
            <a:pPr>
              <a:defRPr>
                <a:effectLst>
                  <a:outerShdw sx="100000" sy="100000" kx="0" ky="0" algn="b" rotWithShape="0" blurRad="12700" dist="25400" dir="2700000">
                    <a:srgbClr val="FFFFFF"/>
                  </a:outerShdw>
                </a:effectLst>
              </a:defRPr>
            </a:pPr>
          </a:p>
        </p:txBody>
      </p:sp>
      <p:sp>
        <p:nvSpPr>
          <p:cNvPr id="116" name="Double-click to edit"/>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16"/>
                                        </p:tgtEl>
                                        <p:attrNameLst>
                                          <p:attrName>style.visibility</p:attrName>
                                        </p:attrNameLst>
                                      </p:cBhvr>
                                      <p:to>
                                        <p:strVal val="visible"/>
                                      </p:to>
                                    </p:set>
                                    <p:animEffect filter="fade" transition="in">
                                      <p:cBhvr>
                                        <p:cTn id="7" dur="5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6"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 name="1209081_77497185" descr="1209081_77497185"/>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34" name="Engage Your World"/>
          <p:cNvSpPr txBox="1"/>
          <p:nvPr>
            <p:ph type="title" idx="4294967295"/>
          </p:nvPr>
        </p:nvSpPr>
        <p:spPr>
          <a:xfrm>
            <a:off x="304800" y="1066800"/>
            <a:ext cx="8540750" cy="1143001"/>
          </a:xfrm>
          <a:prstGeom prst="rect">
            <a:avLst/>
          </a:prstGeom>
        </p:spPr>
        <p:txBody>
          <a:bodyPr>
            <a:normAutofit fontScale="100000" lnSpcReduction="0"/>
          </a:bodyPr>
          <a:lstStyle>
            <a:lvl1pPr>
              <a:defRPr b="1">
                <a:effectLst>
                  <a:outerShdw sx="100000" sy="100000" kx="0" ky="0" algn="b" rotWithShape="0" blurRad="12700" dist="25400" dir="2700000">
                    <a:srgbClr val="FFFFFF"/>
                  </a:outerShdw>
                </a:effectLst>
              </a:defRPr>
            </a:lvl1pPr>
          </a:lstStyle>
          <a:p>
            <a:pPr/>
            <a:r>
              <a:t>Engage Your World</a:t>
            </a:r>
          </a:p>
        </p:txBody>
      </p:sp>
      <p:sp>
        <p:nvSpPr>
          <p:cNvPr id="35" name="In your “Going” make disciples…"/>
          <p:cNvSpPr txBox="1"/>
          <p:nvPr>
            <p:ph type="body" sz="quarter" idx="4294967295"/>
          </p:nvPr>
        </p:nvSpPr>
        <p:spPr>
          <a:xfrm>
            <a:off x="304800" y="5334000"/>
            <a:ext cx="8540750" cy="1222375"/>
          </a:xfrm>
          <a:prstGeom prst="rect">
            <a:avLst/>
          </a:prstGeom>
        </p:spPr>
        <p:txBody>
          <a:bodyPr>
            <a:normAutofit fontScale="100000" lnSpcReduction="0"/>
          </a:bodyPr>
          <a:lstStyle/>
          <a:p>
            <a:pPr algn="ctr">
              <a:buSzTx/>
              <a:buNone/>
              <a:defRPr b="1">
                <a:solidFill>
                  <a:srgbClr val="020202"/>
                </a:solidFill>
                <a:effectLst>
                  <a:outerShdw sx="100000" sy="100000" kx="0" ky="0" algn="b" rotWithShape="0" blurRad="12700" dist="25400" dir="2700000">
                    <a:srgbClr val="FFFFFF"/>
                  </a:outerShdw>
                </a:effectLst>
              </a:defRPr>
            </a:pPr>
            <a:r>
              <a:t>In your “Going” make disciples </a:t>
            </a:r>
          </a:p>
          <a:p>
            <a:pPr algn="ctr">
              <a:buSzTx/>
              <a:buNone/>
              <a:defRPr b="1">
                <a:solidFill>
                  <a:srgbClr val="020202"/>
                </a:solidFill>
                <a:effectLst>
                  <a:outerShdw sx="100000" sy="100000" kx="0" ky="0" algn="b" rotWithShape="0" blurRad="12700" dist="25400" dir="2700000">
                    <a:srgbClr val="FFFFFF"/>
                  </a:outerShdw>
                </a:effectLst>
              </a:defRPr>
            </a:pPr>
            <a:r>
              <a:t>where you live, work, and play.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5">
                                            <p:bg/>
                                          </p:spTgt>
                                        </p:tgtEl>
                                        <p:attrNameLst>
                                          <p:attrName>style.visibility</p:attrName>
                                        </p:attrNameLst>
                                      </p:cBhvr>
                                      <p:to>
                                        <p:strVal val="visible"/>
                                      </p:to>
                                    </p:set>
                                    <p:animEffect filter="fade" transition="in">
                                      <p:cBhvr>
                                        <p:cTn id="7" dur="500"/>
                                        <p:tgtEl>
                                          <p:spTgt spid="35">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35">
                                            <p:txEl>
                                              <p:pRg st="0" end="0"/>
                                            </p:txEl>
                                          </p:spTgt>
                                        </p:tgtEl>
                                        <p:attrNameLst>
                                          <p:attrName>style.visibility</p:attrName>
                                        </p:attrNameLst>
                                      </p:cBhvr>
                                      <p:to>
                                        <p:strVal val="visible"/>
                                      </p:to>
                                    </p:set>
                                    <p:animEffect filter="fade" transition="in">
                                      <p:cBhvr>
                                        <p:cTn id="10" dur="500"/>
                                        <p:tgtEl>
                                          <p:spTgt spid="3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35">
                                            <p:txEl>
                                              <p:pRg st="1" end="1"/>
                                            </p:txEl>
                                          </p:spTgt>
                                        </p:tgtEl>
                                        <p:attrNameLst>
                                          <p:attrName>style.visibility</p:attrName>
                                        </p:attrNameLst>
                                      </p:cBhvr>
                                      <p:to>
                                        <p:strVal val="visible"/>
                                      </p:to>
                                    </p:set>
                                    <p:animEffect filter="fade" transition="in">
                                      <p:cBhvr>
                                        <p:cTn id="15" dur="500"/>
                                        <p:tgtEl>
                                          <p:spTgt spid="35">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35"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 name="Goal: to create a disciple making movement that produces churches that are Biblically driven, culturally relevant, missional communities who seek to transform the lives of those around them."/>
          <p:cNvSpPr txBox="1"/>
          <p:nvPr>
            <p:ph type="body" idx="4294967295"/>
          </p:nvPr>
        </p:nvSpPr>
        <p:spPr>
          <a:xfrm>
            <a:off x="301625" y="609600"/>
            <a:ext cx="8540750" cy="5715000"/>
          </a:xfrm>
          <a:prstGeom prst="rect">
            <a:avLst/>
          </a:prstGeom>
        </p:spPr>
        <p:txBody>
          <a:bodyPr>
            <a:normAutofit fontScale="100000" lnSpcReduction="0"/>
          </a:bodyPr>
          <a:lstStyle>
            <a:lvl1pPr>
              <a:spcBef>
                <a:spcPts val="1000"/>
              </a:spcBef>
              <a:defRPr sz="4400">
                <a:effectLst>
                  <a:outerShdw sx="100000" sy="100000" kx="0" ky="0" algn="b" rotWithShape="0" blurRad="12700" dist="25400" dir="2700000">
                    <a:srgbClr val="5B5D6B"/>
                  </a:outerShdw>
                </a:effectLst>
              </a:defRPr>
            </a:lvl1pPr>
          </a:lstStyle>
          <a:p>
            <a:pPr/>
            <a:r>
              <a:t>Goal: to create a disciple making movement that produces churches that are Biblically driven, culturally relevant, missional communities who seek to transform the lives of those around them.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7">
                                            <p:bg/>
                                          </p:spTgt>
                                        </p:tgtEl>
                                        <p:attrNameLst>
                                          <p:attrName>style.visibility</p:attrName>
                                        </p:attrNameLst>
                                      </p:cBhvr>
                                      <p:to>
                                        <p:strVal val="visible"/>
                                      </p:to>
                                    </p:set>
                                    <p:animEffect filter="fade" transition="in">
                                      <p:cBhvr>
                                        <p:cTn id="7" dur="500"/>
                                        <p:tgtEl>
                                          <p:spTgt spid="37">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37">
                                            <p:txEl>
                                              <p:pRg st="0" end="0"/>
                                            </p:txEl>
                                          </p:spTgt>
                                        </p:tgtEl>
                                        <p:attrNameLst>
                                          <p:attrName>style.visibility</p:attrName>
                                        </p:attrNameLst>
                                      </p:cBhvr>
                                      <p:to>
                                        <p:strVal val="visible"/>
                                      </p:to>
                                    </p:set>
                                    <p:animEffect filter="fade" transition="in">
                                      <p:cBhvr>
                                        <p:cTn id="10" dur="500"/>
                                        <p:tgtEl>
                                          <p:spTgt spid="37">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37"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 name="Disciple making is about Reproduction"/>
          <p:cNvSpPr txBox="1"/>
          <p:nvPr>
            <p:ph type="title" idx="4294967295"/>
          </p:nvPr>
        </p:nvSpPr>
        <p:spPr>
          <a:xfrm>
            <a:off x="301625" y="228599"/>
            <a:ext cx="8540750" cy="1143002"/>
          </a:xfrm>
          <a:prstGeom prst="rect">
            <a:avLst/>
          </a:prstGeom>
        </p:spPr>
        <p:txBody>
          <a:bodyPr>
            <a:normAutofit fontScale="100000" lnSpcReduction="0"/>
          </a:bodyPr>
          <a:lstStyle>
            <a:lvl1pPr defTabSz="786384">
              <a:defRPr b="1" sz="3440">
                <a:effectLst>
                  <a:outerShdw sx="100000" sy="100000" kx="0" ky="0" algn="b" rotWithShape="0" blurRad="10922" dist="21844" dir="2700000">
                    <a:srgbClr val="FFFFFF"/>
                  </a:outerShdw>
                </a:effectLst>
              </a:defRPr>
            </a:lvl1pPr>
          </a:lstStyle>
          <a:p>
            <a:pPr/>
            <a:r>
              <a:t>Disciple making is about Reproduction</a:t>
            </a:r>
          </a:p>
        </p:txBody>
      </p:sp>
      <p:sp>
        <p:nvSpPr>
          <p:cNvPr id="40" name="Disciples – Leaders – Churches…"/>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Disciples – Leaders – Churches</a:t>
            </a:r>
          </a:p>
          <a:p>
            <a:pPr>
              <a:defRPr>
                <a:effectLst>
                  <a:outerShdw sx="100000" sy="100000" kx="0" ky="0" algn="b" rotWithShape="0" blurRad="12700" dist="25400" dir="2700000">
                    <a:srgbClr val="5B5D6B"/>
                  </a:outerShdw>
                </a:effectLst>
              </a:defRPr>
            </a:pPr>
            <a:r>
              <a:t>We want to make </a:t>
            </a:r>
            <a:r>
              <a:rPr b="1"/>
              <a:t>Disciples</a:t>
            </a:r>
            <a:r>
              <a:t> who become </a:t>
            </a:r>
            <a:r>
              <a:rPr b="1"/>
              <a:t>Leaders </a:t>
            </a:r>
            <a:r>
              <a:t>who help make more </a:t>
            </a:r>
            <a:r>
              <a:rPr b="1"/>
              <a:t>Disciples. </a:t>
            </a:r>
            <a:r>
              <a:t> </a:t>
            </a:r>
          </a:p>
          <a:p>
            <a:pPr>
              <a:defRPr>
                <a:effectLst>
                  <a:outerShdw sx="100000" sy="100000" kx="0" ky="0" algn="b" rotWithShape="0" blurRad="12700" dist="25400" dir="2700000">
                    <a:srgbClr val="5B5D6B"/>
                  </a:outerShdw>
                </a:effectLst>
              </a:defRPr>
            </a:pPr>
            <a:r>
              <a:t>This process eventually leads to </a:t>
            </a:r>
            <a:r>
              <a:rPr b="1"/>
              <a:t>Establishing Churches </a:t>
            </a:r>
            <a:r>
              <a:t>near and far as leaders are sent out to reproduce this disciple making process in other cities, contexts, and cultures.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0">
                                            <p:bg/>
                                          </p:spTgt>
                                        </p:tgtEl>
                                        <p:attrNameLst>
                                          <p:attrName>style.visibility</p:attrName>
                                        </p:attrNameLst>
                                      </p:cBhvr>
                                      <p:to>
                                        <p:strVal val="visible"/>
                                      </p:to>
                                    </p:set>
                                    <p:animEffect filter="fade" transition="in">
                                      <p:cBhvr>
                                        <p:cTn id="7" dur="500"/>
                                        <p:tgtEl>
                                          <p:spTgt spid="40">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40">
                                            <p:txEl>
                                              <p:pRg st="0" end="0"/>
                                            </p:txEl>
                                          </p:spTgt>
                                        </p:tgtEl>
                                        <p:attrNameLst>
                                          <p:attrName>style.visibility</p:attrName>
                                        </p:attrNameLst>
                                      </p:cBhvr>
                                      <p:to>
                                        <p:strVal val="visible"/>
                                      </p:to>
                                    </p:set>
                                    <p:animEffect filter="fade" transition="in">
                                      <p:cBhvr>
                                        <p:cTn id="10" dur="500"/>
                                        <p:tgtEl>
                                          <p:spTgt spid="4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40">
                                            <p:txEl>
                                              <p:pRg st="1" end="1"/>
                                            </p:txEl>
                                          </p:spTgt>
                                        </p:tgtEl>
                                        <p:attrNameLst>
                                          <p:attrName>style.visibility</p:attrName>
                                        </p:attrNameLst>
                                      </p:cBhvr>
                                      <p:to>
                                        <p:strVal val="visible"/>
                                      </p:to>
                                    </p:set>
                                    <p:animEffect filter="fade" transition="in">
                                      <p:cBhvr>
                                        <p:cTn id="15" dur="500"/>
                                        <p:tgtEl>
                                          <p:spTgt spid="4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40">
                                            <p:txEl>
                                              <p:pRg st="2" end="2"/>
                                            </p:txEl>
                                          </p:spTgt>
                                        </p:tgtEl>
                                        <p:attrNameLst>
                                          <p:attrName>style.visibility</p:attrName>
                                        </p:attrNameLst>
                                      </p:cBhvr>
                                      <p:to>
                                        <p:strVal val="visible"/>
                                      </p:to>
                                    </p:set>
                                    <p:animEffect filter="fade" transition="in">
                                      <p:cBhvr>
                                        <p:cTn id="20" dur="500"/>
                                        <p:tgtEl>
                                          <p:spTgt spid="4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40"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 name="A Disciple is someone who"/>
          <p:cNvSpPr txBox="1"/>
          <p:nvPr>
            <p:ph type="title" idx="4294967295"/>
          </p:nvPr>
        </p:nvSpPr>
        <p:spPr>
          <a:xfrm>
            <a:off x="301625" y="228599"/>
            <a:ext cx="8540750" cy="1143002"/>
          </a:xfrm>
          <a:prstGeom prst="rect">
            <a:avLst/>
          </a:prstGeom>
        </p:spPr>
        <p:txBody>
          <a:bodyPr>
            <a:normAutofit fontScale="100000" lnSpcReduction="0"/>
          </a:bodyPr>
          <a:lstStyle>
            <a:lvl1pPr>
              <a:defRPr b="1">
                <a:effectLst>
                  <a:outerShdw sx="100000" sy="100000" kx="0" ky="0" algn="b" rotWithShape="0" blurRad="12700" dist="25400" dir="2700000">
                    <a:srgbClr val="FFFFFF"/>
                  </a:outerShdw>
                </a:effectLst>
              </a:defRPr>
            </a:lvl1pPr>
          </a:lstStyle>
          <a:p>
            <a:pPr/>
            <a:r>
              <a:t>A Disciple is someone who</a:t>
            </a:r>
          </a:p>
        </p:txBody>
      </p:sp>
      <p:sp>
        <p:nvSpPr>
          <p:cNvPr id="43" name="Loves God…"/>
          <p:cNvSpPr txBox="1"/>
          <p:nvPr>
            <p:ph type="body" idx="4294967295"/>
          </p:nvPr>
        </p:nvSpPr>
        <p:spPr>
          <a:xfrm>
            <a:off x="301625" y="1447800"/>
            <a:ext cx="8540750" cy="4651375"/>
          </a:xfrm>
          <a:prstGeom prst="rect">
            <a:avLst/>
          </a:prstGeom>
        </p:spPr>
        <p:txBody>
          <a:bodyPr>
            <a:normAutofit fontScale="100000" lnSpcReduction="0"/>
          </a:bodyPr>
          <a:lstStyle/>
          <a:p>
            <a:pPr>
              <a:spcBef>
                <a:spcPts val="800"/>
              </a:spcBef>
              <a:defRPr sz="3600">
                <a:effectLst>
                  <a:outerShdw sx="100000" sy="100000" kx="0" ky="0" algn="b" rotWithShape="0" blurRad="12700" dist="25400" dir="2700000">
                    <a:srgbClr val="5B5D6B"/>
                  </a:outerShdw>
                </a:effectLst>
              </a:defRPr>
            </a:pPr>
            <a:r>
              <a:t>Loves God</a:t>
            </a:r>
          </a:p>
          <a:p>
            <a:pPr>
              <a:spcBef>
                <a:spcPts val="800"/>
              </a:spcBef>
              <a:defRPr sz="3600">
                <a:effectLst>
                  <a:outerShdw sx="100000" sy="100000" kx="0" ky="0" algn="b" rotWithShape="0" blurRad="12700" dist="25400" dir="2700000">
                    <a:srgbClr val="5B5D6B"/>
                  </a:outerShdw>
                </a:effectLst>
              </a:defRPr>
            </a:pPr>
            <a:r>
              <a:t>Loves People </a:t>
            </a:r>
          </a:p>
          <a:p>
            <a:pPr>
              <a:spcBef>
                <a:spcPts val="800"/>
              </a:spcBef>
              <a:defRPr sz="3600">
                <a:effectLst>
                  <a:outerShdw sx="100000" sy="100000" kx="0" ky="0" algn="b" rotWithShape="0" blurRad="12700" dist="25400" dir="2700000">
                    <a:srgbClr val="5B5D6B"/>
                  </a:outerShdw>
                </a:effectLst>
              </a:defRPr>
            </a:pPr>
            <a:r>
              <a:t>Serves the world</a:t>
            </a:r>
          </a:p>
        </p:txBody>
      </p:sp>
      <p:pic>
        <p:nvPicPr>
          <p:cNvPr id="44" name="779646_60912517" descr="779646_60912517"/>
          <p:cNvPicPr>
            <a:picLocks noChangeAspect="1"/>
          </p:cNvPicPr>
          <p:nvPr/>
        </p:nvPicPr>
        <p:blipFill>
          <a:blip r:embed="rId2">
            <a:extLst/>
          </a:blip>
          <a:stretch>
            <a:fillRect/>
          </a:stretch>
        </p:blipFill>
        <p:spPr>
          <a:xfrm>
            <a:off x="0" y="3581400"/>
            <a:ext cx="2667000" cy="3276600"/>
          </a:xfrm>
          <a:prstGeom prst="rect">
            <a:avLst/>
          </a:prstGeom>
          <a:ln w="12700">
            <a:miter lim="400000"/>
          </a:ln>
        </p:spPr>
      </p:pic>
      <p:pic>
        <p:nvPicPr>
          <p:cNvPr id="45" name="304232_9894" descr="304232_9894"/>
          <p:cNvPicPr>
            <a:picLocks noChangeAspect="1"/>
          </p:cNvPicPr>
          <p:nvPr/>
        </p:nvPicPr>
        <p:blipFill>
          <a:blip r:embed="rId3">
            <a:extLst/>
          </a:blip>
          <a:stretch>
            <a:fillRect/>
          </a:stretch>
        </p:blipFill>
        <p:spPr>
          <a:xfrm>
            <a:off x="5791200" y="3581400"/>
            <a:ext cx="3352800" cy="3276600"/>
          </a:xfrm>
          <a:prstGeom prst="rect">
            <a:avLst/>
          </a:prstGeom>
          <a:ln w="12700">
            <a:miter lim="400000"/>
          </a:ln>
        </p:spPr>
      </p:pic>
      <p:pic>
        <p:nvPicPr>
          <p:cNvPr id="46" name="727163_62000752" descr="727163_62000752"/>
          <p:cNvPicPr>
            <a:picLocks noChangeAspect="1"/>
          </p:cNvPicPr>
          <p:nvPr/>
        </p:nvPicPr>
        <p:blipFill>
          <a:blip r:embed="rId4">
            <a:extLst/>
          </a:blip>
          <a:stretch>
            <a:fillRect/>
          </a:stretch>
        </p:blipFill>
        <p:spPr>
          <a:xfrm>
            <a:off x="2590800" y="3581400"/>
            <a:ext cx="3200400" cy="327660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3">
                                            <p:bg/>
                                          </p:spTgt>
                                        </p:tgtEl>
                                        <p:attrNameLst>
                                          <p:attrName>style.visibility</p:attrName>
                                        </p:attrNameLst>
                                      </p:cBhvr>
                                      <p:to>
                                        <p:strVal val="visible"/>
                                      </p:to>
                                    </p:set>
                                    <p:animEffect filter="fade" transition="in">
                                      <p:cBhvr>
                                        <p:cTn id="7" dur="500"/>
                                        <p:tgtEl>
                                          <p:spTgt spid="43">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43">
                                            <p:txEl>
                                              <p:pRg st="0" end="0"/>
                                            </p:txEl>
                                          </p:spTgt>
                                        </p:tgtEl>
                                        <p:attrNameLst>
                                          <p:attrName>style.visibility</p:attrName>
                                        </p:attrNameLst>
                                      </p:cBhvr>
                                      <p:to>
                                        <p:strVal val="visible"/>
                                      </p:to>
                                    </p:set>
                                    <p:animEffect filter="fade" transition="in">
                                      <p:cBhvr>
                                        <p:cTn id="10" dur="500"/>
                                        <p:tgtEl>
                                          <p:spTgt spid="4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43">
                                            <p:txEl>
                                              <p:pRg st="1" end="1"/>
                                            </p:txEl>
                                          </p:spTgt>
                                        </p:tgtEl>
                                        <p:attrNameLst>
                                          <p:attrName>style.visibility</p:attrName>
                                        </p:attrNameLst>
                                      </p:cBhvr>
                                      <p:to>
                                        <p:strVal val="visible"/>
                                      </p:to>
                                    </p:set>
                                    <p:animEffect filter="fade" transition="in">
                                      <p:cBhvr>
                                        <p:cTn id="15" dur="500"/>
                                        <p:tgtEl>
                                          <p:spTgt spid="4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43">
                                            <p:txEl>
                                              <p:pRg st="2" end="2"/>
                                            </p:txEl>
                                          </p:spTgt>
                                        </p:tgtEl>
                                        <p:attrNameLst>
                                          <p:attrName>style.visibility</p:attrName>
                                        </p:attrNameLst>
                                      </p:cBhvr>
                                      <p:to>
                                        <p:strVal val="visible"/>
                                      </p:to>
                                    </p:set>
                                    <p:animEffect filter="fade" transition="in">
                                      <p:cBhvr>
                                        <p:cTn id="20" dur="500"/>
                                        <p:tgtEl>
                                          <p:spTgt spid="4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43"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 name="Love God:"/>
          <p:cNvSpPr txBox="1"/>
          <p:nvPr>
            <p:ph type="title" idx="4294967295"/>
          </p:nvPr>
        </p:nvSpPr>
        <p:spPr>
          <a:xfrm>
            <a:off x="301625" y="228599"/>
            <a:ext cx="8540750" cy="1143002"/>
          </a:xfrm>
          <a:prstGeom prst="rect">
            <a:avLst/>
          </a:prstGeom>
        </p:spPr>
        <p:txBody>
          <a:bodyPr>
            <a:normAutofit fontScale="100000" lnSpcReduction="0"/>
          </a:bodyPr>
          <a:lstStyle>
            <a:lvl1pPr>
              <a:defRPr b="1">
                <a:effectLst>
                  <a:outerShdw sx="100000" sy="100000" kx="0" ky="0" algn="b" rotWithShape="0" blurRad="12700" dist="25400" dir="2700000">
                    <a:srgbClr val="FFFFFF"/>
                  </a:outerShdw>
                </a:effectLst>
              </a:defRPr>
            </a:lvl1pPr>
          </a:lstStyle>
          <a:p>
            <a:pPr/>
            <a:r>
              <a:t>Love God:</a:t>
            </a:r>
          </a:p>
        </p:txBody>
      </p:sp>
      <p:sp>
        <p:nvSpPr>
          <p:cNvPr id="49" name="Include God in everything.…"/>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Include God in everything. </a:t>
            </a:r>
          </a:p>
          <a:p>
            <a:pPr>
              <a:defRPr>
                <a:effectLst>
                  <a:outerShdw sx="100000" sy="100000" kx="0" ky="0" algn="b" rotWithShape="0" blurRad="12700" dist="25400" dir="2700000">
                    <a:srgbClr val="5B5D6B"/>
                  </a:outerShdw>
                </a:effectLst>
              </a:defRPr>
            </a:pPr>
            <a:r>
              <a:t>Obey His commands. </a:t>
            </a:r>
          </a:p>
          <a:p>
            <a:pPr>
              <a:defRPr>
                <a:effectLst>
                  <a:outerShdw sx="100000" sy="100000" kx="0" ky="0" algn="b" rotWithShape="0" blurRad="12700" dist="25400" dir="2700000">
                    <a:srgbClr val="5B5D6B"/>
                  </a:outerShdw>
                </a:effectLst>
              </a:defRPr>
            </a:pPr>
            <a:r>
              <a:t>Study His words.</a:t>
            </a:r>
          </a:p>
          <a:p>
            <a:pPr>
              <a:defRPr>
                <a:effectLst>
                  <a:outerShdw sx="100000" sy="100000" kx="0" ky="0" algn="b" rotWithShape="0" blurRad="12700" dist="25400" dir="2700000">
                    <a:srgbClr val="5B5D6B"/>
                  </a:outerShdw>
                </a:effectLst>
              </a:defRPr>
            </a:pPr>
            <a:r>
              <a:t>Three aspects of the Christian life: </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Live simply, </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Work diligently, </a:t>
            </a:r>
          </a:p>
          <a:p>
            <a:pPr lvl="1" marL="742950" indent="-285750">
              <a:spcBef>
                <a:spcPts val="0"/>
              </a:spcBef>
              <a:buClr>
                <a:srgbClr val="6FA9B7"/>
              </a:buClr>
              <a:buFontTx/>
              <a:defRPr sz="2800">
                <a:effectLst>
                  <a:outerShdw sx="100000" sy="100000" kx="0" ky="0" algn="b" rotWithShape="0" blurRad="12700" dist="25400" dir="2700000">
                    <a:srgbClr val="5B5D6B"/>
                  </a:outerShdw>
                </a:effectLst>
              </a:defRPr>
            </a:pPr>
            <a:r>
              <a:t>Give generously.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9">
                                            <p:bg/>
                                          </p:spTgt>
                                        </p:tgtEl>
                                        <p:attrNameLst>
                                          <p:attrName>style.visibility</p:attrName>
                                        </p:attrNameLst>
                                      </p:cBhvr>
                                      <p:to>
                                        <p:strVal val="visible"/>
                                      </p:to>
                                    </p:set>
                                    <p:animEffect filter="fade" transition="in">
                                      <p:cBhvr>
                                        <p:cTn id="7" dur="500"/>
                                        <p:tgtEl>
                                          <p:spTgt spid="49">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49">
                                            <p:txEl>
                                              <p:pRg st="0" end="0"/>
                                            </p:txEl>
                                          </p:spTgt>
                                        </p:tgtEl>
                                        <p:attrNameLst>
                                          <p:attrName>style.visibility</p:attrName>
                                        </p:attrNameLst>
                                      </p:cBhvr>
                                      <p:to>
                                        <p:strVal val="visible"/>
                                      </p:to>
                                    </p:set>
                                    <p:animEffect filter="fade" transition="in">
                                      <p:cBhvr>
                                        <p:cTn id="10" dur="500"/>
                                        <p:tgtEl>
                                          <p:spTgt spid="4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49">
                                            <p:txEl>
                                              <p:pRg st="1" end="1"/>
                                            </p:txEl>
                                          </p:spTgt>
                                        </p:tgtEl>
                                        <p:attrNameLst>
                                          <p:attrName>style.visibility</p:attrName>
                                        </p:attrNameLst>
                                      </p:cBhvr>
                                      <p:to>
                                        <p:strVal val="visible"/>
                                      </p:to>
                                    </p:set>
                                    <p:animEffect filter="fade" transition="in">
                                      <p:cBhvr>
                                        <p:cTn id="15" dur="500"/>
                                        <p:tgtEl>
                                          <p:spTgt spid="4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49">
                                            <p:txEl>
                                              <p:pRg st="2" end="2"/>
                                            </p:txEl>
                                          </p:spTgt>
                                        </p:tgtEl>
                                        <p:attrNameLst>
                                          <p:attrName>style.visibility</p:attrName>
                                        </p:attrNameLst>
                                      </p:cBhvr>
                                      <p:to>
                                        <p:strVal val="visible"/>
                                      </p:to>
                                    </p:set>
                                    <p:animEffect filter="fade" transition="in">
                                      <p:cBhvr>
                                        <p:cTn id="20" dur="500"/>
                                        <p:tgtEl>
                                          <p:spTgt spid="4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49">
                                            <p:txEl>
                                              <p:pRg st="3" end="3"/>
                                            </p:txEl>
                                          </p:spTgt>
                                        </p:tgtEl>
                                        <p:attrNameLst>
                                          <p:attrName>style.visibility</p:attrName>
                                        </p:attrNameLst>
                                      </p:cBhvr>
                                      <p:to>
                                        <p:strVal val="visible"/>
                                      </p:to>
                                    </p:set>
                                    <p:animEffect filter="fade" transition="in">
                                      <p:cBhvr>
                                        <p:cTn id="25" dur="500"/>
                                        <p:tgtEl>
                                          <p:spTgt spid="49">
                                            <p:txEl>
                                              <p:pRg st="3" end="3"/>
                                            </p:txEl>
                                          </p:spTgt>
                                        </p:tgtEl>
                                      </p:cBhvr>
                                    </p:animEffect>
                                  </p:childTnLst>
                                </p:cTn>
                              </p:par>
                              <p:par>
                                <p:cTn id="26" presetClass="entr" nodeType="withEffect" presetSubtype="0" presetID="10" grpId="1" fill="hold">
                                  <p:stCondLst>
                                    <p:cond delay="0"/>
                                  </p:stCondLst>
                                  <p:iterate type="el" backwards="0">
                                    <p:tmAbs val="0"/>
                                  </p:iterate>
                                  <p:childTnLst>
                                    <p:set>
                                      <p:cBhvr>
                                        <p:cTn id="27" fill="hold"/>
                                        <p:tgtEl>
                                          <p:spTgt spid="49">
                                            <p:txEl>
                                              <p:pRg st="4" end="4"/>
                                            </p:txEl>
                                          </p:spTgt>
                                        </p:tgtEl>
                                        <p:attrNameLst>
                                          <p:attrName>style.visibility</p:attrName>
                                        </p:attrNameLst>
                                      </p:cBhvr>
                                      <p:to>
                                        <p:strVal val="visible"/>
                                      </p:to>
                                    </p:set>
                                    <p:animEffect filter="fade" transition="in">
                                      <p:cBhvr>
                                        <p:cTn id="28" dur="500"/>
                                        <p:tgtEl>
                                          <p:spTgt spid="49">
                                            <p:txEl>
                                              <p:pRg st="4" end="4"/>
                                            </p:txEl>
                                          </p:spTgt>
                                        </p:tgtEl>
                                      </p:cBhvr>
                                    </p:animEffect>
                                  </p:childTnLst>
                                </p:cTn>
                              </p:par>
                              <p:par>
                                <p:cTn id="29" presetClass="entr" nodeType="withEffect" presetSubtype="0" presetID="10" grpId="1" fill="hold">
                                  <p:stCondLst>
                                    <p:cond delay="0"/>
                                  </p:stCondLst>
                                  <p:iterate type="el" backwards="0">
                                    <p:tmAbs val="0"/>
                                  </p:iterate>
                                  <p:childTnLst>
                                    <p:set>
                                      <p:cBhvr>
                                        <p:cTn id="30" fill="hold"/>
                                        <p:tgtEl>
                                          <p:spTgt spid="49">
                                            <p:txEl>
                                              <p:pRg st="5" end="5"/>
                                            </p:txEl>
                                          </p:spTgt>
                                        </p:tgtEl>
                                        <p:attrNameLst>
                                          <p:attrName>style.visibility</p:attrName>
                                        </p:attrNameLst>
                                      </p:cBhvr>
                                      <p:to>
                                        <p:strVal val="visible"/>
                                      </p:to>
                                    </p:set>
                                    <p:animEffect filter="fade" transition="in">
                                      <p:cBhvr>
                                        <p:cTn id="31" dur="500"/>
                                        <p:tgtEl>
                                          <p:spTgt spid="49">
                                            <p:txEl>
                                              <p:pRg st="5" end="5"/>
                                            </p:txEl>
                                          </p:spTgt>
                                        </p:tgtEl>
                                      </p:cBhvr>
                                    </p:animEffect>
                                  </p:childTnLst>
                                </p:cTn>
                              </p:par>
                              <p:par>
                                <p:cTn id="32" presetClass="entr" nodeType="withEffect" presetSubtype="0" presetID="10" grpId="1" fill="hold">
                                  <p:stCondLst>
                                    <p:cond delay="0"/>
                                  </p:stCondLst>
                                  <p:iterate type="el" backwards="0">
                                    <p:tmAbs val="0"/>
                                  </p:iterate>
                                  <p:childTnLst>
                                    <p:set>
                                      <p:cBhvr>
                                        <p:cTn id="33" fill="hold"/>
                                        <p:tgtEl>
                                          <p:spTgt spid="49">
                                            <p:txEl>
                                              <p:pRg st="6" end="6"/>
                                            </p:txEl>
                                          </p:spTgt>
                                        </p:tgtEl>
                                        <p:attrNameLst>
                                          <p:attrName>style.visibility</p:attrName>
                                        </p:attrNameLst>
                                      </p:cBhvr>
                                      <p:to>
                                        <p:strVal val="visible"/>
                                      </p:to>
                                    </p:set>
                                    <p:animEffect filter="fade" transition="in">
                                      <p:cBhvr>
                                        <p:cTn id="34" dur="500"/>
                                        <p:tgtEl>
                                          <p:spTgt spid="49">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49"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 name="Love People:"/>
          <p:cNvSpPr txBox="1"/>
          <p:nvPr>
            <p:ph type="title" idx="4294967295"/>
          </p:nvPr>
        </p:nvSpPr>
        <p:spPr>
          <a:xfrm>
            <a:off x="301625" y="228599"/>
            <a:ext cx="8540750" cy="1143002"/>
          </a:xfrm>
          <a:prstGeom prst="rect">
            <a:avLst/>
          </a:prstGeom>
        </p:spPr>
        <p:txBody>
          <a:bodyPr>
            <a:normAutofit fontScale="100000" lnSpcReduction="0"/>
          </a:bodyPr>
          <a:lstStyle>
            <a:lvl1pPr>
              <a:defRPr b="1">
                <a:effectLst>
                  <a:outerShdw sx="100000" sy="100000" kx="0" ky="0" algn="b" rotWithShape="0" blurRad="12700" dist="25400" dir="2700000">
                    <a:srgbClr val="FFFFFF"/>
                  </a:outerShdw>
                </a:effectLst>
              </a:defRPr>
            </a:lvl1pPr>
          </a:lstStyle>
          <a:p>
            <a:pPr/>
            <a:r>
              <a:t>Love People:</a:t>
            </a:r>
          </a:p>
        </p:txBody>
      </p:sp>
      <p:sp>
        <p:nvSpPr>
          <p:cNvPr id="52" name="Serve each other.…"/>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Serve each other. </a:t>
            </a:r>
          </a:p>
          <a:p>
            <a:pPr>
              <a:defRPr>
                <a:effectLst>
                  <a:outerShdw sx="100000" sy="100000" kx="0" ky="0" algn="b" rotWithShape="0" blurRad="12700" dist="25400" dir="2700000">
                    <a:srgbClr val="5B5D6B"/>
                  </a:outerShdw>
                </a:effectLst>
              </a:defRPr>
            </a:pPr>
            <a:r>
              <a:t>Forgive each other. </a:t>
            </a:r>
          </a:p>
          <a:p>
            <a:pPr>
              <a:defRPr>
                <a:effectLst>
                  <a:outerShdw sx="100000" sy="100000" kx="0" ky="0" algn="b" rotWithShape="0" blurRad="12700" dist="25400" dir="2700000">
                    <a:srgbClr val="5B5D6B"/>
                  </a:outerShdw>
                </a:effectLst>
              </a:defRPr>
            </a:pPr>
            <a:r>
              <a:t>Build each other up. </a:t>
            </a:r>
          </a:p>
          <a:p>
            <a:pPr>
              <a:defRPr>
                <a:effectLst>
                  <a:outerShdw sx="100000" sy="100000" kx="0" ky="0" algn="b" rotWithShape="0" blurRad="12700" dist="25400" dir="2700000">
                    <a:srgbClr val="5B5D6B"/>
                  </a:outerShdw>
                </a:effectLst>
              </a:defRPr>
            </a:pPr>
            <a:r>
              <a:t>Teach each other.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2">
                                            <p:bg/>
                                          </p:spTgt>
                                        </p:tgtEl>
                                        <p:attrNameLst>
                                          <p:attrName>style.visibility</p:attrName>
                                        </p:attrNameLst>
                                      </p:cBhvr>
                                      <p:to>
                                        <p:strVal val="visible"/>
                                      </p:to>
                                    </p:set>
                                    <p:animEffect filter="fade" transition="in">
                                      <p:cBhvr>
                                        <p:cTn id="7" dur="500"/>
                                        <p:tgtEl>
                                          <p:spTgt spid="52">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52">
                                            <p:txEl>
                                              <p:pRg st="0" end="0"/>
                                            </p:txEl>
                                          </p:spTgt>
                                        </p:tgtEl>
                                        <p:attrNameLst>
                                          <p:attrName>style.visibility</p:attrName>
                                        </p:attrNameLst>
                                      </p:cBhvr>
                                      <p:to>
                                        <p:strVal val="visible"/>
                                      </p:to>
                                    </p:set>
                                    <p:animEffect filter="fade" transition="in">
                                      <p:cBhvr>
                                        <p:cTn id="10" dur="500"/>
                                        <p:tgtEl>
                                          <p:spTgt spid="5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52">
                                            <p:txEl>
                                              <p:pRg st="1" end="1"/>
                                            </p:txEl>
                                          </p:spTgt>
                                        </p:tgtEl>
                                        <p:attrNameLst>
                                          <p:attrName>style.visibility</p:attrName>
                                        </p:attrNameLst>
                                      </p:cBhvr>
                                      <p:to>
                                        <p:strVal val="visible"/>
                                      </p:to>
                                    </p:set>
                                    <p:animEffect filter="fade" transition="in">
                                      <p:cBhvr>
                                        <p:cTn id="15" dur="500"/>
                                        <p:tgtEl>
                                          <p:spTgt spid="5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52">
                                            <p:txEl>
                                              <p:pRg st="2" end="2"/>
                                            </p:txEl>
                                          </p:spTgt>
                                        </p:tgtEl>
                                        <p:attrNameLst>
                                          <p:attrName>style.visibility</p:attrName>
                                        </p:attrNameLst>
                                      </p:cBhvr>
                                      <p:to>
                                        <p:strVal val="visible"/>
                                      </p:to>
                                    </p:set>
                                    <p:animEffect filter="fade" transition="in">
                                      <p:cBhvr>
                                        <p:cTn id="20" dur="500"/>
                                        <p:tgtEl>
                                          <p:spTgt spid="5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52">
                                            <p:txEl>
                                              <p:pRg st="3" end="3"/>
                                            </p:txEl>
                                          </p:spTgt>
                                        </p:tgtEl>
                                        <p:attrNameLst>
                                          <p:attrName>style.visibility</p:attrName>
                                        </p:attrNameLst>
                                      </p:cBhvr>
                                      <p:to>
                                        <p:strVal val="visible"/>
                                      </p:to>
                                    </p:set>
                                    <p:animEffect filter="fade" transition="in">
                                      <p:cBhvr>
                                        <p:cTn id="25" dur="500"/>
                                        <p:tgtEl>
                                          <p:spTgt spid="5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52"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 name="Serve the World:"/>
          <p:cNvSpPr txBox="1"/>
          <p:nvPr>
            <p:ph type="title" idx="4294967295"/>
          </p:nvPr>
        </p:nvSpPr>
        <p:spPr>
          <a:xfrm>
            <a:off x="301625" y="228599"/>
            <a:ext cx="8540750" cy="1143002"/>
          </a:xfrm>
          <a:prstGeom prst="rect">
            <a:avLst/>
          </a:prstGeom>
        </p:spPr>
        <p:txBody>
          <a:bodyPr>
            <a:normAutofit fontScale="100000" lnSpcReduction="0"/>
          </a:bodyPr>
          <a:lstStyle/>
          <a:p>
            <a:pPr>
              <a:defRPr b="1">
                <a:effectLst>
                  <a:outerShdw sx="100000" sy="100000" kx="0" ky="0" algn="b" rotWithShape="0" blurRad="12700" dist="25400" dir="2700000">
                    <a:srgbClr val="FFFFFF"/>
                  </a:outerShdw>
                </a:effectLst>
              </a:defRPr>
            </a:pPr>
            <a:r>
              <a:t>Serve the World</a:t>
            </a:r>
            <a:r>
              <a:rPr b="0"/>
              <a:t>:</a:t>
            </a:r>
          </a:p>
        </p:txBody>
      </p:sp>
      <p:sp>
        <p:nvSpPr>
          <p:cNvPr id="55" name="Share God's love with our circle of influence.…"/>
          <p:cNvSpPr txBox="1"/>
          <p:nvPr>
            <p:ph type="body" idx="4294967295"/>
          </p:nvPr>
        </p:nvSpPr>
        <p:spPr>
          <a:xfrm>
            <a:off x="301625" y="1600199"/>
            <a:ext cx="8540750" cy="4498977"/>
          </a:xfrm>
          <a:prstGeom prst="rect">
            <a:avLst/>
          </a:prstGeom>
        </p:spPr>
        <p:txBody>
          <a:bodyPr>
            <a:normAutofit fontScale="100000" lnSpcReduction="0"/>
          </a:bodyPr>
          <a:lstStyle/>
          <a:p>
            <a:pPr>
              <a:defRPr>
                <a:effectLst>
                  <a:outerShdw sx="100000" sy="100000" kx="0" ky="0" algn="b" rotWithShape="0" blurRad="12700" dist="25400" dir="2700000">
                    <a:srgbClr val="5B5D6B"/>
                  </a:outerShdw>
                </a:effectLst>
              </a:defRPr>
            </a:pPr>
            <a:r>
              <a:t>Share God's love with our circle of influence.</a:t>
            </a:r>
          </a:p>
          <a:p>
            <a:pPr>
              <a:defRPr>
                <a:effectLst>
                  <a:outerShdw sx="100000" sy="100000" kx="0" ky="0" algn="b" rotWithShape="0" blurRad="12700" dist="25400" dir="2700000">
                    <a:srgbClr val="5B5D6B"/>
                  </a:outerShdw>
                </a:effectLst>
              </a:defRPr>
            </a:pPr>
            <a:r>
              <a:t>Help those in need – the poor and defenseless. </a:t>
            </a:r>
          </a:p>
          <a:p>
            <a:pPr>
              <a:defRPr>
                <a:effectLst>
                  <a:outerShdw sx="100000" sy="100000" kx="0" ky="0" algn="b" rotWithShape="0" blurRad="12700" dist="25400" dir="2700000">
                    <a:srgbClr val="5B5D6B"/>
                  </a:outerShdw>
                </a:effectLst>
              </a:defRPr>
            </a:pPr>
            <a:r>
              <a:t>Pray for others. </a:t>
            </a:r>
          </a:p>
          <a:p>
            <a:pPr>
              <a:defRPr>
                <a:effectLst>
                  <a:outerShdw sx="100000" sy="100000" kx="0" ky="0" algn="b" rotWithShape="0" blurRad="12700" dist="25400" dir="2700000">
                    <a:srgbClr val="5B5D6B"/>
                  </a:outerShdw>
                </a:effectLst>
              </a:defRPr>
            </a:pPr>
            <a:r>
              <a:t>Establish churches that love God, love people, and serve the world.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5">
                                            <p:bg/>
                                          </p:spTgt>
                                        </p:tgtEl>
                                        <p:attrNameLst>
                                          <p:attrName>style.visibility</p:attrName>
                                        </p:attrNameLst>
                                      </p:cBhvr>
                                      <p:to>
                                        <p:strVal val="visible"/>
                                      </p:to>
                                    </p:set>
                                    <p:animEffect filter="fade" transition="in">
                                      <p:cBhvr>
                                        <p:cTn id="7" dur="500"/>
                                        <p:tgtEl>
                                          <p:spTgt spid="55">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55">
                                            <p:txEl>
                                              <p:pRg st="0" end="0"/>
                                            </p:txEl>
                                          </p:spTgt>
                                        </p:tgtEl>
                                        <p:attrNameLst>
                                          <p:attrName>style.visibility</p:attrName>
                                        </p:attrNameLst>
                                      </p:cBhvr>
                                      <p:to>
                                        <p:strVal val="visible"/>
                                      </p:to>
                                    </p:set>
                                    <p:animEffect filter="fade" transition="in">
                                      <p:cBhvr>
                                        <p:cTn id="10" dur="500"/>
                                        <p:tgtEl>
                                          <p:spTgt spid="5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55">
                                            <p:txEl>
                                              <p:pRg st="1" end="1"/>
                                            </p:txEl>
                                          </p:spTgt>
                                        </p:tgtEl>
                                        <p:attrNameLst>
                                          <p:attrName>style.visibility</p:attrName>
                                        </p:attrNameLst>
                                      </p:cBhvr>
                                      <p:to>
                                        <p:strVal val="visible"/>
                                      </p:to>
                                    </p:set>
                                    <p:animEffect filter="fade" transition="in">
                                      <p:cBhvr>
                                        <p:cTn id="15" dur="500"/>
                                        <p:tgtEl>
                                          <p:spTgt spid="5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55">
                                            <p:txEl>
                                              <p:pRg st="2" end="2"/>
                                            </p:txEl>
                                          </p:spTgt>
                                        </p:tgtEl>
                                        <p:attrNameLst>
                                          <p:attrName>style.visibility</p:attrName>
                                        </p:attrNameLst>
                                      </p:cBhvr>
                                      <p:to>
                                        <p:strVal val="visible"/>
                                      </p:to>
                                    </p:set>
                                    <p:animEffect filter="fade" transition="in">
                                      <p:cBhvr>
                                        <p:cTn id="20" dur="500"/>
                                        <p:tgtEl>
                                          <p:spTgt spid="5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55">
                                            <p:txEl>
                                              <p:pRg st="3" end="3"/>
                                            </p:txEl>
                                          </p:spTgt>
                                        </p:tgtEl>
                                        <p:attrNameLst>
                                          <p:attrName>style.visibility</p:attrName>
                                        </p:attrNameLst>
                                      </p:cBhvr>
                                      <p:to>
                                        <p:strVal val="visible"/>
                                      </p:to>
                                    </p:set>
                                    <p:animEffect filter="fade" transition="in">
                                      <p:cBhvr>
                                        <p:cTn id="25" dur="500"/>
                                        <p:tgtEl>
                                          <p:spTgt spid="5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55" grpId="1"/>
    </p:bldLst>
  </p:timing>
</p:sld>
</file>

<file path=ppt/theme/theme1.xml><?xml version="1.0" encoding="utf-8"?>
<a:theme xmlns:a="http://schemas.openxmlformats.org/drawingml/2006/main" xmlns:r="http://schemas.openxmlformats.org/officeDocument/2006/relationships" name="Compass">
  <a:themeElements>
    <a:clrScheme name="Compass">
      <a:dk1>
        <a:srgbClr val="5A5C6C"/>
      </a:dk1>
      <a:lt1>
        <a:srgbClr val="000000"/>
      </a:lt1>
      <a:dk2>
        <a:srgbClr val="A7A7A7"/>
      </a:dk2>
      <a:lt2>
        <a:srgbClr val="535353"/>
      </a:lt2>
      <a:accent1>
        <a:srgbClr val="9966FF"/>
      </a:accent1>
      <a:accent2>
        <a:srgbClr val="9383B3"/>
      </a:accent2>
      <a:accent3>
        <a:srgbClr val="9BBB59"/>
      </a:accent3>
      <a:accent4>
        <a:srgbClr val="8064A2"/>
      </a:accent4>
      <a:accent5>
        <a:srgbClr val="4BACC6"/>
      </a:accent5>
      <a:accent6>
        <a:srgbClr val="F79646"/>
      </a:accent6>
      <a:hlink>
        <a:srgbClr val="0000FF"/>
      </a:hlink>
      <a:folHlink>
        <a:srgbClr val="FF00FF"/>
      </a:folHlink>
    </a:clrScheme>
    <a:fontScheme name="Compass">
      <a:majorFont>
        <a:latin typeface="Helvetica"/>
        <a:ea typeface="Helvetica"/>
        <a:cs typeface="Helvetica"/>
      </a:majorFont>
      <a:minorFont>
        <a:latin typeface="Helvetica Neue"/>
        <a:ea typeface="Helvetica Neue"/>
        <a:cs typeface="Helvetica Neue"/>
      </a:minorFont>
    </a:fontScheme>
    <a:fmtScheme name="Compas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ompass">
  <a:themeElements>
    <a:clrScheme name="Compass">
      <a:dk1>
        <a:srgbClr val="000000"/>
      </a:dk1>
      <a:lt1>
        <a:srgbClr val="FFFFFF"/>
      </a:lt1>
      <a:dk2>
        <a:srgbClr val="A7A7A7"/>
      </a:dk2>
      <a:lt2>
        <a:srgbClr val="535353"/>
      </a:lt2>
      <a:accent1>
        <a:srgbClr val="9966FF"/>
      </a:accent1>
      <a:accent2>
        <a:srgbClr val="9383B3"/>
      </a:accent2>
      <a:accent3>
        <a:srgbClr val="9BBB59"/>
      </a:accent3>
      <a:accent4>
        <a:srgbClr val="8064A2"/>
      </a:accent4>
      <a:accent5>
        <a:srgbClr val="4BACC6"/>
      </a:accent5>
      <a:accent6>
        <a:srgbClr val="F79646"/>
      </a:accent6>
      <a:hlink>
        <a:srgbClr val="0000FF"/>
      </a:hlink>
      <a:folHlink>
        <a:srgbClr val="FF00FF"/>
      </a:folHlink>
    </a:clrScheme>
    <a:fontScheme name="Compass">
      <a:majorFont>
        <a:latin typeface="Helvetica"/>
        <a:ea typeface="Helvetica"/>
        <a:cs typeface="Helvetica"/>
      </a:majorFont>
      <a:minorFont>
        <a:latin typeface="Helvetica Neue"/>
        <a:ea typeface="Helvetica Neue"/>
        <a:cs typeface="Helvetica Neue"/>
      </a:minorFont>
    </a:fontScheme>
    <a:fmtScheme name="Compas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A5C6C"/>
            </a:solidFill>
            <a:effectLst/>
            <a:uFillTx/>
            <a:latin typeface="Tahoma"/>
            <a:ea typeface="Tahoma"/>
            <a:cs typeface="Tahoma"/>
            <a:sym typeface="Tahom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