
<file path=[Content_Types].xml><?xml version="1.0" encoding="utf-8"?>
<Types xmlns="http://schemas.openxmlformats.org/package/2006/content-types">
  <Override PartName="/ppt/slides/slide12.xml" ContentType="application/vnd.openxmlformats-officedocument.presentationml.slide+xml"/>
  <Override PartName="/ppt/slides/slide46.xml" ContentType="application/vnd.openxmlformats-officedocument.presentationml.slide+xml"/>
  <Override PartName="/ppt/slides/slide68.xml" ContentType="application/vnd.openxmlformats-officedocument.presentationml.slide+xml"/>
  <Override PartName="/ppt/slides/slide71.xml" ContentType="application/vnd.openxmlformats-officedocument.presentationml.slide+xml"/>
  <Override PartName="/ppt/slideLayouts/slideLayout8.xml" ContentType="application/vnd.openxmlformats-officedocument.presentationml.slideLayout+xml"/>
  <Default Extension="gif" ContentType="image/gif"/>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69.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slides/slide45.xml" ContentType="application/vnd.openxmlformats-officedocument.presentationml.slide+xml"/>
  <Override PartName="/ppt/slideLayouts/slideLayout3.xml" ContentType="application/vnd.openxmlformats-officedocument.presentationml.slideLayout+xml"/>
  <Override PartName="/ppt/slides/slide21.xml" ContentType="application/vnd.openxmlformats-officedocument.presentationml.slide+xml"/>
  <Override PartName="/ppt/slides/slide50.xml" ContentType="application/vnd.openxmlformats-officedocument.presentationml.slide+xml"/>
  <Override PartName="/ppt/slides/slide23.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s/slide58.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slides/slide25.xml" ContentType="application/vnd.openxmlformats-officedocument.presentationml.slide+xml"/>
  <Override PartName="/ppt/viewProps.xml" ContentType="application/vnd.openxmlformats-officedocument.presentationml.viewProps+xml"/>
  <Override PartName="/ppt/tableStyles.xml" ContentType="application/vnd.openxmlformats-officedocument.presentationml.tableStyles+xml"/>
  <Override PartName="/ppt/slideLayouts/slideLayout10.xml" ContentType="application/vnd.openxmlformats-officedocument.presentationml.slideLayout+xml"/>
  <Override PartName="/ppt/slides/slide63.xml" ContentType="application/vnd.openxmlformats-officedocument.presentationml.slide+xml"/>
  <Override PartName="/ppt/slides/slide13.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s/slide49.xml" ContentType="application/vnd.openxmlformats-officedocument.presentationml.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s/slide70.xml" ContentType="application/vnd.openxmlformats-officedocument.presentationml.slide+xml"/>
  <Override PartName="/ppt/slides/slide61.xml" ContentType="application/vnd.openxmlformats-officedocument.presentationml.slide+xml"/>
  <Override PartName="/ppt/slides/slide43.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s/slide59.xml" ContentType="application/vnd.openxmlformats-officedocument.presentationml.slide+xml"/>
  <Override PartName="/ppt/slides/slide33.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slides/slide6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72.xml" ContentType="application/vnd.openxmlformats-officedocument.presentationml.slide+xml"/>
  <Override PartName="/ppt/slides/slide56.xml" ContentType="application/vnd.openxmlformats-officedocument.presentationml.slide+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53.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32.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67.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95" r:id="rId3"/>
    <p:sldId id="258" r:id="rId4"/>
    <p:sldId id="257" r:id="rId5"/>
    <p:sldId id="259" r:id="rId6"/>
    <p:sldId id="260" r:id="rId7"/>
    <p:sldId id="261" r:id="rId8"/>
    <p:sldId id="262" r:id="rId9"/>
    <p:sldId id="263" r:id="rId10"/>
    <p:sldId id="264" r:id="rId11"/>
    <p:sldId id="265" r:id="rId12"/>
    <p:sldId id="266" r:id="rId13"/>
    <p:sldId id="268" r:id="rId14"/>
    <p:sldId id="269" r:id="rId15"/>
    <p:sldId id="267"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7" r:id="rId42"/>
    <p:sldId id="298" r:id="rId43"/>
    <p:sldId id="299" r:id="rId44"/>
    <p:sldId id="300" r:id="rId45"/>
    <p:sldId id="301" r:id="rId46"/>
    <p:sldId id="302" r:id="rId47"/>
    <p:sldId id="329" r:id="rId48"/>
    <p:sldId id="303" r:id="rId49"/>
    <p:sldId id="304" r:id="rId50"/>
    <p:sldId id="305" r:id="rId51"/>
    <p:sldId id="306" r:id="rId52"/>
    <p:sldId id="307" r:id="rId53"/>
    <p:sldId id="308" r:id="rId54"/>
    <p:sldId id="309" r:id="rId55"/>
    <p:sldId id="310" r:id="rId56"/>
    <p:sldId id="311" r:id="rId57"/>
    <p:sldId id="312" r:id="rId58"/>
    <p:sldId id="314" r:id="rId59"/>
    <p:sldId id="315" r:id="rId60"/>
    <p:sldId id="316" r:id="rId61"/>
    <p:sldId id="317" r:id="rId62"/>
    <p:sldId id="318" r:id="rId63"/>
    <p:sldId id="319" r:id="rId64"/>
    <p:sldId id="320" r:id="rId65"/>
    <p:sldId id="321" r:id="rId66"/>
    <p:sldId id="324" r:id="rId67"/>
    <p:sldId id="325" r:id="rId68"/>
    <p:sldId id="326" r:id="rId69"/>
    <p:sldId id="327" r:id="rId70"/>
    <p:sldId id="328" r:id="rId71"/>
    <p:sldId id="323" r:id="rId72"/>
    <p:sldId id="296" r:id="rId7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9809" autoAdjust="0"/>
    <p:restoredTop sz="94660"/>
  </p:normalViewPr>
  <p:slideViewPr>
    <p:cSldViewPr snapToObjects="1">
      <p:cViewPr>
        <p:scale>
          <a:sx n="75" d="100"/>
          <a:sy n="75" d="100"/>
        </p:scale>
        <p:origin x="-88" y="-12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39" Type="http://schemas.openxmlformats.org/officeDocument/2006/relationships/slide" Target="slides/slide38.xml"/><Relationship Id="rId70" Type="http://schemas.openxmlformats.org/officeDocument/2006/relationships/slide" Target="slides/slide69.xml"/><Relationship Id="rId7" Type="http://schemas.openxmlformats.org/officeDocument/2006/relationships/slide" Target="slides/slide6.xml"/><Relationship Id="rId43" Type="http://schemas.openxmlformats.org/officeDocument/2006/relationships/slide" Target="slides/slide42.xml"/><Relationship Id="rId74" Type="http://schemas.openxmlformats.org/officeDocument/2006/relationships/printerSettings" Target="printerSettings/printerSettings1.bin"/><Relationship Id="rId25" Type="http://schemas.openxmlformats.org/officeDocument/2006/relationships/slide" Target="slides/slide24.xml"/><Relationship Id="rId10" Type="http://schemas.openxmlformats.org/officeDocument/2006/relationships/slide" Target="slides/slide9.xml"/><Relationship Id="rId50" Type="http://schemas.openxmlformats.org/officeDocument/2006/relationships/slide" Target="slides/slide49.xml"/><Relationship Id="rId77" Type="http://schemas.openxmlformats.org/officeDocument/2006/relationships/theme" Target="theme/theme1.xml"/><Relationship Id="rId63" Type="http://schemas.openxmlformats.org/officeDocument/2006/relationships/slide" Target="slides/slide62.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71" Type="http://schemas.openxmlformats.org/officeDocument/2006/relationships/slide" Target="slides/slide70.xml"/><Relationship Id="rId14" Type="http://schemas.openxmlformats.org/officeDocument/2006/relationships/slide" Target="slides/slide13.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69" Type="http://schemas.openxmlformats.org/officeDocument/2006/relationships/slide" Target="slides/slide68.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46" Type="http://schemas.openxmlformats.org/officeDocument/2006/relationships/slide" Target="slides/slide45.xml"/><Relationship Id="rId57" Type="http://schemas.openxmlformats.org/officeDocument/2006/relationships/slide" Target="slides/slide56.xml"/><Relationship Id="rId59" Type="http://schemas.openxmlformats.org/officeDocument/2006/relationships/slide" Target="slides/slide58.xml"/><Relationship Id="rId35" Type="http://schemas.openxmlformats.org/officeDocument/2006/relationships/slide" Target="slides/slide34.xml"/><Relationship Id="rId51" Type="http://schemas.openxmlformats.org/officeDocument/2006/relationships/slide" Target="slides/slide50.xml"/><Relationship Id="rId55" Type="http://schemas.openxmlformats.org/officeDocument/2006/relationships/slide" Target="slides/slide54.xml"/><Relationship Id="rId31" Type="http://schemas.openxmlformats.org/officeDocument/2006/relationships/slide" Target="slides/slide30.xml"/><Relationship Id="rId34" Type="http://schemas.openxmlformats.org/officeDocument/2006/relationships/slide" Target="slides/slide33.xml"/><Relationship Id="rId40" Type="http://schemas.openxmlformats.org/officeDocument/2006/relationships/slide" Target="slides/slide39.xml"/><Relationship Id="rId62" Type="http://schemas.openxmlformats.org/officeDocument/2006/relationships/slide" Target="slides/slide61.xml"/><Relationship Id="rId66" Type="http://schemas.openxmlformats.org/officeDocument/2006/relationships/slide" Target="slides/slide65.xml"/><Relationship Id="rId36" Type="http://schemas.openxmlformats.org/officeDocument/2006/relationships/slide" Target="slides/slide35.xml"/><Relationship Id="rId72" Type="http://schemas.openxmlformats.org/officeDocument/2006/relationships/slide" Target="slides/slide7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75" Type="http://schemas.openxmlformats.org/officeDocument/2006/relationships/presProps" Target="presProps.xml"/><Relationship Id="rId8" Type="http://schemas.openxmlformats.org/officeDocument/2006/relationships/slide" Target="slides/slide7.xml"/><Relationship Id="rId13" Type="http://schemas.openxmlformats.org/officeDocument/2006/relationships/slide" Target="slides/slide12.xml"/><Relationship Id="rId32" Type="http://schemas.openxmlformats.org/officeDocument/2006/relationships/slide" Target="slides/slide31.xml"/><Relationship Id="rId37" Type="http://schemas.openxmlformats.org/officeDocument/2006/relationships/slide" Target="slides/slide36.xml"/><Relationship Id="rId52" Type="http://schemas.openxmlformats.org/officeDocument/2006/relationships/slide" Target="slides/slide51.xml"/><Relationship Id="rId65" Type="http://schemas.openxmlformats.org/officeDocument/2006/relationships/slide" Target="slides/slide64.xml"/><Relationship Id="rId67" Type="http://schemas.openxmlformats.org/officeDocument/2006/relationships/slide" Target="slides/slide66.xml"/><Relationship Id="rId54" Type="http://schemas.openxmlformats.org/officeDocument/2006/relationships/slide" Target="slides/slide53.xml"/><Relationship Id="rId12" Type="http://schemas.openxmlformats.org/officeDocument/2006/relationships/slide" Target="slides/slide11.xml"/><Relationship Id="rId76" Type="http://schemas.openxmlformats.org/officeDocument/2006/relationships/viewProps" Target="viewProps.xml"/><Relationship Id="rId3" Type="http://schemas.openxmlformats.org/officeDocument/2006/relationships/slide" Target="slides/slide2.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68" Type="http://schemas.openxmlformats.org/officeDocument/2006/relationships/slide" Target="slides/slide67.xml"/><Relationship Id="rId29" Type="http://schemas.openxmlformats.org/officeDocument/2006/relationships/slide" Target="slides/slide28.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slide" Target="slides/slide40.xml"/><Relationship Id="rId5" Type="http://schemas.openxmlformats.org/officeDocument/2006/relationships/slide" Target="slides/slide4.xml"/><Relationship Id="rId15" Type="http://schemas.openxmlformats.org/officeDocument/2006/relationships/slide" Target="slides/slide14.xml"/><Relationship Id="rId78" Type="http://schemas.openxmlformats.org/officeDocument/2006/relationships/tableStyles" Target="tableStyles.xml"/><Relationship Id="rId22" Type="http://schemas.openxmlformats.org/officeDocument/2006/relationships/slide" Target="slides/slide21.xml"/><Relationship Id="rId21"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4B4F49-598E-3149-9370-3CDA00A502E7}" type="datetimeFigureOut">
              <a:rPr lang="en-US" smtClean="0"/>
              <a:pPr/>
              <a:t>9/23/10</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A432FE8-3291-3A48-B808-4ECDDCE1D14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5029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New Testament Overview</a:t>
            </a:r>
            <a:br>
              <a:rPr lang="en-US" dirty="0" smtClean="0"/>
            </a:br>
            <a:r>
              <a:rPr lang="en-US" sz="3200" dirty="0" smtClean="0"/>
              <a:t>Geography and Structure</a:t>
            </a:r>
            <a:endParaRPr lang="en-US" sz="3200" dirty="0"/>
          </a:p>
        </p:txBody>
      </p:sp>
      <p:sp>
        <p:nvSpPr>
          <p:cNvPr id="3" name="Subtitle 2"/>
          <p:cNvSpPr>
            <a:spLocks noGrp="1"/>
          </p:cNvSpPr>
          <p:nvPr>
            <p:ph type="subTitle" idx="1"/>
          </p:nvPr>
        </p:nvSpPr>
        <p:spPr/>
        <p:txBody>
          <a:bodyPr/>
          <a:lstStyle/>
          <a:p>
            <a:r>
              <a:rPr lang="en-US" dirty="0" smtClean="0"/>
              <a:t>Foundations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Cities</a:t>
            </a:r>
            <a:endParaRPr lang="en-US" dirty="0"/>
          </a:p>
        </p:txBody>
      </p:sp>
      <p:sp>
        <p:nvSpPr>
          <p:cNvPr id="3" name="Content Placeholder 2"/>
          <p:cNvSpPr>
            <a:spLocks noGrp="1"/>
          </p:cNvSpPr>
          <p:nvPr>
            <p:ph idx="1"/>
          </p:nvPr>
        </p:nvSpPr>
        <p:spPr/>
        <p:txBody>
          <a:bodyPr/>
          <a:lstStyle/>
          <a:p>
            <a:r>
              <a:rPr lang="en-US" dirty="0" smtClean="0"/>
              <a:t>Jerusalem</a:t>
            </a:r>
          </a:p>
          <a:p>
            <a:pPr lvl="1"/>
            <a:r>
              <a:rPr lang="en-US" dirty="0" smtClean="0"/>
              <a:t>Beginning place of Christian Church</a:t>
            </a:r>
          </a:p>
          <a:p>
            <a:r>
              <a:rPr lang="en-US" dirty="0" smtClean="0"/>
              <a:t>Damascus</a:t>
            </a:r>
          </a:p>
          <a:p>
            <a:pPr lvl="1"/>
            <a:r>
              <a:rPr lang="en-US" dirty="0" smtClean="0"/>
              <a:t>Paul’s destination when converted to Christianity</a:t>
            </a:r>
          </a:p>
          <a:p>
            <a:r>
              <a:rPr lang="en-US" dirty="0" smtClean="0"/>
              <a:t>Caesarea</a:t>
            </a:r>
          </a:p>
          <a:p>
            <a:pPr lvl="1"/>
            <a:r>
              <a:rPr lang="en-US" dirty="0" smtClean="0"/>
              <a:t>Site of Paul’s trials</a:t>
            </a:r>
          </a:p>
          <a:p>
            <a:r>
              <a:rPr lang="en-US" dirty="0" smtClean="0"/>
              <a:t>Antioch</a:t>
            </a:r>
          </a:p>
          <a:p>
            <a:pPr lvl="1"/>
            <a:r>
              <a:rPr lang="en-US" dirty="0" smtClean="0"/>
              <a:t>Start of all Paul’s missionary journeys</a:t>
            </a:r>
          </a:p>
          <a:p>
            <a:r>
              <a:rPr lang="en-US" dirty="0" smtClean="0"/>
              <a:t>Rome – political and cultural heart of empire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mediterraneansea.jpg"/>
          <p:cNvPicPr>
            <a:picLocks noGrp="1" noChangeAspect="1"/>
          </p:cNvPicPr>
          <p:nvPr>
            <p:ph idx="1"/>
          </p:nvPr>
        </p:nvPicPr>
        <p:blipFill>
          <a:blip r:embed="rId2"/>
          <a:srcRect t="-4073" b="-4073"/>
          <a:stretch>
            <a:fillRect/>
          </a:stretch>
        </p:blipFill>
        <p:spPr>
          <a:xfrm>
            <a:off x="0" y="1066800"/>
            <a:ext cx="9102437" cy="5562600"/>
          </a:xfrm>
        </p:spPr>
      </p:pic>
      <p:sp>
        <p:nvSpPr>
          <p:cNvPr id="9" name="Oval 8"/>
          <p:cNvSpPr/>
          <p:nvPr/>
        </p:nvSpPr>
        <p:spPr>
          <a:xfrm>
            <a:off x="7696200" y="4648200"/>
            <a:ext cx="838200" cy="304800"/>
          </a:xfrm>
          <a:prstGeom prst="ellipse">
            <a:avLst/>
          </a:prstGeom>
          <a:solidFill>
            <a:srgbClr val="FFFF00">
              <a:alpha val="5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8191500" y="4191000"/>
            <a:ext cx="990600" cy="304800"/>
          </a:xfrm>
          <a:prstGeom prst="ellipse">
            <a:avLst/>
          </a:prstGeom>
          <a:solidFill>
            <a:srgbClr val="FFFF00">
              <a:alpha val="5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7233625" y="3212068"/>
            <a:ext cx="843575" cy="369332"/>
          </a:xfrm>
          <a:prstGeom prst="rect">
            <a:avLst/>
          </a:prstGeom>
          <a:solidFill>
            <a:srgbClr val="FFFF00"/>
          </a:solidFill>
        </p:spPr>
        <p:txBody>
          <a:bodyPr wrap="none" rtlCol="0">
            <a:spAutoFit/>
          </a:bodyPr>
          <a:lstStyle/>
          <a:p>
            <a:r>
              <a:rPr lang="en-US" dirty="0" smtClean="0"/>
              <a:t>Galatia</a:t>
            </a:r>
            <a:endParaRPr lang="en-US" dirty="0"/>
          </a:p>
        </p:txBody>
      </p:sp>
      <p:sp>
        <p:nvSpPr>
          <p:cNvPr id="16" name="TextBox 15"/>
          <p:cNvSpPr txBox="1"/>
          <p:nvPr/>
        </p:nvSpPr>
        <p:spPr>
          <a:xfrm>
            <a:off x="5257800" y="3200400"/>
            <a:ext cx="849887" cy="369332"/>
          </a:xfrm>
          <a:prstGeom prst="rect">
            <a:avLst/>
          </a:prstGeom>
          <a:solidFill>
            <a:srgbClr val="FFFF00"/>
          </a:solidFill>
        </p:spPr>
        <p:txBody>
          <a:bodyPr wrap="none" rtlCol="0">
            <a:spAutoFit/>
          </a:bodyPr>
          <a:lstStyle/>
          <a:p>
            <a:r>
              <a:rPr lang="en-US" dirty="0" smtClean="0"/>
              <a:t>Greece</a:t>
            </a:r>
            <a:endParaRPr lang="en-US" dirty="0"/>
          </a:p>
        </p:txBody>
      </p:sp>
      <p:sp>
        <p:nvSpPr>
          <p:cNvPr id="17" name="TextBox 16"/>
          <p:cNvSpPr txBox="1"/>
          <p:nvPr/>
        </p:nvSpPr>
        <p:spPr>
          <a:xfrm>
            <a:off x="6438346" y="3200400"/>
            <a:ext cx="572054" cy="369332"/>
          </a:xfrm>
          <a:prstGeom prst="rect">
            <a:avLst/>
          </a:prstGeom>
          <a:solidFill>
            <a:srgbClr val="FFFF00"/>
          </a:solidFill>
        </p:spPr>
        <p:txBody>
          <a:bodyPr wrap="none" rtlCol="0">
            <a:spAutoFit/>
          </a:bodyPr>
          <a:lstStyle/>
          <a:p>
            <a:r>
              <a:rPr lang="en-US" dirty="0" smtClean="0"/>
              <a:t>Asia</a:t>
            </a:r>
            <a:endParaRPr lang="en-US" dirty="0"/>
          </a:p>
        </p:txBody>
      </p:sp>
      <p:sp>
        <p:nvSpPr>
          <p:cNvPr id="18" name="TextBox 17"/>
          <p:cNvSpPr txBox="1"/>
          <p:nvPr/>
        </p:nvSpPr>
        <p:spPr>
          <a:xfrm>
            <a:off x="4367646" y="2907268"/>
            <a:ext cx="585354" cy="369332"/>
          </a:xfrm>
          <a:prstGeom prst="rect">
            <a:avLst/>
          </a:prstGeom>
          <a:solidFill>
            <a:srgbClr val="FFFF00"/>
          </a:solidFill>
        </p:spPr>
        <p:txBody>
          <a:bodyPr wrap="none" rtlCol="0">
            <a:spAutoFit/>
          </a:bodyPr>
          <a:lstStyle/>
          <a:p>
            <a:r>
              <a:rPr lang="en-US" dirty="0" smtClean="0"/>
              <a:t>Italy</a:t>
            </a:r>
            <a:endParaRPr lang="en-US" dirty="0"/>
          </a:p>
        </p:txBody>
      </p:sp>
      <p:sp>
        <p:nvSpPr>
          <p:cNvPr id="19" name="TextBox 18"/>
          <p:cNvSpPr txBox="1"/>
          <p:nvPr/>
        </p:nvSpPr>
        <p:spPr>
          <a:xfrm>
            <a:off x="7802325" y="4431268"/>
            <a:ext cx="1036875" cy="369332"/>
          </a:xfrm>
          <a:prstGeom prst="rect">
            <a:avLst/>
          </a:prstGeom>
          <a:solidFill>
            <a:srgbClr val="FFFF00">
              <a:alpha val="70000"/>
            </a:srgbClr>
          </a:solidFill>
        </p:spPr>
        <p:txBody>
          <a:bodyPr wrap="none" rtlCol="0">
            <a:spAutoFit/>
          </a:bodyPr>
          <a:lstStyle/>
          <a:p>
            <a:r>
              <a:rPr lang="en-US" dirty="0" smtClean="0"/>
              <a:t>Caesarea</a:t>
            </a:r>
          </a:p>
        </p:txBody>
      </p:sp>
      <p:sp>
        <p:nvSpPr>
          <p:cNvPr id="20" name="TextBox 19"/>
          <p:cNvSpPr txBox="1"/>
          <p:nvPr/>
        </p:nvSpPr>
        <p:spPr>
          <a:xfrm>
            <a:off x="7930478" y="3669268"/>
            <a:ext cx="908722" cy="369332"/>
          </a:xfrm>
          <a:prstGeom prst="rect">
            <a:avLst/>
          </a:prstGeom>
          <a:solidFill>
            <a:srgbClr val="FFFF00"/>
          </a:solidFill>
        </p:spPr>
        <p:txBody>
          <a:bodyPr wrap="none" rtlCol="0">
            <a:spAutoFit/>
          </a:bodyPr>
          <a:lstStyle/>
          <a:p>
            <a:r>
              <a:rPr lang="en-US" dirty="0" smtClean="0"/>
              <a:t>Antioch</a:t>
            </a:r>
            <a:endParaRPr lang="en-US" dirty="0"/>
          </a:p>
        </p:txBody>
      </p:sp>
      <p:sp>
        <p:nvSpPr>
          <p:cNvPr id="21" name="TextBox 20"/>
          <p:cNvSpPr txBox="1"/>
          <p:nvPr/>
        </p:nvSpPr>
        <p:spPr>
          <a:xfrm>
            <a:off x="3810000" y="2590800"/>
            <a:ext cx="726243" cy="369332"/>
          </a:xfrm>
          <a:prstGeom prst="rect">
            <a:avLst/>
          </a:prstGeom>
          <a:solidFill>
            <a:srgbClr val="FFFF00">
              <a:alpha val="49000"/>
            </a:srgbClr>
          </a:solidFill>
        </p:spPr>
        <p:txBody>
          <a:bodyPr wrap="none" rtlCol="0">
            <a:spAutoFit/>
          </a:bodyPr>
          <a:lstStyle/>
          <a:p>
            <a:r>
              <a:rPr lang="en-US" dirty="0" smtClean="0"/>
              <a:t>Rome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P spid="16" grpId="0" animBg="1"/>
      <p:bldP spid="17" grpId="0" animBg="1"/>
      <p:bldP spid="18" grpId="0"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Historical Books of the NT</a:t>
            </a:r>
            <a:br>
              <a:rPr lang="en-US" dirty="0" smtClean="0"/>
            </a:br>
            <a:r>
              <a:rPr lang="en-US" dirty="0" smtClean="0"/>
              <a:t>Matthew - Acts</a:t>
            </a:r>
            <a:endParaRPr lang="en-US" dirty="0"/>
          </a:p>
        </p:txBody>
      </p:sp>
      <p:sp>
        <p:nvSpPr>
          <p:cNvPr id="3" name="Content Placeholder 2"/>
          <p:cNvSpPr>
            <a:spLocks noGrp="1"/>
          </p:cNvSpPr>
          <p:nvPr>
            <p:ph idx="1"/>
          </p:nvPr>
        </p:nvSpPr>
        <p:spPr/>
        <p:txBody>
          <a:bodyPr/>
          <a:lstStyle/>
          <a:p>
            <a:r>
              <a:rPr lang="en-US" dirty="0" smtClean="0"/>
              <a:t>Gospels</a:t>
            </a:r>
          </a:p>
          <a:p>
            <a:pPr lvl="1"/>
            <a:r>
              <a:rPr lang="en-US" dirty="0" smtClean="0"/>
              <a:t>Life of Jesus of Nazareth</a:t>
            </a:r>
          </a:p>
          <a:p>
            <a:r>
              <a:rPr lang="en-US" dirty="0" smtClean="0"/>
              <a:t>Church</a:t>
            </a:r>
          </a:p>
          <a:p>
            <a:pPr lvl="1"/>
            <a:r>
              <a:rPr lang="en-US" dirty="0" smtClean="0"/>
              <a:t>Formation of the Christian Church</a:t>
            </a:r>
          </a:p>
          <a:p>
            <a:r>
              <a:rPr lang="en-US" dirty="0" smtClean="0"/>
              <a:t>Missions</a:t>
            </a:r>
          </a:p>
          <a:p>
            <a:pPr lvl="1"/>
            <a:r>
              <a:rPr lang="en-US" dirty="0" smtClean="0"/>
              <a:t>Expansion of the Church into the Roman Empire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Figures</a:t>
            </a:r>
            <a:endParaRPr lang="en-US" dirty="0"/>
          </a:p>
        </p:txBody>
      </p:sp>
      <p:sp>
        <p:nvSpPr>
          <p:cNvPr id="3" name="Content Placeholder 2"/>
          <p:cNvSpPr>
            <a:spLocks noGrp="1"/>
          </p:cNvSpPr>
          <p:nvPr>
            <p:ph idx="1"/>
          </p:nvPr>
        </p:nvSpPr>
        <p:spPr/>
        <p:txBody>
          <a:bodyPr/>
          <a:lstStyle/>
          <a:p>
            <a:r>
              <a:rPr lang="en-US" dirty="0" smtClean="0"/>
              <a:t>Jesus</a:t>
            </a:r>
          </a:p>
          <a:p>
            <a:pPr lvl="1"/>
            <a:r>
              <a:rPr lang="en-US" dirty="0" smtClean="0"/>
              <a:t>The Messiah</a:t>
            </a:r>
          </a:p>
          <a:p>
            <a:r>
              <a:rPr lang="en-US" dirty="0" smtClean="0"/>
              <a:t>Peter</a:t>
            </a:r>
          </a:p>
          <a:p>
            <a:pPr lvl="1"/>
            <a:r>
              <a:rPr lang="en-US" dirty="0" smtClean="0"/>
              <a:t>Leader of the early </a:t>
            </a:r>
            <a:br>
              <a:rPr lang="en-US" dirty="0" smtClean="0"/>
            </a:br>
            <a:r>
              <a:rPr lang="en-US" dirty="0" smtClean="0"/>
              <a:t>Church</a:t>
            </a:r>
          </a:p>
          <a:p>
            <a:r>
              <a:rPr lang="en-US" dirty="0" smtClean="0"/>
              <a:t>Paul</a:t>
            </a:r>
          </a:p>
          <a:p>
            <a:pPr lvl="1"/>
            <a:r>
              <a:rPr lang="en-US" dirty="0" smtClean="0"/>
              <a:t>The first missionary</a:t>
            </a:r>
            <a:endParaRPr lang="en-US" dirty="0"/>
          </a:p>
        </p:txBody>
      </p:sp>
      <p:pic>
        <p:nvPicPr>
          <p:cNvPr id="4" name="Picture 3" descr="Peter.1.jpg"/>
          <p:cNvPicPr>
            <a:picLocks noChangeAspect="1"/>
          </p:cNvPicPr>
          <p:nvPr/>
        </p:nvPicPr>
        <p:blipFill>
          <a:blip r:embed="rId2"/>
          <a:stretch>
            <a:fillRect/>
          </a:stretch>
        </p:blipFill>
        <p:spPr>
          <a:xfrm>
            <a:off x="4311387" y="2286000"/>
            <a:ext cx="4723075" cy="411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Locations</a:t>
            </a:r>
            <a:endParaRPr lang="en-US" dirty="0"/>
          </a:p>
        </p:txBody>
      </p:sp>
      <p:sp>
        <p:nvSpPr>
          <p:cNvPr id="3" name="Content Placeholder 2"/>
          <p:cNvSpPr>
            <a:spLocks noGrp="1"/>
          </p:cNvSpPr>
          <p:nvPr>
            <p:ph idx="1"/>
          </p:nvPr>
        </p:nvSpPr>
        <p:spPr/>
        <p:txBody>
          <a:bodyPr/>
          <a:lstStyle/>
          <a:p>
            <a:r>
              <a:rPr lang="en-US" dirty="0" smtClean="0"/>
              <a:t>Palestine</a:t>
            </a:r>
          </a:p>
          <a:p>
            <a:pPr lvl="1"/>
            <a:r>
              <a:rPr lang="en-US" dirty="0" smtClean="0"/>
              <a:t>Known as Canaan in Old Testament</a:t>
            </a:r>
          </a:p>
          <a:p>
            <a:pPr lvl="1"/>
            <a:r>
              <a:rPr lang="en-US" dirty="0" smtClean="0"/>
              <a:t>Includes Galilee, Samaria and Judea</a:t>
            </a:r>
          </a:p>
          <a:p>
            <a:r>
              <a:rPr lang="en-US" dirty="0" smtClean="0"/>
              <a:t>Jerusalem</a:t>
            </a:r>
          </a:p>
          <a:p>
            <a:pPr lvl="1"/>
            <a:r>
              <a:rPr lang="en-US" dirty="0" smtClean="0"/>
              <a:t>Same location throughout history</a:t>
            </a:r>
          </a:p>
          <a:p>
            <a:pPr lvl="1"/>
            <a:r>
              <a:rPr lang="en-US" dirty="0" smtClean="0"/>
              <a:t>Birthplace of early Church</a:t>
            </a:r>
          </a:p>
          <a:p>
            <a:r>
              <a:rPr lang="en-US" dirty="0" smtClean="0"/>
              <a:t>Roman Empire</a:t>
            </a:r>
          </a:p>
          <a:p>
            <a:pPr lvl="1"/>
            <a:r>
              <a:rPr lang="en-US" dirty="0" smtClean="0"/>
              <a:t>From Palestine into Turkey through Greece and Italy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Eras of the New Testament</a:t>
            </a:r>
            <a:endParaRPr lang="en-US" dirty="0"/>
          </a:p>
        </p:txBody>
      </p:sp>
      <p:sp>
        <p:nvSpPr>
          <p:cNvPr id="3" name="Content Placeholder 2"/>
          <p:cNvSpPr>
            <a:spLocks noGrp="1"/>
          </p:cNvSpPr>
          <p:nvPr>
            <p:ph idx="1"/>
          </p:nvPr>
        </p:nvSpPr>
        <p:spPr>
          <a:xfrm>
            <a:off x="457200" y="1752600"/>
            <a:ext cx="2362200" cy="5029200"/>
          </a:xfrm>
        </p:spPr>
        <p:txBody>
          <a:bodyPr/>
          <a:lstStyle/>
          <a:p>
            <a:r>
              <a:rPr lang="en-US" dirty="0" smtClean="0"/>
              <a:t>Gospels</a:t>
            </a:r>
          </a:p>
          <a:p>
            <a:endParaRPr lang="en-US" dirty="0" smtClean="0"/>
          </a:p>
          <a:p>
            <a:r>
              <a:rPr lang="en-US" dirty="0" smtClean="0"/>
              <a:t>Church</a:t>
            </a:r>
          </a:p>
          <a:p>
            <a:endParaRPr lang="en-US" dirty="0" smtClean="0"/>
          </a:p>
          <a:p>
            <a:r>
              <a:rPr lang="en-US" dirty="0" smtClean="0"/>
              <a:t>Missions</a:t>
            </a:r>
            <a:endParaRPr lang="en-US" dirty="0"/>
          </a:p>
        </p:txBody>
      </p:sp>
      <p:sp>
        <p:nvSpPr>
          <p:cNvPr id="4" name="Content Placeholder 2"/>
          <p:cNvSpPr txBox="1">
            <a:spLocks/>
          </p:cNvSpPr>
          <p:nvPr/>
        </p:nvSpPr>
        <p:spPr>
          <a:xfrm>
            <a:off x="2895600" y="1752600"/>
            <a:ext cx="2362200" cy="502920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Jesus</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Peter</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Paul</a:t>
            </a:r>
          </a:p>
        </p:txBody>
      </p:sp>
      <p:sp>
        <p:nvSpPr>
          <p:cNvPr id="5" name="Content Placeholder 2"/>
          <p:cNvSpPr txBox="1">
            <a:spLocks/>
          </p:cNvSpPr>
          <p:nvPr/>
        </p:nvSpPr>
        <p:spPr>
          <a:xfrm>
            <a:off x="5334000" y="1752600"/>
            <a:ext cx="2362200" cy="502920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Palestine</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Jerusalem</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Roman Empire</a:t>
            </a:r>
          </a:p>
        </p:txBody>
      </p:sp>
      <p:sp>
        <p:nvSpPr>
          <p:cNvPr id="7" name="Content Placeholder 2"/>
          <p:cNvSpPr txBox="1">
            <a:spLocks/>
          </p:cNvSpPr>
          <p:nvPr/>
        </p:nvSpPr>
        <p:spPr>
          <a:xfrm>
            <a:off x="1066800" y="1143000"/>
            <a:ext cx="7848600" cy="609600"/>
          </a:xfrm>
          <a:prstGeom prst="rect">
            <a:avLst/>
          </a:prstGeom>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tabLst/>
              <a:defRPr/>
            </a:pPr>
            <a:r>
              <a:rPr lang="en-US" sz="3200" i="1" u="sng" dirty="0" smtClean="0"/>
              <a:t>Era            Central Figure        Location</a:t>
            </a:r>
            <a:endParaRPr kumimoji="0" lang="en-US" sz="3200" b="0" i="1" u="sng"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7"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Gospel Era</a:t>
            </a:r>
            <a:br>
              <a:rPr lang="en-US" dirty="0" smtClean="0"/>
            </a:br>
            <a:r>
              <a:rPr lang="en-US" dirty="0" smtClean="0"/>
              <a:t>Matthew – Joh</a:t>
            </a:r>
            <a:r>
              <a:rPr lang="en-US" dirty="0"/>
              <a:t>n</a:t>
            </a:r>
          </a:p>
        </p:txBody>
      </p:sp>
      <p:sp>
        <p:nvSpPr>
          <p:cNvPr id="3" name="Content Placeholder 2"/>
          <p:cNvSpPr>
            <a:spLocks noGrp="1"/>
          </p:cNvSpPr>
          <p:nvPr>
            <p:ph idx="1"/>
          </p:nvPr>
        </p:nvSpPr>
        <p:spPr/>
        <p:txBody>
          <a:bodyPr/>
          <a:lstStyle/>
          <a:p>
            <a:r>
              <a:rPr lang="en-US" i="1" dirty="0" smtClean="0"/>
              <a:t>Jesus comes in fulfillment of the Old Testament prophecies of a savior and offers salvation and the true kingdom of God.  Some accept Him, most reject Him, and He is crucified, buried and resurrected.</a:t>
            </a:r>
          </a:p>
          <a:p>
            <a:r>
              <a:rPr lang="en-US" dirty="0" smtClean="0"/>
              <a:t>Early Life</a:t>
            </a:r>
          </a:p>
          <a:p>
            <a:r>
              <a:rPr lang="en-US" dirty="0" smtClean="0"/>
              <a:t>Early Ministry</a:t>
            </a:r>
          </a:p>
          <a:p>
            <a:r>
              <a:rPr lang="en-US" dirty="0" smtClean="0"/>
              <a:t>Later Ministry</a:t>
            </a:r>
          </a:p>
          <a:p>
            <a:r>
              <a:rPr lang="en-US" dirty="0" smtClean="0"/>
              <a:t>Death and Resurrection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Life</a:t>
            </a:r>
            <a:endParaRPr lang="en-US" dirty="0"/>
          </a:p>
        </p:txBody>
      </p:sp>
      <p:sp>
        <p:nvSpPr>
          <p:cNvPr id="3" name="Content Placeholder 2"/>
          <p:cNvSpPr>
            <a:spLocks noGrp="1"/>
          </p:cNvSpPr>
          <p:nvPr>
            <p:ph idx="1"/>
          </p:nvPr>
        </p:nvSpPr>
        <p:spPr/>
        <p:txBody>
          <a:bodyPr/>
          <a:lstStyle/>
          <a:p>
            <a:r>
              <a:rPr lang="en-US" dirty="0" smtClean="0"/>
              <a:t>Conception by Holy Spirit</a:t>
            </a:r>
          </a:p>
          <a:p>
            <a:r>
              <a:rPr lang="en-US" dirty="0" smtClean="0"/>
              <a:t>Born of the Virgin Mary in Bethlehem in Judea</a:t>
            </a:r>
          </a:p>
          <a:p>
            <a:r>
              <a:rPr lang="en-US" dirty="0" smtClean="0"/>
              <a:t>Lives in Nazareth – learns trade of carpenter</a:t>
            </a:r>
          </a:p>
          <a:p>
            <a:r>
              <a:rPr lang="en-US" dirty="0" smtClean="0"/>
              <a:t>Baptized at 30 years old by cousin, John</a:t>
            </a:r>
          </a:p>
          <a:p>
            <a:r>
              <a:rPr lang="en-US" dirty="0" smtClean="0"/>
              <a:t>Holy Spirit descends on Him</a:t>
            </a:r>
          </a:p>
          <a:p>
            <a:r>
              <a:rPr lang="en-US" dirty="0" smtClean="0"/>
              <a:t>Lead into wilderness for 40 days</a:t>
            </a:r>
          </a:p>
          <a:p>
            <a:r>
              <a:rPr lang="en-US" dirty="0" smtClean="0"/>
              <a:t>Resists temptation </a:t>
            </a:r>
          </a:p>
          <a:p>
            <a:r>
              <a:rPr lang="en-US" dirty="0" smtClean="0"/>
              <a:t>Ready for ministry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Ministry</a:t>
            </a:r>
            <a:endParaRPr lang="en-US" dirty="0"/>
          </a:p>
        </p:txBody>
      </p:sp>
      <p:sp>
        <p:nvSpPr>
          <p:cNvPr id="3" name="Content Placeholder 2"/>
          <p:cNvSpPr>
            <a:spLocks noGrp="1"/>
          </p:cNvSpPr>
          <p:nvPr>
            <p:ph idx="1"/>
          </p:nvPr>
        </p:nvSpPr>
        <p:spPr/>
        <p:txBody>
          <a:bodyPr/>
          <a:lstStyle/>
          <a:p>
            <a:r>
              <a:rPr lang="en-US" dirty="0" smtClean="0"/>
              <a:t>Two-fold message</a:t>
            </a:r>
          </a:p>
          <a:p>
            <a:pPr lvl="1"/>
            <a:r>
              <a:rPr lang="en-US" dirty="0" smtClean="0"/>
              <a:t>That He is the Messiah (the Christ) and we should believe in Him</a:t>
            </a:r>
          </a:p>
          <a:p>
            <a:pPr lvl="1"/>
            <a:r>
              <a:rPr lang="en-US" dirty="0" smtClean="0"/>
              <a:t>Challenge people to lie a life of righteousness</a:t>
            </a:r>
          </a:p>
          <a:p>
            <a:r>
              <a:rPr lang="en-US" dirty="0" smtClean="0"/>
              <a:t>Performs miracles</a:t>
            </a:r>
          </a:p>
          <a:p>
            <a:r>
              <a:rPr lang="en-US" dirty="0" smtClean="0"/>
              <a:t>Signs of initial acceptance by the people</a:t>
            </a:r>
          </a:p>
          <a:p>
            <a:r>
              <a:rPr lang="en-US" dirty="0" smtClean="0"/>
              <a:t>Takes place around Jerusalem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Later Ministry</a:t>
            </a:r>
            <a:endParaRPr lang="en-US" dirty="0"/>
          </a:p>
        </p:txBody>
      </p:sp>
      <p:sp>
        <p:nvSpPr>
          <p:cNvPr id="3" name="Content Placeholder 2"/>
          <p:cNvSpPr>
            <a:spLocks noGrp="1"/>
          </p:cNvSpPr>
          <p:nvPr>
            <p:ph idx="1"/>
          </p:nvPr>
        </p:nvSpPr>
        <p:spPr/>
        <p:txBody>
          <a:bodyPr/>
          <a:lstStyle/>
          <a:p>
            <a:r>
              <a:rPr lang="en-US" dirty="0" smtClean="0"/>
              <a:t>Popularity does not last</a:t>
            </a:r>
          </a:p>
          <a:p>
            <a:r>
              <a:rPr lang="en-US" dirty="0" smtClean="0"/>
              <a:t>Religious leaders jealousy – stir animosity</a:t>
            </a:r>
          </a:p>
          <a:p>
            <a:r>
              <a:rPr lang="en-US" dirty="0" smtClean="0"/>
              <a:t>Focuses ministry at leaders with warnings</a:t>
            </a:r>
          </a:p>
          <a:p>
            <a:r>
              <a:rPr lang="en-US" dirty="0" smtClean="0"/>
              <a:t>Sets aside time to train 12 disciples</a:t>
            </a:r>
          </a:p>
          <a:p>
            <a:r>
              <a:rPr lang="en-US" dirty="0" smtClean="0"/>
              <a:t>Challenges multitude to count cost of following Him</a:t>
            </a:r>
          </a:p>
          <a:p>
            <a:r>
              <a:rPr lang="en-US" dirty="0" smtClean="0"/>
              <a:t>Based primarily in Capernaum (north bank of Sea of Galilee)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map_of_israel.jpg"/>
          <p:cNvPicPr>
            <a:picLocks noChangeAspect="1"/>
          </p:cNvPicPr>
          <p:nvPr/>
        </p:nvPicPr>
        <p:blipFill>
          <a:blip r:embed="rId2"/>
          <a:stretch>
            <a:fillRect/>
          </a:stretch>
        </p:blipFill>
        <p:spPr>
          <a:xfrm>
            <a:off x="1524000" y="1011238"/>
            <a:ext cx="5918200" cy="44450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Death and Resurrection</a:t>
            </a:r>
            <a:endParaRPr lang="en-US" dirty="0"/>
          </a:p>
        </p:txBody>
      </p:sp>
      <p:sp>
        <p:nvSpPr>
          <p:cNvPr id="3" name="Content Placeholder 2"/>
          <p:cNvSpPr>
            <a:spLocks noGrp="1"/>
          </p:cNvSpPr>
          <p:nvPr>
            <p:ph idx="1"/>
          </p:nvPr>
        </p:nvSpPr>
        <p:spPr/>
        <p:txBody>
          <a:bodyPr/>
          <a:lstStyle/>
          <a:p>
            <a:r>
              <a:rPr lang="en-US" dirty="0" smtClean="0"/>
              <a:t>Jews become more polarized</a:t>
            </a:r>
          </a:p>
          <a:p>
            <a:r>
              <a:rPr lang="en-US" dirty="0" smtClean="0"/>
              <a:t>During </a:t>
            </a:r>
            <a:r>
              <a:rPr lang="en-US" dirty="0" err="1" smtClean="0"/>
              <a:t>passover</a:t>
            </a:r>
            <a:r>
              <a:rPr lang="en-US" dirty="0" smtClean="0"/>
              <a:t>, leaders finally get enough support for crucifixion</a:t>
            </a:r>
          </a:p>
          <a:p>
            <a:r>
              <a:rPr lang="en-US" dirty="0" smtClean="0"/>
              <a:t>Series of mock trials on false charges</a:t>
            </a:r>
          </a:p>
          <a:p>
            <a:r>
              <a:rPr lang="en-US" dirty="0" smtClean="0"/>
              <a:t>Crucified on a Friday</a:t>
            </a:r>
          </a:p>
          <a:p>
            <a:r>
              <a:rPr lang="en-US" dirty="0" smtClean="0"/>
              <a:t>Rises from grave on Sunday – 3 days in tomb</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Church Era</a:t>
            </a:r>
            <a:br>
              <a:rPr lang="en-US" dirty="0" smtClean="0"/>
            </a:br>
            <a:r>
              <a:rPr lang="en-US" dirty="0" smtClean="0"/>
              <a:t>Acts 1-12</a:t>
            </a:r>
            <a:endParaRPr lang="en-US" dirty="0"/>
          </a:p>
        </p:txBody>
      </p:sp>
      <p:sp>
        <p:nvSpPr>
          <p:cNvPr id="3" name="Content Placeholder 2"/>
          <p:cNvSpPr>
            <a:spLocks noGrp="1"/>
          </p:cNvSpPr>
          <p:nvPr>
            <p:ph idx="1"/>
          </p:nvPr>
        </p:nvSpPr>
        <p:spPr/>
        <p:txBody>
          <a:bodyPr/>
          <a:lstStyle/>
          <a:p>
            <a:r>
              <a:rPr lang="en-US" i="1" dirty="0" smtClean="0"/>
              <a:t>Means chosen to carry the message of the gospel to the world.  Carried by imperfect people to imperfect people to help one another grow to spiritual maturity</a:t>
            </a:r>
          </a:p>
          <a:p>
            <a:r>
              <a:rPr lang="en-US" dirty="0" smtClean="0"/>
              <a:t>Creation</a:t>
            </a:r>
          </a:p>
          <a:p>
            <a:r>
              <a:rPr lang="en-US" dirty="0" smtClean="0"/>
              <a:t>Growth</a:t>
            </a:r>
          </a:p>
          <a:p>
            <a:r>
              <a:rPr lang="en-US" dirty="0" smtClean="0"/>
              <a:t>Persecution</a:t>
            </a:r>
          </a:p>
          <a:p>
            <a:r>
              <a:rPr lang="en-US" dirty="0" smtClean="0"/>
              <a:t>Transition</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a:t>
            </a:r>
            <a:endParaRPr lang="en-US" dirty="0"/>
          </a:p>
        </p:txBody>
      </p:sp>
      <p:sp>
        <p:nvSpPr>
          <p:cNvPr id="3" name="Content Placeholder 2"/>
          <p:cNvSpPr>
            <a:spLocks noGrp="1"/>
          </p:cNvSpPr>
          <p:nvPr>
            <p:ph idx="1"/>
          </p:nvPr>
        </p:nvSpPr>
        <p:spPr/>
        <p:txBody>
          <a:bodyPr/>
          <a:lstStyle/>
          <a:p>
            <a:r>
              <a:rPr lang="en-US" dirty="0" smtClean="0"/>
              <a:t>Birthplace of church is Jerusalem</a:t>
            </a:r>
          </a:p>
          <a:p>
            <a:r>
              <a:rPr lang="en-US" dirty="0" smtClean="0"/>
              <a:t>Disciples are told to wait in Jerusalem for power of the Holy Spirit, then to be witnesses to Him in Jerusalem, Judea, Samaria and throughout the world.</a:t>
            </a:r>
          </a:p>
          <a:p>
            <a:r>
              <a:rPr lang="en-US" dirty="0" smtClean="0"/>
              <a:t>On the Jewish feast of </a:t>
            </a:r>
            <a:r>
              <a:rPr lang="en-US" dirty="0" err="1" smtClean="0"/>
              <a:t>Pentacost</a:t>
            </a:r>
            <a:r>
              <a:rPr lang="en-US" dirty="0" smtClean="0"/>
              <a:t>, Holy Spirit descends on disciples.  (Rushing wind, fire)</a:t>
            </a:r>
          </a:p>
          <a:p>
            <a:r>
              <a:rPr lang="en-US" dirty="0" smtClean="0"/>
              <a:t>Begin speaking in foreign languages so people hear their own language.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Growth</a:t>
            </a:r>
            <a:endParaRPr lang="en-US" dirty="0"/>
          </a:p>
        </p:txBody>
      </p:sp>
      <p:sp>
        <p:nvSpPr>
          <p:cNvPr id="3" name="Content Placeholder 2"/>
          <p:cNvSpPr>
            <a:spLocks noGrp="1"/>
          </p:cNvSpPr>
          <p:nvPr>
            <p:ph idx="1"/>
          </p:nvPr>
        </p:nvSpPr>
        <p:spPr/>
        <p:txBody>
          <a:bodyPr/>
          <a:lstStyle/>
          <a:p>
            <a:r>
              <a:rPr lang="en-US" dirty="0" smtClean="0"/>
              <a:t>Organization of Church as numbers increase</a:t>
            </a:r>
          </a:p>
          <a:p>
            <a:r>
              <a:rPr lang="en-US" dirty="0" smtClean="0"/>
              <a:t>Peter organizes relief effort for needy Christians</a:t>
            </a:r>
          </a:p>
          <a:p>
            <a:r>
              <a:rPr lang="en-US" dirty="0" smtClean="0"/>
              <a:t>People who have possessions can sell and distribute according to needs</a:t>
            </a:r>
          </a:p>
          <a:p>
            <a:r>
              <a:rPr lang="en-US" dirty="0" smtClean="0"/>
              <a:t>Deacons are chosen to look after material needs of the Church while apostles look after the spiritual needs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Persecution</a:t>
            </a:r>
            <a:endParaRPr lang="en-US" dirty="0"/>
          </a:p>
        </p:txBody>
      </p:sp>
      <p:sp>
        <p:nvSpPr>
          <p:cNvPr id="3" name="Content Placeholder 2"/>
          <p:cNvSpPr>
            <a:spLocks noGrp="1"/>
          </p:cNvSpPr>
          <p:nvPr>
            <p:ph idx="1"/>
          </p:nvPr>
        </p:nvSpPr>
        <p:spPr/>
        <p:txBody>
          <a:bodyPr/>
          <a:lstStyle/>
          <a:p>
            <a:r>
              <a:rPr lang="en-US" dirty="0" smtClean="0"/>
              <a:t>Stephen – early preacher arrested by Jewish leaders for preaching about Jesus.  Does not recant and is stoned to death.</a:t>
            </a:r>
          </a:p>
          <a:p>
            <a:r>
              <a:rPr lang="en-US" dirty="0" smtClean="0"/>
              <a:t>Kicks off a round of persecution against new Christians.  So severe that many flee Jerusalem.</a:t>
            </a:r>
          </a:p>
          <a:p>
            <a:r>
              <a:rPr lang="en-US" dirty="0" smtClean="0"/>
              <a:t>In fleeing, they take the message of the Gospel to Judea and Samaria</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Transition</a:t>
            </a:r>
            <a:endParaRPr lang="en-US" dirty="0"/>
          </a:p>
        </p:txBody>
      </p:sp>
      <p:sp>
        <p:nvSpPr>
          <p:cNvPr id="3" name="Content Placeholder 2"/>
          <p:cNvSpPr>
            <a:spLocks noGrp="1"/>
          </p:cNvSpPr>
          <p:nvPr>
            <p:ph idx="1"/>
          </p:nvPr>
        </p:nvSpPr>
        <p:spPr/>
        <p:txBody>
          <a:bodyPr/>
          <a:lstStyle/>
          <a:p>
            <a:r>
              <a:rPr lang="en-US" dirty="0"/>
              <a:t>Z</a:t>
            </a:r>
            <a:r>
              <a:rPr lang="en-US" dirty="0" smtClean="0"/>
              <a:t>ealous Pharisee – Saul of Tarsus watches the coats of the people stoning Stephen.</a:t>
            </a:r>
          </a:p>
          <a:p>
            <a:r>
              <a:rPr lang="en-US" dirty="0" smtClean="0"/>
              <a:t>Journeys to Damascus and Jesus appears to him.  He is converted to Christianity.</a:t>
            </a:r>
          </a:p>
          <a:p>
            <a:r>
              <a:rPr lang="en-US" dirty="0" smtClean="0"/>
              <a:t>Name is changed to Paul, becomes Apostle.</a:t>
            </a:r>
          </a:p>
          <a:p>
            <a:r>
              <a:rPr lang="en-US" dirty="0" smtClean="0"/>
              <a:t>Told he will be a missionary to the Gentiles.</a:t>
            </a:r>
          </a:p>
          <a:p>
            <a:r>
              <a:rPr lang="en-US" dirty="0" smtClean="0"/>
              <a:t>Peter is also told to take message to Gentiles.</a:t>
            </a:r>
          </a:p>
          <a:p>
            <a:r>
              <a:rPr lang="en-US" dirty="0" smtClean="0"/>
              <a:t>Up to this point – message exclusively for Jews.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Missions Era</a:t>
            </a:r>
            <a:br>
              <a:rPr lang="en-US" dirty="0" smtClean="0"/>
            </a:br>
            <a:r>
              <a:rPr lang="en-US" dirty="0" smtClean="0"/>
              <a:t>Acts 13-28</a:t>
            </a:r>
            <a:endParaRPr lang="en-US" dirty="0"/>
          </a:p>
        </p:txBody>
      </p:sp>
      <p:sp>
        <p:nvSpPr>
          <p:cNvPr id="3" name="Content Placeholder 2"/>
          <p:cNvSpPr>
            <a:spLocks noGrp="1"/>
          </p:cNvSpPr>
          <p:nvPr>
            <p:ph idx="1"/>
          </p:nvPr>
        </p:nvSpPr>
        <p:spPr/>
        <p:txBody>
          <a:bodyPr/>
          <a:lstStyle/>
          <a:p>
            <a:r>
              <a:rPr lang="en-US" i="1" dirty="0" smtClean="0"/>
              <a:t>Paul expands the Church into the Roman Empire over the next two decades.</a:t>
            </a:r>
          </a:p>
          <a:p>
            <a:r>
              <a:rPr lang="en-US" dirty="0" smtClean="0"/>
              <a:t>First Missionary Journey</a:t>
            </a:r>
          </a:p>
          <a:p>
            <a:r>
              <a:rPr lang="en-US" dirty="0" smtClean="0"/>
              <a:t>Second Missionary Journey</a:t>
            </a:r>
          </a:p>
          <a:p>
            <a:r>
              <a:rPr lang="en-US" dirty="0" smtClean="0"/>
              <a:t>Third Missionary Journey</a:t>
            </a:r>
          </a:p>
          <a:p>
            <a:r>
              <a:rPr lang="en-US" dirty="0" smtClean="0"/>
              <a:t>Trials and Imprisonment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First Journey</a:t>
            </a:r>
            <a:br>
              <a:rPr lang="en-US" dirty="0" smtClean="0"/>
            </a:br>
            <a:r>
              <a:rPr lang="en-US" dirty="0" smtClean="0"/>
              <a:t>Acts 13-14</a:t>
            </a:r>
            <a:endParaRPr lang="en-US" dirty="0"/>
          </a:p>
        </p:txBody>
      </p:sp>
      <p:sp>
        <p:nvSpPr>
          <p:cNvPr id="3" name="Content Placeholder 2"/>
          <p:cNvSpPr>
            <a:spLocks noGrp="1"/>
          </p:cNvSpPr>
          <p:nvPr>
            <p:ph idx="1"/>
          </p:nvPr>
        </p:nvSpPr>
        <p:spPr/>
        <p:txBody>
          <a:bodyPr/>
          <a:lstStyle/>
          <a:p>
            <a:r>
              <a:rPr lang="en-US" dirty="0" smtClean="0"/>
              <a:t>Paul and Barnabas selected to go to Galatia.</a:t>
            </a:r>
          </a:p>
          <a:p>
            <a:r>
              <a:rPr lang="en-US" dirty="0" smtClean="0"/>
              <a:t>Depart from Antioch and in Galatia for 2 years</a:t>
            </a:r>
          </a:p>
          <a:p>
            <a:r>
              <a:rPr lang="en-US" dirty="0" smtClean="0"/>
              <a:t>Encouraging results from growth</a:t>
            </a:r>
          </a:p>
          <a:p>
            <a:r>
              <a:rPr lang="en-US" dirty="0" smtClean="0"/>
              <a:t>After return, council is held that determines that Gentiles do not have to become Jewish in addition to becoming Christian.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Second Journey</a:t>
            </a:r>
            <a:br>
              <a:rPr lang="en-US" dirty="0" smtClean="0"/>
            </a:br>
            <a:r>
              <a:rPr lang="en-US" dirty="0" smtClean="0"/>
              <a:t>Acts 15-17</a:t>
            </a:r>
            <a:endParaRPr lang="en-US" dirty="0"/>
          </a:p>
        </p:txBody>
      </p:sp>
      <p:sp>
        <p:nvSpPr>
          <p:cNvPr id="3" name="Content Placeholder 2"/>
          <p:cNvSpPr>
            <a:spLocks noGrp="1"/>
          </p:cNvSpPr>
          <p:nvPr>
            <p:ph idx="1"/>
          </p:nvPr>
        </p:nvSpPr>
        <p:spPr/>
        <p:txBody>
          <a:bodyPr/>
          <a:lstStyle/>
          <a:p>
            <a:r>
              <a:rPr lang="en-US" dirty="0" smtClean="0"/>
              <a:t>Paul leaves from Antioch to visit believers from first journey.</a:t>
            </a:r>
          </a:p>
          <a:p>
            <a:r>
              <a:rPr lang="en-US" dirty="0" smtClean="0"/>
              <a:t>Gets a vision from a man in Macedonia (Greece) and changes plans – goes to Greece.</a:t>
            </a:r>
          </a:p>
          <a:p>
            <a:r>
              <a:rPr lang="en-US" dirty="0" smtClean="0"/>
              <a:t>Travels in Greece for three years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Third Journey</a:t>
            </a:r>
            <a:br>
              <a:rPr lang="en-US" dirty="0" smtClean="0"/>
            </a:br>
            <a:r>
              <a:rPr lang="en-US" dirty="0" smtClean="0"/>
              <a:t>Acts 18-21</a:t>
            </a:r>
            <a:endParaRPr lang="en-US" dirty="0"/>
          </a:p>
        </p:txBody>
      </p:sp>
      <p:sp>
        <p:nvSpPr>
          <p:cNvPr id="3" name="Content Placeholder 2"/>
          <p:cNvSpPr>
            <a:spLocks noGrp="1"/>
          </p:cNvSpPr>
          <p:nvPr>
            <p:ph idx="1"/>
          </p:nvPr>
        </p:nvSpPr>
        <p:spPr/>
        <p:txBody>
          <a:bodyPr/>
          <a:lstStyle/>
          <a:p>
            <a:r>
              <a:rPr lang="en-US" dirty="0" smtClean="0"/>
              <a:t>Paul leaves to encourage believers from first two trips and to go to Asia</a:t>
            </a:r>
          </a:p>
          <a:p>
            <a:r>
              <a:rPr lang="en-US" dirty="0" smtClean="0"/>
              <a:t>Great success and great opposition</a:t>
            </a:r>
          </a:p>
          <a:p>
            <a:r>
              <a:rPr lang="en-US" dirty="0" smtClean="0"/>
              <a:t>In Ephesus, city breaks out in riot over his visit</a:t>
            </a:r>
          </a:p>
          <a:p>
            <a:r>
              <a:rPr lang="en-US" dirty="0" smtClean="0"/>
              <a:t>Warned that will be imprisoned on return to Jerusalem but returns anyway.</a:t>
            </a:r>
          </a:p>
          <a:p>
            <a:r>
              <a:rPr lang="en-US" dirty="0" smtClean="0"/>
              <a:t>In Asia for 4 years, arrested on return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Geography of Gospels</a:t>
            </a:r>
            <a:endParaRPr lang="en-US" dirty="0"/>
          </a:p>
        </p:txBody>
      </p:sp>
      <p:sp>
        <p:nvSpPr>
          <p:cNvPr id="3" name="Content Placeholder 2"/>
          <p:cNvSpPr>
            <a:spLocks noGrp="1"/>
          </p:cNvSpPr>
          <p:nvPr>
            <p:ph idx="1"/>
          </p:nvPr>
        </p:nvSpPr>
        <p:spPr/>
        <p:txBody>
          <a:bodyPr/>
          <a:lstStyle/>
          <a:p>
            <a:r>
              <a:rPr lang="en-US" dirty="0" smtClean="0"/>
              <a:t>Distance from Baltimore to Philadelphia</a:t>
            </a:r>
          </a:p>
          <a:p>
            <a:r>
              <a:rPr lang="en-US" dirty="0" smtClean="0"/>
              <a:t>Desert to High Mountain</a:t>
            </a:r>
          </a:p>
          <a:p>
            <a:r>
              <a:rPr lang="en-US" dirty="0" smtClean="0"/>
              <a:t>Any body of water you can’t swim = SEA</a:t>
            </a:r>
          </a:p>
          <a:p>
            <a:r>
              <a:rPr lang="en-US" dirty="0" smtClean="0"/>
              <a:t>Any hill higher than your head = MOUNTAIN</a:t>
            </a:r>
          </a:p>
          <a:p>
            <a:r>
              <a:rPr lang="en-US" dirty="0" smtClean="0"/>
              <a:t>Sea of Galilee 7x14 miles</a:t>
            </a:r>
          </a:p>
          <a:p>
            <a:r>
              <a:rPr lang="en-US" dirty="0" smtClean="0"/>
              <a:t>Dead Sea – 10x50 miles</a:t>
            </a:r>
          </a:p>
          <a:p>
            <a:endParaRPr lang="en-US" dirty="0"/>
          </a:p>
        </p:txBody>
      </p:sp>
      <p:pic>
        <p:nvPicPr>
          <p:cNvPr id="4" name="Picture 3" descr="israel_area.jpg"/>
          <p:cNvPicPr>
            <a:picLocks noChangeAspect="1"/>
          </p:cNvPicPr>
          <p:nvPr/>
        </p:nvPicPr>
        <p:blipFill>
          <a:blip r:embed="rId2"/>
          <a:stretch>
            <a:fillRect/>
          </a:stretch>
        </p:blipFill>
        <p:spPr>
          <a:xfrm>
            <a:off x="6005512" y="4146550"/>
            <a:ext cx="1939925" cy="20891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Trials and Imprisonment</a:t>
            </a:r>
            <a:br>
              <a:rPr lang="en-US" dirty="0" smtClean="0"/>
            </a:br>
            <a:r>
              <a:rPr lang="en-US" dirty="0" smtClean="0"/>
              <a:t>Acts 22-28</a:t>
            </a:r>
            <a:endParaRPr lang="en-US" dirty="0"/>
          </a:p>
        </p:txBody>
      </p:sp>
      <p:sp>
        <p:nvSpPr>
          <p:cNvPr id="3" name="Content Placeholder 2"/>
          <p:cNvSpPr>
            <a:spLocks noGrp="1"/>
          </p:cNvSpPr>
          <p:nvPr>
            <p:ph idx="1"/>
          </p:nvPr>
        </p:nvSpPr>
        <p:spPr/>
        <p:txBody>
          <a:bodyPr/>
          <a:lstStyle/>
          <a:p>
            <a:r>
              <a:rPr lang="en-US" dirty="0" smtClean="0"/>
              <a:t>Arrested by Jewish leaders on false charges</a:t>
            </a:r>
          </a:p>
          <a:p>
            <a:r>
              <a:rPr lang="en-US" dirty="0" smtClean="0"/>
              <a:t>Moved to Caesarea, Roman capital in the area because his life was threatened</a:t>
            </a:r>
          </a:p>
          <a:p>
            <a:r>
              <a:rPr lang="en-US" dirty="0" smtClean="0"/>
              <a:t>Tried under 3 men – Felix, Festus and Agrippa</a:t>
            </a:r>
          </a:p>
          <a:p>
            <a:r>
              <a:rPr lang="en-US" dirty="0" smtClean="0"/>
              <a:t>Exercises right as Roman citizen to take case before Caesar in Rome.</a:t>
            </a:r>
          </a:p>
          <a:p>
            <a:r>
              <a:rPr lang="en-US" dirty="0" smtClean="0"/>
              <a:t>Taken to Rome – case never comes to trial. In prison for 2 years, then beheaded.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Acts_Map_1-2_JourneysLg.gif"/>
          <p:cNvPicPr>
            <a:picLocks noChangeAspect="1"/>
          </p:cNvPicPr>
          <p:nvPr/>
        </p:nvPicPr>
        <p:blipFill>
          <a:blip r:embed="rId2"/>
          <a:stretch>
            <a:fillRect/>
          </a:stretch>
        </p:blipFill>
        <p:spPr>
          <a:xfrm>
            <a:off x="100013" y="-7938"/>
            <a:ext cx="8909050" cy="6858001"/>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 name="Picture 7" descr="Paul_3-Rome_Journeys_Map.jpg"/>
          <p:cNvPicPr>
            <a:picLocks noChangeAspect="1"/>
          </p:cNvPicPr>
          <p:nvPr/>
        </p:nvPicPr>
        <p:blipFill>
          <a:blip r:embed="rId2"/>
          <a:stretch>
            <a:fillRect/>
          </a:stretch>
        </p:blipFill>
        <p:spPr>
          <a:xfrm>
            <a:off x="146050" y="0"/>
            <a:ext cx="8921750" cy="6858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Epistles</a:t>
            </a:r>
            <a:br>
              <a:rPr lang="en-US" dirty="0" smtClean="0"/>
            </a:br>
            <a:r>
              <a:rPr lang="en-US" dirty="0" smtClean="0"/>
              <a:t>Romans - Revelation</a:t>
            </a:r>
            <a:endParaRPr lang="en-US" dirty="0"/>
          </a:p>
        </p:txBody>
      </p:sp>
      <p:sp>
        <p:nvSpPr>
          <p:cNvPr id="3" name="Content Placeholder 2"/>
          <p:cNvSpPr>
            <a:spLocks noGrp="1"/>
          </p:cNvSpPr>
          <p:nvPr>
            <p:ph idx="1"/>
          </p:nvPr>
        </p:nvSpPr>
        <p:spPr/>
        <p:txBody>
          <a:bodyPr/>
          <a:lstStyle/>
          <a:p>
            <a:r>
              <a:rPr lang="en-US" dirty="0" smtClean="0"/>
              <a:t>Paul and other writers had concerns for the welfare of the people they loved.  They wrote letters both to church congregations and to individuals to encourage and instruct them.  These letters became the Epistles.</a:t>
            </a:r>
          </a:p>
          <a:p>
            <a:r>
              <a:rPr lang="en-US" dirty="0" smtClean="0"/>
              <a:t>13 written by Paul</a:t>
            </a:r>
          </a:p>
          <a:p>
            <a:r>
              <a:rPr lang="en-US" dirty="0" smtClean="0"/>
              <a:t>9 by different authors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New Testament</a:t>
            </a:r>
            <a:endParaRPr lang="en-US" dirty="0"/>
          </a:p>
        </p:txBody>
      </p:sp>
      <p:sp>
        <p:nvSpPr>
          <p:cNvPr id="3" name="Content Placeholder 2"/>
          <p:cNvSpPr>
            <a:spLocks noGrp="1"/>
          </p:cNvSpPr>
          <p:nvPr>
            <p:ph idx="1"/>
          </p:nvPr>
        </p:nvSpPr>
        <p:spPr/>
        <p:txBody>
          <a:bodyPr>
            <a:normAutofit lnSpcReduction="10000"/>
          </a:bodyPr>
          <a:lstStyle/>
          <a:p>
            <a:r>
              <a:rPr lang="en-US" dirty="0" smtClean="0"/>
              <a:t>Historical</a:t>
            </a:r>
          </a:p>
          <a:p>
            <a:pPr lvl="1"/>
            <a:r>
              <a:rPr lang="en-US" dirty="0" smtClean="0"/>
              <a:t>Matthew, Mark, Luke, John, Acts</a:t>
            </a:r>
          </a:p>
          <a:p>
            <a:r>
              <a:rPr lang="en-US" dirty="0" smtClean="0"/>
              <a:t>Pauline to Churches</a:t>
            </a:r>
          </a:p>
          <a:p>
            <a:pPr lvl="1"/>
            <a:r>
              <a:rPr lang="en-US" dirty="0" smtClean="0"/>
              <a:t>Romans, 1-2 Corinthians, Galatians, Ephesians, Philippians, Colossians, 1-2 Thessalonians</a:t>
            </a:r>
          </a:p>
          <a:p>
            <a:r>
              <a:rPr lang="en-US" dirty="0" smtClean="0"/>
              <a:t>Pauline to Individuals</a:t>
            </a:r>
          </a:p>
          <a:p>
            <a:pPr lvl="1"/>
            <a:r>
              <a:rPr lang="en-US" dirty="0" smtClean="0"/>
              <a:t>1-2 Timothy, Titus, Philemon</a:t>
            </a:r>
          </a:p>
          <a:p>
            <a:r>
              <a:rPr lang="en-US" dirty="0" smtClean="0"/>
              <a:t>General</a:t>
            </a:r>
          </a:p>
          <a:p>
            <a:pPr lvl="1"/>
            <a:r>
              <a:rPr lang="en-US" dirty="0" smtClean="0"/>
              <a:t>Hebrews, James, 1-2 Peter, 1-3 John, Jude, Revelation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Main Topics in Epistles</a:t>
            </a:r>
            <a:endParaRPr lang="en-US" dirty="0"/>
          </a:p>
        </p:txBody>
      </p:sp>
      <p:sp>
        <p:nvSpPr>
          <p:cNvPr id="3" name="Content Placeholder 2"/>
          <p:cNvSpPr>
            <a:spLocks noGrp="1"/>
          </p:cNvSpPr>
          <p:nvPr>
            <p:ph idx="1"/>
          </p:nvPr>
        </p:nvSpPr>
        <p:spPr/>
        <p:txBody>
          <a:bodyPr/>
          <a:lstStyle/>
          <a:p>
            <a:r>
              <a:rPr lang="en-US" dirty="0" smtClean="0"/>
              <a:t>Nature of Epistles</a:t>
            </a:r>
          </a:p>
          <a:p>
            <a:r>
              <a:rPr lang="en-US" dirty="0" smtClean="0"/>
              <a:t>Pauline Epistles to Churches</a:t>
            </a:r>
          </a:p>
          <a:p>
            <a:r>
              <a:rPr lang="en-US" dirty="0" smtClean="0"/>
              <a:t>Pauline Epistles to Individuals</a:t>
            </a:r>
          </a:p>
          <a:p>
            <a:r>
              <a:rPr lang="en-US" dirty="0" smtClean="0"/>
              <a:t>General </a:t>
            </a:r>
            <a:r>
              <a:rPr lang="en-US" dirty="0" err="1" smtClean="0"/>
              <a:t>Epistiles</a:t>
            </a:r>
            <a:endParaRPr lang="en-US" dirty="0"/>
          </a:p>
        </p:txBody>
      </p:sp>
      <p:pic>
        <p:nvPicPr>
          <p:cNvPr id="5" name="Picture 4" descr="104956011_1a02876369.jpg"/>
          <p:cNvPicPr>
            <a:picLocks noChangeAspect="1"/>
          </p:cNvPicPr>
          <p:nvPr/>
        </p:nvPicPr>
        <p:blipFill>
          <a:blip r:embed="rId2"/>
          <a:stretch>
            <a:fillRect/>
          </a:stretch>
        </p:blipFill>
        <p:spPr>
          <a:xfrm>
            <a:off x="4000500" y="3505200"/>
            <a:ext cx="4457700" cy="2971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a:t>
            </a:r>
            <a:r>
              <a:rPr lang="en-US" smtClean="0"/>
              <a:t>of Epistles</a:t>
            </a:r>
            <a:endParaRPr lang="en-US"/>
          </a:p>
        </p:txBody>
      </p:sp>
      <p:sp>
        <p:nvSpPr>
          <p:cNvPr id="3" name="Content Placeholder 2"/>
          <p:cNvSpPr>
            <a:spLocks noGrp="1"/>
          </p:cNvSpPr>
          <p:nvPr>
            <p:ph idx="1"/>
          </p:nvPr>
        </p:nvSpPr>
        <p:spPr/>
        <p:txBody>
          <a:bodyPr/>
          <a:lstStyle/>
          <a:p>
            <a:r>
              <a:rPr lang="en-US" dirty="0" smtClean="0"/>
              <a:t>Letters written to churches, individuals or general letters to the Christian public.</a:t>
            </a:r>
          </a:p>
          <a:p>
            <a:r>
              <a:rPr lang="en-US" dirty="0" smtClean="0"/>
              <a:t>Deal with specific problems and issues of the day</a:t>
            </a:r>
          </a:p>
          <a:p>
            <a:r>
              <a:rPr lang="en-US" dirty="0" smtClean="0"/>
              <a:t>Information is timeless and universal</a:t>
            </a:r>
          </a:p>
          <a:p>
            <a:r>
              <a:rPr lang="en-US" dirty="0" smtClean="0"/>
              <a:t>Section of doctrinal truth followed by practical implications of that truth.</a:t>
            </a:r>
          </a:p>
          <a:p>
            <a:r>
              <a:rPr lang="en-US" dirty="0" smtClean="0"/>
              <a:t>Doctrine, then Duty / Principle, then Practice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Pauline Epistles to Churches</a:t>
            </a:r>
            <a:endParaRPr lang="en-US" dirty="0"/>
          </a:p>
        </p:txBody>
      </p:sp>
      <p:sp>
        <p:nvSpPr>
          <p:cNvPr id="3" name="Content Placeholder 2"/>
          <p:cNvSpPr>
            <a:spLocks noGrp="1"/>
          </p:cNvSpPr>
          <p:nvPr>
            <p:ph idx="1"/>
          </p:nvPr>
        </p:nvSpPr>
        <p:spPr/>
        <p:txBody>
          <a:bodyPr/>
          <a:lstStyle/>
          <a:p>
            <a:r>
              <a:rPr lang="en-US" dirty="0" smtClean="0"/>
              <a:t>Romans – heavily doctrinal, most complete doctrine of salvation by grace in Bible</a:t>
            </a:r>
          </a:p>
          <a:p>
            <a:r>
              <a:rPr lang="en-US" dirty="0" smtClean="0"/>
              <a:t>1-2 Corinthians – heavily practical – dealing with a series of problems in the church </a:t>
            </a:r>
          </a:p>
          <a:p>
            <a:r>
              <a:rPr lang="en-US" dirty="0" smtClean="0"/>
              <a:t>Galatians – written to some of Paul’s first converts refuting legalism</a:t>
            </a:r>
          </a:p>
          <a:p>
            <a:r>
              <a:rPr lang="en-US" dirty="0" smtClean="0"/>
              <a:t>Ephesians – deals with believer’s position in Christ and practical implications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Pauline Epistles to Churches</a:t>
            </a:r>
            <a:endParaRPr lang="en-US" dirty="0"/>
          </a:p>
        </p:txBody>
      </p:sp>
      <p:sp>
        <p:nvSpPr>
          <p:cNvPr id="3" name="Content Placeholder 2"/>
          <p:cNvSpPr>
            <a:spLocks noGrp="1"/>
          </p:cNvSpPr>
          <p:nvPr>
            <p:ph idx="1"/>
          </p:nvPr>
        </p:nvSpPr>
        <p:spPr/>
        <p:txBody>
          <a:bodyPr/>
          <a:lstStyle/>
          <a:p>
            <a:r>
              <a:rPr lang="en-US" dirty="0" smtClean="0"/>
              <a:t>Philippians – a warm letter of joy despite trials</a:t>
            </a:r>
          </a:p>
          <a:p>
            <a:r>
              <a:rPr lang="en-US" dirty="0" smtClean="0"/>
              <a:t>Colossians – Preeminence of Christ</a:t>
            </a:r>
          </a:p>
          <a:p>
            <a:r>
              <a:rPr lang="en-US" dirty="0" smtClean="0"/>
              <a:t>1-2 Thessalonians – personal letters dealing wit issues in the church including prophecy and practical living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Pauline Epistles to Individuals</a:t>
            </a:r>
            <a:endParaRPr lang="en-US" dirty="0"/>
          </a:p>
        </p:txBody>
      </p:sp>
      <p:sp>
        <p:nvSpPr>
          <p:cNvPr id="3" name="Content Placeholder 2"/>
          <p:cNvSpPr>
            <a:spLocks noGrp="1"/>
          </p:cNvSpPr>
          <p:nvPr>
            <p:ph idx="1"/>
          </p:nvPr>
        </p:nvSpPr>
        <p:spPr/>
        <p:txBody>
          <a:bodyPr/>
          <a:lstStyle/>
          <a:p>
            <a:r>
              <a:rPr lang="en-US" dirty="0" smtClean="0"/>
              <a:t>1-2 Timothy – two letters to a young pastor in Ephesus.  First counsels him on local church issues. Second encourages him to remain strong during trials.</a:t>
            </a:r>
          </a:p>
          <a:p>
            <a:r>
              <a:rPr lang="en-US" dirty="0" smtClean="0"/>
              <a:t>Titus – to pastor in Crete, dealing with issues including qualifications of church leaders</a:t>
            </a:r>
          </a:p>
          <a:p>
            <a:r>
              <a:rPr lang="en-US" dirty="0" smtClean="0"/>
              <a:t>Philemon – to slave owner urging lenient treatment of runaway slave who became a Christian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Bodies of Water</a:t>
            </a:r>
            <a:endParaRPr lang="en-US" dirty="0"/>
          </a:p>
        </p:txBody>
      </p:sp>
      <p:sp>
        <p:nvSpPr>
          <p:cNvPr id="3" name="Content Placeholder 2"/>
          <p:cNvSpPr>
            <a:spLocks noGrp="1"/>
          </p:cNvSpPr>
          <p:nvPr>
            <p:ph idx="1"/>
          </p:nvPr>
        </p:nvSpPr>
        <p:spPr/>
        <p:txBody>
          <a:bodyPr/>
          <a:lstStyle/>
          <a:p>
            <a:r>
              <a:rPr lang="en-US" dirty="0" smtClean="0"/>
              <a:t>Mediterranean Sea</a:t>
            </a:r>
          </a:p>
          <a:p>
            <a:r>
              <a:rPr lang="en-US" dirty="0" smtClean="0"/>
              <a:t>Sea of Galilee</a:t>
            </a:r>
          </a:p>
          <a:p>
            <a:r>
              <a:rPr lang="en-US" dirty="0" smtClean="0"/>
              <a:t>Jordan River</a:t>
            </a:r>
          </a:p>
          <a:p>
            <a:r>
              <a:rPr lang="en-US" dirty="0" smtClean="0"/>
              <a:t>Dead Sea</a:t>
            </a:r>
            <a:endParaRPr lang="en-US" dirty="0"/>
          </a:p>
        </p:txBody>
      </p:sp>
      <p:pic>
        <p:nvPicPr>
          <p:cNvPr id="5" name="Picture 4" descr="map_lg.jpg"/>
          <p:cNvPicPr>
            <a:picLocks noChangeAspect="1"/>
          </p:cNvPicPr>
          <p:nvPr/>
        </p:nvPicPr>
        <p:blipFill>
          <a:blip r:embed="rId2"/>
          <a:stretch>
            <a:fillRect/>
          </a:stretch>
        </p:blipFill>
        <p:spPr>
          <a:xfrm>
            <a:off x="5083532" y="1417638"/>
            <a:ext cx="3603268" cy="5305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Epistles</a:t>
            </a:r>
            <a:endParaRPr lang="en-US" dirty="0"/>
          </a:p>
        </p:txBody>
      </p:sp>
      <p:sp>
        <p:nvSpPr>
          <p:cNvPr id="3" name="Content Placeholder 2"/>
          <p:cNvSpPr>
            <a:spLocks noGrp="1"/>
          </p:cNvSpPr>
          <p:nvPr>
            <p:ph idx="1"/>
          </p:nvPr>
        </p:nvSpPr>
        <p:spPr/>
        <p:txBody>
          <a:bodyPr/>
          <a:lstStyle/>
          <a:p>
            <a:r>
              <a:rPr lang="en-US" dirty="0" smtClean="0"/>
              <a:t>Hebrews – heavily doctrinal drawing from OT truth in teaching NT truth to Jews</a:t>
            </a:r>
          </a:p>
          <a:p>
            <a:r>
              <a:rPr lang="en-US" dirty="0" smtClean="0"/>
              <a:t>James – incisive and practical teaching on outworking of faith in everyday life</a:t>
            </a:r>
          </a:p>
          <a:p>
            <a:r>
              <a:rPr lang="en-US" dirty="0" smtClean="0"/>
              <a:t>1-2 Peter – to believers throughout Asia and Galatia, response to suffering and opposition</a:t>
            </a:r>
          </a:p>
          <a:p>
            <a:r>
              <a:rPr lang="en-US" dirty="0" smtClean="0"/>
              <a:t>1-3 John – deals with love of God</a:t>
            </a:r>
          </a:p>
          <a:p>
            <a:r>
              <a:rPr lang="en-US" dirty="0" smtClean="0"/>
              <a:t>Jude – warnings against ungodly living</a:t>
            </a:r>
          </a:p>
          <a:p>
            <a:r>
              <a:rPr lang="en-US" dirty="0" smtClean="0"/>
              <a:t>Revelation – Nature and chronology of future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1</a:t>
            </a:r>
            <a:endParaRPr lang="en-US" dirty="0"/>
          </a:p>
        </p:txBody>
      </p:sp>
      <p:sp>
        <p:nvSpPr>
          <p:cNvPr id="3" name="Content Placeholder 2"/>
          <p:cNvSpPr>
            <a:spLocks noGrp="1"/>
          </p:cNvSpPr>
          <p:nvPr>
            <p:ph idx="1"/>
          </p:nvPr>
        </p:nvSpPr>
        <p:spPr/>
        <p:txBody>
          <a:bodyPr/>
          <a:lstStyle/>
          <a:p>
            <a:r>
              <a:rPr lang="en-US" dirty="0" smtClean="0"/>
              <a:t>List each book in the New Testament and a brief (one-line) description of the book.</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Answer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Matthew - Presents Jesus as the Messiah.  Genealogy of Jesus through Joseph.  Fulfillment of O.T. prophecy</a:t>
            </a:r>
            <a:r>
              <a:rPr lang="en-US" dirty="0" smtClean="0"/>
              <a:t>.</a:t>
            </a:r>
          </a:p>
          <a:p>
            <a:r>
              <a:rPr lang="en-US" dirty="0" smtClean="0"/>
              <a:t>Mark </a:t>
            </a:r>
            <a:r>
              <a:rPr lang="en-US" dirty="0" smtClean="0"/>
              <a:t>- Presents Jesus as the Servant.  1/3 of the gospel deals with the last week of His life</a:t>
            </a:r>
            <a:r>
              <a:rPr lang="en-US" dirty="0" smtClean="0"/>
              <a:t>.</a:t>
            </a:r>
          </a:p>
          <a:p>
            <a:r>
              <a:rPr lang="en-US" dirty="0" smtClean="0"/>
              <a:t>Luke </a:t>
            </a:r>
            <a:r>
              <a:rPr lang="en-US" dirty="0" smtClean="0"/>
              <a:t>- Presents Jesus as the Son of Man to seek and save the lost.  Genealogy of Jesus through Mary.  Largest of the gospels</a:t>
            </a:r>
            <a:r>
              <a:rPr lang="en-US" dirty="0" smtClean="0"/>
              <a:t>.</a:t>
            </a:r>
          </a:p>
          <a:p>
            <a:r>
              <a:rPr lang="en-US" dirty="0" smtClean="0"/>
              <a:t>John </a:t>
            </a:r>
            <a:r>
              <a:rPr lang="en-US" dirty="0" smtClean="0"/>
              <a:t>- Presents Jesus as God in flesh, the Christ, so that you might believe</a:t>
            </a:r>
            <a:r>
              <a:rPr lang="en-US" dirty="0" smtClean="0"/>
              <a:t>.</a:t>
            </a:r>
          </a:p>
          <a:p>
            <a:r>
              <a:rPr lang="en-US" dirty="0" smtClean="0"/>
              <a:t>Acts </a:t>
            </a:r>
            <a:r>
              <a:rPr lang="en-US" dirty="0" smtClean="0"/>
              <a:t>- Historical account from Jesus’ ascension to travels of Paul in his missionary journeys.</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Answer</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Romans - A systematic examination of justification, sanctification, and glorification.  Examines God’s plan for the Jews and the Gentiles</a:t>
            </a:r>
            <a:r>
              <a:rPr lang="en-US" dirty="0" smtClean="0"/>
              <a:t>.</a:t>
            </a:r>
          </a:p>
          <a:p>
            <a:r>
              <a:rPr lang="en-US" dirty="0" smtClean="0"/>
              <a:t>1 </a:t>
            </a:r>
            <a:r>
              <a:rPr lang="en-US" dirty="0" smtClean="0"/>
              <a:t>Corinthians - This letter deals with factions and corrections due to immorality, lawsuits, and abuse of the Lord’s Supper.   Also mentions idols, marriage, and the resurrection</a:t>
            </a:r>
            <a:r>
              <a:rPr lang="en-US" dirty="0" smtClean="0"/>
              <a:t>.</a:t>
            </a:r>
          </a:p>
          <a:p>
            <a:r>
              <a:rPr lang="en-US" dirty="0" smtClean="0"/>
              <a:t>2 </a:t>
            </a:r>
            <a:r>
              <a:rPr lang="en-US" dirty="0" smtClean="0"/>
              <a:t>Corinthians - Paul’s defense of his apostolic position</a:t>
            </a:r>
            <a:r>
              <a:rPr lang="en-US" dirty="0" smtClean="0"/>
              <a:t>.</a:t>
            </a:r>
          </a:p>
          <a:p>
            <a:r>
              <a:rPr lang="en-US" dirty="0" smtClean="0"/>
              <a:t>Galatians </a:t>
            </a:r>
            <a:r>
              <a:rPr lang="en-US" dirty="0" smtClean="0"/>
              <a:t>- Paul refutes the errors of legalism and examines the proper place of grace in the Christian’s life</a:t>
            </a:r>
            <a:r>
              <a:rPr lang="en-US" dirty="0" smtClean="0"/>
              <a:t>.</a:t>
            </a:r>
          </a:p>
          <a:p>
            <a:r>
              <a:rPr lang="en-US" dirty="0" smtClean="0"/>
              <a:t>Ephesians </a:t>
            </a:r>
            <a:r>
              <a:rPr lang="en-US" dirty="0" smtClean="0"/>
              <a:t>- The believer’s position in Christ and information on Spiritual warfare</a:t>
            </a:r>
            <a:r>
              <a:rPr lang="en-US" dirty="0" smtClean="0"/>
              <a:t>.</a:t>
            </a:r>
          </a:p>
          <a:p>
            <a:r>
              <a:rPr lang="en-US" dirty="0" smtClean="0"/>
              <a:t>Philippians </a:t>
            </a:r>
            <a:r>
              <a:rPr lang="en-US" dirty="0" smtClean="0"/>
              <a:t>- Paul speaks of his imprisonment and his love for the Philippians.  He exhorts them to godliness and warns them of </a:t>
            </a:r>
            <a:r>
              <a:rPr lang="en-US" dirty="0" smtClean="0"/>
              <a:t>legalism</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Answer</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Colossians - Paul focuses on the preeminence of Jesus in creation, redemption, and godliness.</a:t>
            </a:r>
          </a:p>
          <a:p>
            <a:r>
              <a:rPr lang="en-US" dirty="0" smtClean="0"/>
              <a:t>1 Thessalonians - Paul’s ministry to the Thessalonians.  Teachings on purity and mention of the return of Christ.</a:t>
            </a:r>
          </a:p>
          <a:p>
            <a:r>
              <a:rPr lang="en-US" dirty="0" smtClean="0"/>
              <a:t>2 Thessalonians - Corrections on the Day of the Lord.</a:t>
            </a:r>
          </a:p>
          <a:p>
            <a:r>
              <a:rPr lang="en-US" dirty="0" smtClean="0"/>
              <a:t>1 Timothy - Instructions to Timothy on proper leadership and dealings with false teachers, the role of women, prayer, and requirements of elders and deacons</a:t>
            </a:r>
          </a:p>
          <a:p>
            <a:r>
              <a:rPr lang="en-US" dirty="0" smtClean="0"/>
              <a:t>2 Timothy - A letter of encouragement to Timothy to be strong.</a:t>
            </a:r>
          </a:p>
          <a:p>
            <a:r>
              <a:rPr lang="en-US" dirty="0" smtClean="0"/>
              <a:t>Titus - Paul left Titus in Crete to care for the churches there. Requirements for elders.</a:t>
            </a:r>
          </a:p>
          <a:p>
            <a:r>
              <a:rPr lang="en-US" dirty="0" smtClean="0"/>
              <a:t>Philemon - a letter to the owner of a runaway slave.  Paul appeals to Philemon to forgive </a:t>
            </a:r>
            <a:r>
              <a:rPr lang="en-US" dirty="0" err="1" smtClean="0"/>
              <a:t>Onesimus</a:t>
            </a:r>
            <a:r>
              <a:rPr lang="en-US" dirty="0" smtClean="0"/>
              <a:t>.</a:t>
            </a:r>
          </a:p>
          <a:p>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Answer</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Hebrews - A letter to the Hebrew Christians in danger of returning to Judaism.  It demonstrates the superiority of Jesus over the O.T. system.</a:t>
            </a:r>
            <a:r>
              <a:rPr lang="en-US" dirty="0" smtClean="0"/>
              <a:t> </a:t>
            </a:r>
          </a:p>
          <a:p>
            <a:r>
              <a:rPr lang="en-US" dirty="0" smtClean="0"/>
              <a:t>James </a:t>
            </a:r>
            <a:r>
              <a:rPr lang="en-US" dirty="0" smtClean="0"/>
              <a:t>- a practical exhortation of believers to live a Christian life evidencing regeneration.  It urges self-examination of the evidence of the changed life</a:t>
            </a:r>
            <a:r>
              <a:rPr lang="en-US" dirty="0" smtClean="0"/>
              <a:t>.</a:t>
            </a:r>
          </a:p>
          <a:p>
            <a:r>
              <a:rPr lang="en-US" dirty="0" smtClean="0"/>
              <a:t>1 </a:t>
            </a:r>
            <a:r>
              <a:rPr lang="en-US" dirty="0" smtClean="0"/>
              <a:t>Peter - Peter wrote this letter to encourage its recipients in the light of their suffering and be humble in it.  Mentions baptism</a:t>
            </a:r>
            <a:r>
              <a:rPr lang="en-US" dirty="0" smtClean="0"/>
              <a:t>.</a:t>
            </a:r>
          </a:p>
          <a:p>
            <a:r>
              <a:rPr lang="en-US" dirty="0" smtClean="0"/>
              <a:t>2 </a:t>
            </a:r>
            <a:r>
              <a:rPr lang="en-US" dirty="0" smtClean="0"/>
              <a:t>Peter - Deals with the person on an inward level, warnings against false teachers, and mentions the Day of the Lord</a:t>
            </a:r>
            <a:r>
              <a:rPr lang="en-US" dirty="0" smtClean="0"/>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Answer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1 John - John describes true fellowship of the believers with other believers and with God.  Describes God as light and love.  Encourages a holy Christian walk before the Lord. </a:t>
            </a:r>
            <a:r>
              <a:rPr lang="en-US" dirty="0" smtClean="0"/>
              <a:t> </a:t>
            </a:r>
          </a:p>
          <a:p>
            <a:r>
              <a:rPr lang="en-US" dirty="0" smtClean="0"/>
              <a:t>2 John - Praise for walking in Christ and a reminder to walk in God’s love.</a:t>
            </a:r>
          </a:p>
          <a:p>
            <a:r>
              <a:rPr lang="en-US" dirty="0" smtClean="0"/>
              <a:t>3 John - John thanks Gaius for his kindness to God’s people and rebukes </a:t>
            </a:r>
            <a:r>
              <a:rPr lang="en-US" dirty="0" err="1" smtClean="0"/>
              <a:t>Diotrephes</a:t>
            </a:r>
            <a:r>
              <a:rPr lang="en-US" dirty="0" smtClean="0"/>
              <a:t>.</a:t>
            </a:r>
          </a:p>
          <a:p>
            <a:r>
              <a:rPr lang="en-US" dirty="0" smtClean="0"/>
              <a:t>Jude - Exposing false teachers and uses O.T. allusions to demonstrate the judgment upon them.  Contends for the faith.</a:t>
            </a:r>
          </a:p>
          <a:p>
            <a:r>
              <a:rPr lang="en-US" dirty="0" smtClean="0"/>
              <a:t>Revelation</a:t>
            </a:r>
            <a:r>
              <a:rPr lang="en-US" dirty="0" smtClean="0"/>
              <a:t> – </a:t>
            </a:r>
            <a:r>
              <a:rPr lang="en-US" dirty="0" smtClean="0"/>
              <a:t>A</a:t>
            </a:r>
            <a:r>
              <a:rPr lang="en-US" dirty="0" smtClean="0"/>
              <a:t> vision </a:t>
            </a:r>
            <a:r>
              <a:rPr lang="en-US" dirty="0" smtClean="0"/>
              <a:t>of the future rebellion, judgment, and consummation of all things.</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 2	</a:t>
            </a:r>
            <a:endParaRPr lang="en-US" dirty="0"/>
          </a:p>
        </p:txBody>
      </p:sp>
      <p:sp>
        <p:nvSpPr>
          <p:cNvPr id="3" name="Content Placeholder 2"/>
          <p:cNvSpPr>
            <a:spLocks noGrp="1"/>
          </p:cNvSpPr>
          <p:nvPr>
            <p:ph idx="1"/>
          </p:nvPr>
        </p:nvSpPr>
        <p:spPr/>
        <p:txBody>
          <a:bodyPr/>
          <a:lstStyle/>
          <a:p>
            <a:r>
              <a:rPr lang="en-US" dirty="0" smtClean="0"/>
              <a:t>Form Two Teams</a:t>
            </a:r>
          </a:p>
          <a:p>
            <a:r>
              <a:rPr lang="en-US" dirty="0" smtClean="0"/>
              <a:t>Select a spokesperson</a:t>
            </a:r>
          </a:p>
          <a:p>
            <a:r>
              <a:rPr lang="en-US" dirty="0" smtClean="0"/>
              <a:t>When the question is shown, you may discuss but spokesperson must answer</a:t>
            </a:r>
          </a:p>
          <a:p>
            <a:r>
              <a:rPr lang="en-US" dirty="0" smtClean="0"/>
              <a:t>1 point for every correct answer</a:t>
            </a:r>
          </a:p>
          <a:p>
            <a:r>
              <a:rPr lang="en-US" dirty="0" smtClean="0"/>
              <a:t>Bonus points at the end</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Every 50 years the Israelites had a Jubilee. What happened during Jubilee</a:t>
            </a:r>
            <a:r>
              <a:rPr lang="en-US" b="1" dirty="0" smtClean="0"/>
              <a:t>?</a:t>
            </a:r>
          </a:p>
          <a:p>
            <a:pPr lvl="1"/>
            <a:r>
              <a:rPr lang="en-US" b="1" dirty="0" smtClean="0"/>
              <a:t>Borrowed </a:t>
            </a:r>
            <a:r>
              <a:rPr lang="en-US" b="1" dirty="0" smtClean="0"/>
              <a:t>Items Were </a:t>
            </a:r>
            <a:r>
              <a:rPr lang="en-US" b="1" dirty="0" smtClean="0"/>
              <a:t>Returned</a:t>
            </a:r>
          </a:p>
          <a:p>
            <a:pPr lvl="1"/>
            <a:r>
              <a:rPr lang="en-US" b="1" dirty="0" smtClean="0"/>
              <a:t>Every </a:t>
            </a:r>
            <a:r>
              <a:rPr lang="en-US" b="1" dirty="0" smtClean="0"/>
              <a:t>servant was set free</a:t>
            </a:r>
            <a:r>
              <a:rPr lang="en-US" b="1" dirty="0" smtClean="0"/>
              <a:t>.</a:t>
            </a:r>
          </a:p>
          <a:p>
            <a:pPr lvl="1"/>
            <a:r>
              <a:rPr lang="en-US" b="1" dirty="0" smtClean="0"/>
              <a:t>No </a:t>
            </a:r>
            <a:r>
              <a:rPr lang="en-US" b="1" dirty="0" smtClean="0"/>
              <a:t>Crops Were </a:t>
            </a:r>
            <a:r>
              <a:rPr lang="en-US" b="1" dirty="0" smtClean="0"/>
              <a:t>Harvested</a:t>
            </a:r>
          </a:p>
          <a:p>
            <a:pPr lvl="1"/>
            <a:r>
              <a:rPr lang="en-US" b="1" dirty="0" smtClean="0"/>
              <a:t>All </a:t>
            </a:r>
            <a:r>
              <a:rPr lang="en-US" b="1" dirty="0" smtClean="0"/>
              <a:t>of the </a:t>
            </a:r>
            <a:r>
              <a:rPr lang="en-US" b="1" dirty="0" smtClean="0"/>
              <a:t>Above </a:t>
            </a:r>
            <a:endParaRPr lang="en-US" dirty="0"/>
          </a:p>
        </p:txBody>
      </p:sp>
      <p:sp>
        <p:nvSpPr>
          <p:cNvPr id="4" name="Left Arrow 3"/>
          <p:cNvSpPr/>
          <p:nvPr/>
        </p:nvSpPr>
        <p:spPr>
          <a:xfrm>
            <a:off x="38100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When could an Israelite make a slave of another Israelite</a:t>
            </a:r>
            <a:r>
              <a:rPr lang="en-US" b="1" dirty="0" smtClean="0"/>
              <a:t>?</a:t>
            </a:r>
          </a:p>
          <a:p>
            <a:pPr lvl="1"/>
            <a:r>
              <a:rPr lang="en-US" b="1" dirty="0" smtClean="0"/>
              <a:t>One </a:t>
            </a:r>
            <a:r>
              <a:rPr lang="en-US" b="1" dirty="0" smtClean="0"/>
              <a:t>year before jubilee</a:t>
            </a:r>
            <a:r>
              <a:rPr lang="en-US" b="1" dirty="0" smtClean="0"/>
              <a:t>.</a:t>
            </a:r>
          </a:p>
          <a:p>
            <a:pPr lvl="1"/>
            <a:r>
              <a:rPr lang="en-US" b="1" dirty="0" smtClean="0"/>
              <a:t>Never</a:t>
            </a:r>
          </a:p>
          <a:p>
            <a:pPr lvl="1"/>
            <a:r>
              <a:rPr lang="en-US" b="1" dirty="0" smtClean="0"/>
              <a:t>If </a:t>
            </a:r>
            <a:r>
              <a:rPr lang="en-US" b="1" dirty="0" smtClean="0"/>
              <a:t>they were sold by a stranger</a:t>
            </a:r>
            <a:r>
              <a:rPr lang="en-US" b="1" dirty="0" smtClean="0"/>
              <a:t>.</a:t>
            </a:r>
          </a:p>
          <a:p>
            <a:pPr lvl="1"/>
            <a:r>
              <a:rPr lang="en-US" b="1" dirty="0" smtClean="0"/>
              <a:t>After </a:t>
            </a:r>
            <a:r>
              <a:rPr lang="en-US" b="1" dirty="0" smtClean="0"/>
              <a:t>Jubilee.</a:t>
            </a:r>
            <a:endParaRPr lang="en-US" dirty="0"/>
          </a:p>
        </p:txBody>
      </p:sp>
      <p:sp>
        <p:nvSpPr>
          <p:cNvPr id="4" name="Left Arrow 3"/>
          <p:cNvSpPr/>
          <p:nvPr/>
        </p:nvSpPr>
        <p:spPr>
          <a:xfrm>
            <a:off x="23622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Provinces</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r>
              <a:rPr lang="en-US" dirty="0" smtClean="0"/>
              <a:t>Galilee</a:t>
            </a:r>
          </a:p>
          <a:p>
            <a:pPr lvl="1"/>
            <a:r>
              <a:rPr lang="en-US" dirty="0" smtClean="0"/>
              <a:t>Jesus considered His home province</a:t>
            </a:r>
          </a:p>
          <a:p>
            <a:pPr lvl="1"/>
            <a:r>
              <a:rPr lang="en-US" dirty="0" smtClean="0"/>
              <a:t>Nazareth and Capernaum</a:t>
            </a:r>
          </a:p>
          <a:p>
            <a:r>
              <a:rPr lang="en-US" dirty="0" smtClean="0"/>
              <a:t>Samaria</a:t>
            </a:r>
          </a:p>
          <a:p>
            <a:pPr lvl="1"/>
            <a:r>
              <a:rPr lang="en-US" dirty="0" smtClean="0"/>
              <a:t>Home to Samaritans</a:t>
            </a:r>
          </a:p>
          <a:p>
            <a:pPr lvl="1"/>
            <a:r>
              <a:rPr lang="en-US" dirty="0" smtClean="0"/>
              <a:t>Jewish and Gentile – animosity </a:t>
            </a:r>
            <a:br>
              <a:rPr lang="en-US" dirty="0" smtClean="0"/>
            </a:br>
            <a:r>
              <a:rPr lang="en-US" dirty="0" smtClean="0"/>
              <a:t>with Jews</a:t>
            </a:r>
          </a:p>
          <a:p>
            <a:r>
              <a:rPr lang="en-US" dirty="0" smtClean="0"/>
              <a:t>Judea</a:t>
            </a:r>
          </a:p>
          <a:p>
            <a:pPr lvl="1"/>
            <a:r>
              <a:rPr lang="en-US" dirty="0" smtClean="0"/>
              <a:t>Same area as southern tribe of Judah</a:t>
            </a:r>
          </a:p>
          <a:p>
            <a:pPr lvl="1"/>
            <a:r>
              <a:rPr lang="en-US" dirty="0" smtClean="0"/>
              <a:t>Home to most of the Jews in the New Testament</a:t>
            </a:r>
          </a:p>
          <a:p>
            <a:r>
              <a:rPr lang="en-US" dirty="0" err="1" smtClean="0"/>
              <a:t>Perea</a:t>
            </a:r>
            <a:endParaRPr lang="en-US" dirty="0" smtClean="0"/>
          </a:p>
          <a:p>
            <a:pPr lvl="1"/>
            <a:r>
              <a:rPr lang="en-US" dirty="0" smtClean="0"/>
              <a:t>Narrow province on east bank of Jordan River</a:t>
            </a:r>
          </a:p>
          <a:p>
            <a:pPr lvl="1"/>
            <a:r>
              <a:rPr lang="en-US" dirty="0" smtClean="0"/>
              <a:t>Jesus spent time here at end of His ministry</a:t>
            </a:r>
          </a:p>
          <a:p>
            <a:endParaRPr lang="en-US" dirty="0"/>
          </a:p>
        </p:txBody>
      </p:sp>
      <p:pic>
        <p:nvPicPr>
          <p:cNvPr id="4" name="Picture 3" descr="samaria.jpg"/>
          <p:cNvPicPr>
            <a:picLocks noChangeAspect="1"/>
          </p:cNvPicPr>
          <p:nvPr/>
        </p:nvPicPr>
        <p:blipFill>
          <a:blip r:embed="rId2"/>
          <a:stretch>
            <a:fillRect/>
          </a:stretch>
        </p:blipFill>
        <p:spPr>
          <a:xfrm>
            <a:off x="6096001" y="1022262"/>
            <a:ext cx="2986490" cy="39355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was promised to the Israelites if they obeyed God</a:t>
            </a:r>
            <a:r>
              <a:rPr lang="en-US" b="1" dirty="0" smtClean="0"/>
              <a:t>?</a:t>
            </a:r>
          </a:p>
          <a:p>
            <a:pPr lvl="1"/>
            <a:r>
              <a:rPr lang="en-US" b="1" dirty="0" smtClean="0"/>
              <a:t>Peace</a:t>
            </a:r>
          </a:p>
          <a:p>
            <a:pPr lvl="1"/>
            <a:r>
              <a:rPr lang="en-US" b="1" dirty="0" smtClean="0"/>
              <a:t>Good Harvests</a:t>
            </a:r>
          </a:p>
          <a:p>
            <a:pPr lvl="1"/>
            <a:r>
              <a:rPr lang="en-US" b="1" dirty="0" smtClean="0"/>
              <a:t>God's Presence</a:t>
            </a:r>
          </a:p>
          <a:p>
            <a:pPr lvl="1"/>
            <a:r>
              <a:rPr lang="en-US" b="1" dirty="0" smtClean="0"/>
              <a:t>All </a:t>
            </a:r>
            <a:r>
              <a:rPr lang="en-US" b="1" dirty="0" smtClean="0"/>
              <a:t>of the Above</a:t>
            </a:r>
            <a:endParaRPr lang="en-US" dirty="0"/>
          </a:p>
        </p:txBody>
      </p:sp>
      <p:sp>
        <p:nvSpPr>
          <p:cNvPr id="4" name="Left Arrow 3"/>
          <p:cNvSpPr/>
          <p:nvPr/>
        </p:nvSpPr>
        <p:spPr>
          <a:xfrm>
            <a:off x="38100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was promised to the Israelites if they did not obey God</a:t>
            </a:r>
            <a:r>
              <a:rPr lang="en-US" b="1" dirty="0" smtClean="0"/>
              <a:t>?</a:t>
            </a:r>
          </a:p>
          <a:p>
            <a:pPr lvl="1"/>
            <a:r>
              <a:rPr lang="en-US" b="1" dirty="0" smtClean="0"/>
              <a:t>Starvation</a:t>
            </a:r>
          </a:p>
          <a:p>
            <a:pPr lvl="1"/>
            <a:r>
              <a:rPr lang="en-US" b="1" dirty="0" smtClean="0"/>
              <a:t>Plague</a:t>
            </a:r>
          </a:p>
          <a:p>
            <a:pPr lvl="1"/>
            <a:r>
              <a:rPr lang="en-US" b="1" dirty="0" smtClean="0"/>
              <a:t>War</a:t>
            </a:r>
          </a:p>
          <a:p>
            <a:pPr lvl="1"/>
            <a:r>
              <a:rPr lang="en-US" b="1" dirty="0" smtClean="0"/>
              <a:t>All </a:t>
            </a:r>
            <a:r>
              <a:rPr lang="en-US" b="1" dirty="0" smtClean="0"/>
              <a:t>of the Above</a:t>
            </a:r>
            <a:endParaRPr lang="en-US" dirty="0"/>
          </a:p>
        </p:txBody>
      </p:sp>
      <p:sp>
        <p:nvSpPr>
          <p:cNvPr id="4" name="Left Arrow 3"/>
          <p:cNvSpPr/>
          <p:nvPr/>
        </p:nvSpPr>
        <p:spPr>
          <a:xfrm>
            <a:off x="38100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During the time of Moses, how much was the Tithe of the Herd</a:t>
            </a:r>
            <a:r>
              <a:rPr lang="en-US" b="1" dirty="0" smtClean="0"/>
              <a:t>?</a:t>
            </a:r>
          </a:p>
          <a:p>
            <a:pPr lvl="1"/>
            <a:r>
              <a:rPr lang="en-US" b="1" dirty="0" smtClean="0"/>
              <a:t>0.5</a:t>
            </a:r>
          </a:p>
          <a:p>
            <a:pPr lvl="1"/>
            <a:r>
              <a:rPr lang="en-US" b="1" dirty="0" smtClean="0"/>
              <a:t>0.1</a:t>
            </a:r>
          </a:p>
          <a:p>
            <a:pPr lvl="1"/>
            <a:r>
              <a:rPr lang="en-US" b="1" dirty="0" smtClean="0"/>
              <a:t>No </a:t>
            </a:r>
            <a:r>
              <a:rPr lang="en-US" b="1" dirty="0" smtClean="0"/>
              <a:t>Such </a:t>
            </a:r>
            <a:r>
              <a:rPr lang="en-US" b="1" dirty="0" smtClean="0"/>
              <a:t>Thing</a:t>
            </a:r>
          </a:p>
          <a:p>
            <a:pPr lvl="1"/>
            <a:r>
              <a:rPr lang="en-US" b="1" dirty="0" smtClean="0"/>
              <a:t>0.25</a:t>
            </a:r>
            <a:endParaRPr lang="en-US" dirty="0"/>
          </a:p>
        </p:txBody>
      </p:sp>
      <p:sp>
        <p:nvSpPr>
          <p:cNvPr id="4" name="Left Arrow 3"/>
          <p:cNvSpPr/>
          <p:nvPr/>
        </p:nvSpPr>
        <p:spPr>
          <a:xfrm>
            <a:off x="19050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How much was a 20 year old male worth in Israel during the time of Moses</a:t>
            </a:r>
            <a:r>
              <a:rPr lang="en-US" b="1" dirty="0" smtClean="0"/>
              <a:t>?</a:t>
            </a:r>
          </a:p>
          <a:p>
            <a:pPr lvl="1"/>
            <a:r>
              <a:rPr lang="en-US" b="1" dirty="0" smtClean="0"/>
              <a:t>30 </a:t>
            </a:r>
            <a:r>
              <a:rPr lang="en-US" b="1" dirty="0" smtClean="0"/>
              <a:t>Shekels of </a:t>
            </a:r>
            <a:r>
              <a:rPr lang="en-US" b="1" dirty="0" smtClean="0"/>
              <a:t>Silver</a:t>
            </a:r>
          </a:p>
          <a:p>
            <a:pPr lvl="1"/>
            <a:r>
              <a:rPr lang="en-US" b="1" dirty="0" smtClean="0"/>
              <a:t>10 </a:t>
            </a:r>
            <a:r>
              <a:rPr lang="en-US" b="1" dirty="0" smtClean="0"/>
              <a:t>Shekels of </a:t>
            </a:r>
            <a:r>
              <a:rPr lang="en-US" b="1" dirty="0" smtClean="0"/>
              <a:t>Silver</a:t>
            </a:r>
          </a:p>
          <a:p>
            <a:pPr lvl="1"/>
            <a:r>
              <a:rPr lang="en-US" b="1" dirty="0" smtClean="0"/>
              <a:t>20 </a:t>
            </a:r>
            <a:r>
              <a:rPr lang="en-US" b="1" dirty="0" smtClean="0"/>
              <a:t>Shekels of </a:t>
            </a:r>
            <a:r>
              <a:rPr lang="en-US" b="1" dirty="0" smtClean="0"/>
              <a:t>Silver</a:t>
            </a:r>
          </a:p>
          <a:p>
            <a:pPr lvl="1"/>
            <a:r>
              <a:rPr lang="en-US" b="1" dirty="0" smtClean="0"/>
              <a:t>50 </a:t>
            </a:r>
            <a:r>
              <a:rPr lang="en-US" b="1" dirty="0" smtClean="0"/>
              <a:t>Shekels of Silver</a:t>
            </a:r>
            <a:endParaRPr lang="en-US" dirty="0"/>
          </a:p>
        </p:txBody>
      </p:sp>
      <p:sp>
        <p:nvSpPr>
          <p:cNvPr id="4" name="Left Arrow 3"/>
          <p:cNvSpPr/>
          <p:nvPr/>
        </p:nvSpPr>
        <p:spPr>
          <a:xfrm>
            <a:off x="4191000" y="38100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Jesus sent his disciples out with what</a:t>
            </a:r>
            <a:r>
              <a:rPr lang="en-US" b="1" dirty="0" smtClean="0"/>
              <a:t>?</a:t>
            </a:r>
          </a:p>
          <a:p>
            <a:pPr lvl="1"/>
            <a:r>
              <a:rPr lang="en-US" b="1" dirty="0" smtClean="0"/>
              <a:t>Staves</a:t>
            </a:r>
          </a:p>
          <a:p>
            <a:pPr lvl="1"/>
            <a:r>
              <a:rPr lang="en-US" b="1" dirty="0" smtClean="0"/>
              <a:t>Scrip</a:t>
            </a:r>
          </a:p>
          <a:p>
            <a:pPr lvl="1"/>
            <a:r>
              <a:rPr lang="en-US" b="1" dirty="0" smtClean="0"/>
              <a:t>Bread </a:t>
            </a:r>
            <a:r>
              <a:rPr lang="en-US" b="1" dirty="0" smtClean="0"/>
              <a:t>and </a:t>
            </a:r>
            <a:r>
              <a:rPr lang="en-US" b="1" dirty="0" smtClean="0"/>
              <a:t>money</a:t>
            </a:r>
          </a:p>
          <a:p>
            <a:pPr lvl="1"/>
            <a:r>
              <a:rPr lang="en-US" b="1" dirty="0" smtClean="0"/>
              <a:t>Nothing</a:t>
            </a:r>
          </a:p>
          <a:p>
            <a:pPr lvl="1"/>
            <a:r>
              <a:rPr lang="en-US" b="1" dirty="0" smtClean="0"/>
              <a:t>Coats</a:t>
            </a:r>
            <a:endParaRPr lang="en-US" dirty="0"/>
          </a:p>
        </p:txBody>
      </p:sp>
      <p:sp>
        <p:nvSpPr>
          <p:cNvPr id="4" name="Left Arrow 3"/>
          <p:cNvSpPr/>
          <p:nvPr/>
        </p:nvSpPr>
        <p:spPr>
          <a:xfrm>
            <a:off x="2667000" y="38862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type of tree did </a:t>
            </a:r>
            <a:r>
              <a:rPr lang="en-US" b="1" dirty="0" err="1" smtClean="0"/>
              <a:t>Zacchaeus</a:t>
            </a:r>
            <a:r>
              <a:rPr lang="en-US" b="1" dirty="0" smtClean="0"/>
              <a:t> climb to see Jesus</a:t>
            </a:r>
            <a:r>
              <a:rPr lang="en-US" b="1" dirty="0" smtClean="0"/>
              <a:t>?</a:t>
            </a:r>
          </a:p>
          <a:p>
            <a:pPr lvl="1"/>
            <a:r>
              <a:rPr lang="en-US" b="1" dirty="0" err="1" smtClean="0"/>
              <a:t>Sycomore</a:t>
            </a:r>
            <a:endParaRPr lang="en-US" b="1" dirty="0" smtClean="0"/>
          </a:p>
          <a:p>
            <a:pPr lvl="1"/>
            <a:r>
              <a:rPr lang="en-US" b="1" dirty="0" err="1" smtClean="0"/>
              <a:t>Gopherwood</a:t>
            </a:r>
            <a:endParaRPr lang="en-US" b="1" dirty="0" smtClean="0"/>
          </a:p>
          <a:p>
            <a:pPr lvl="1"/>
            <a:r>
              <a:rPr lang="en-US" b="1" dirty="0" smtClean="0"/>
              <a:t>Cedar</a:t>
            </a:r>
          </a:p>
          <a:p>
            <a:pPr lvl="1"/>
            <a:r>
              <a:rPr lang="en-US" b="1" dirty="0" smtClean="0"/>
              <a:t>Acacia</a:t>
            </a:r>
            <a:endParaRPr lang="en-US" dirty="0"/>
          </a:p>
        </p:txBody>
      </p:sp>
      <p:sp>
        <p:nvSpPr>
          <p:cNvPr id="4" name="Left Arrow 3"/>
          <p:cNvSpPr/>
          <p:nvPr/>
        </p:nvSpPr>
        <p:spPr>
          <a:xfrm>
            <a:off x="2895600" y="2819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How many lepers did Jesus heal, as recorded in all of the Bible</a:t>
            </a:r>
            <a:r>
              <a:rPr lang="en-US" b="1" dirty="0" smtClean="0"/>
              <a:t>?</a:t>
            </a:r>
          </a:p>
          <a:p>
            <a:pPr lvl="1"/>
            <a:r>
              <a:rPr lang="en-US" b="1" dirty="0" smtClean="0"/>
              <a:t>8</a:t>
            </a:r>
          </a:p>
          <a:p>
            <a:pPr lvl="1"/>
            <a:r>
              <a:rPr lang="en-US" b="1" dirty="0" smtClean="0"/>
              <a:t>10</a:t>
            </a:r>
          </a:p>
          <a:p>
            <a:pPr lvl="1"/>
            <a:r>
              <a:rPr lang="en-US" b="1" dirty="0" smtClean="0"/>
              <a:t>11</a:t>
            </a:r>
          </a:p>
          <a:p>
            <a:pPr lvl="1"/>
            <a:r>
              <a:rPr lang="en-US" b="1" dirty="0" smtClean="0"/>
              <a:t>14</a:t>
            </a:r>
            <a:endParaRPr lang="en-US" dirty="0"/>
          </a:p>
        </p:txBody>
      </p:sp>
      <p:sp>
        <p:nvSpPr>
          <p:cNvPr id="4" name="Left Arrow 3"/>
          <p:cNvSpPr/>
          <p:nvPr/>
        </p:nvSpPr>
        <p:spPr>
          <a:xfrm>
            <a:off x="1828800" y="38100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were the 12 Apostles asked to take with them as they go out to preach</a:t>
            </a:r>
            <a:r>
              <a:rPr lang="en-US" b="1" dirty="0" smtClean="0"/>
              <a:t>?</a:t>
            </a:r>
          </a:p>
          <a:p>
            <a:pPr lvl="1"/>
            <a:r>
              <a:rPr lang="en-US" b="1" dirty="0" smtClean="0"/>
              <a:t>Food </a:t>
            </a:r>
            <a:r>
              <a:rPr lang="en-US" b="1" dirty="0" smtClean="0"/>
              <a:t>For The </a:t>
            </a:r>
            <a:r>
              <a:rPr lang="en-US" b="1" dirty="0" smtClean="0"/>
              <a:t>Day</a:t>
            </a:r>
          </a:p>
          <a:p>
            <a:pPr lvl="1"/>
            <a:r>
              <a:rPr lang="en-US" b="1" dirty="0" smtClean="0"/>
              <a:t>Money </a:t>
            </a:r>
            <a:r>
              <a:rPr lang="en-US" b="1" dirty="0" smtClean="0"/>
              <a:t>For The </a:t>
            </a:r>
            <a:r>
              <a:rPr lang="en-US" b="1" dirty="0" smtClean="0"/>
              <a:t>Poor</a:t>
            </a:r>
          </a:p>
          <a:p>
            <a:pPr lvl="1"/>
            <a:r>
              <a:rPr lang="en-US" b="1" dirty="0" smtClean="0"/>
              <a:t>A Tent</a:t>
            </a:r>
          </a:p>
          <a:p>
            <a:pPr lvl="1"/>
            <a:r>
              <a:rPr lang="en-US" b="1" dirty="0" smtClean="0"/>
              <a:t>Nothing</a:t>
            </a:r>
            <a:endParaRPr lang="en-US" dirty="0"/>
          </a:p>
        </p:txBody>
      </p:sp>
      <p:sp>
        <p:nvSpPr>
          <p:cNvPr id="4" name="Left Arrow 3"/>
          <p:cNvSpPr/>
          <p:nvPr/>
        </p:nvSpPr>
        <p:spPr>
          <a:xfrm>
            <a:off x="26670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Which of the following was not the name of a gate in ancient Jerusalem</a:t>
            </a:r>
            <a:r>
              <a:rPr lang="en-US" b="1" dirty="0" smtClean="0"/>
              <a:t>?</a:t>
            </a:r>
          </a:p>
          <a:p>
            <a:pPr lvl="1"/>
            <a:r>
              <a:rPr lang="en-US" b="1" dirty="0" smtClean="0"/>
              <a:t>Sheep</a:t>
            </a:r>
          </a:p>
          <a:p>
            <a:pPr lvl="1"/>
            <a:r>
              <a:rPr lang="en-US" b="1" dirty="0" smtClean="0"/>
              <a:t>Fish</a:t>
            </a:r>
          </a:p>
          <a:p>
            <a:pPr lvl="1"/>
            <a:r>
              <a:rPr lang="en-US" b="1" dirty="0" smtClean="0"/>
              <a:t>Pearl</a:t>
            </a:r>
          </a:p>
          <a:p>
            <a:pPr lvl="1"/>
            <a:r>
              <a:rPr lang="en-US" b="1" dirty="0" smtClean="0"/>
              <a:t>Dung</a:t>
            </a:r>
            <a:endParaRPr lang="en-US" dirty="0"/>
          </a:p>
        </p:txBody>
      </p:sp>
      <p:sp>
        <p:nvSpPr>
          <p:cNvPr id="4" name="Left Arrow 3"/>
          <p:cNvSpPr/>
          <p:nvPr/>
        </p:nvSpPr>
        <p:spPr>
          <a:xfrm>
            <a:off x="2209800" y="38100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Who led the Jews in covenant renewal once the walls of Jerusalem were rebuilt after the Babylonian captivity</a:t>
            </a:r>
            <a:r>
              <a:rPr lang="en-US" b="1" dirty="0" smtClean="0"/>
              <a:t>?</a:t>
            </a:r>
          </a:p>
          <a:p>
            <a:pPr lvl="1"/>
            <a:r>
              <a:rPr lang="en-US" b="1" dirty="0" smtClean="0"/>
              <a:t>Nehemiah</a:t>
            </a:r>
          </a:p>
          <a:p>
            <a:pPr lvl="1"/>
            <a:r>
              <a:rPr lang="en-US" b="1" dirty="0" smtClean="0"/>
              <a:t>Solomon</a:t>
            </a:r>
          </a:p>
          <a:p>
            <a:pPr lvl="1"/>
            <a:r>
              <a:rPr lang="en-US" b="1" dirty="0" smtClean="0"/>
              <a:t>Samuel</a:t>
            </a:r>
          </a:p>
          <a:p>
            <a:pPr lvl="1"/>
            <a:r>
              <a:rPr lang="en-US" b="1" dirty="0" smtClean="0"/>
              <a:t>John </a:t>
            </a:r>
            <a:r>
              <a:rPr lang="en-US" b="1" dirty="0" smtClean="0"/>
              <a:t>the Baptist</a:t>
            </a:r>
            <a:endParaRPr lang="en-US" dirty="0"/>
          </a:p>
        </p:txBody>
      </p:sp>
      <p:sp>
        <p:nvSpPr>
          <p:cNvPr id="4" name="Left Arrow 3"/>
          <p:cNvSpPr/>
          <p:nvPr/>
        </p:nvSpPr>
        <p:spPr>
          <a:xfrm>
            <a:off x="28956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Cities</a:t>
            </a:r>
            <a:endParaRPr lang="en-US" dirty="0"/>
          </a:p>
        </p:txBody>
      </p:sp>
      <p:sp>
        <p:nvSpPr>
          <p:cNvPr id="3" name="Content Placeholder 2"/>
          <p:cNvSpPr>
            <a:spLocks noGrp="1"/>
          </p:cNvSpPr>
          <p:nvPr>
            <p:ph idx="1"/>
          </p:nvPr>
        </p:nvSpPr>
        <p:spPr/>
        <p:txBody>
          <a:bodyPr/>
          <a:lstStyle/>
          <a:p>
            <a:r>
              <a:rPr lang="en-US" dirty="0" smtClean="0"/>
              <a:t>Nazareth</a:t>
            </a:r>
          </a:p>
          <a:p>
            <a:pPr lvl="1"/>
            <a:r>
              <a:rPr lang="en-US" dirty="0" smtClean="0"/>
              <a:t>Town where Mary and Joseph lived</a:t>
            </a:r>
          </a:p>
          <a:p>
            <a:r>
              <a:rPr lang="en-US" dirty="0" smtClean="0"/>
              <a:t>Capernaum</a:t>
            </a:r>
          </a:p>
          <a:p>
            <a:pPr lvl="1"/>
            <a:r>
              <a:rPr lang="en-US" dirty="0" smtClean="0"/>
              <a:t>Top of sea of Galilee – Jesus’ home during ministry</a:t>
            </a:r>
          </a:p>
          <a:p>
            <a:r>
              <a:rPr lang="en-US" dirty="0" smtClean="0"/>
              <a:t>Jerusalem</a:t>
            </a:r>
          </a:p>
          <a:p>
            <a:pPr lvl="1"/>
            <a:r>
              <a:rPr lang="en-US" dirty="0" smtClean="0"/>
              <a:t>Home of temple, holy city and center of activity</a:t>
            </a:r>
          </a:p>
          <a:p>
            <a:r>
              <a:rPr lang="en-US" dirty="0" smtClean="0"/>
              <a:t>Bethlehem</a:t>
            </a:r>
          </a:p>
          <a:p>
            <a:pPr lvl="1"/>
            <a:r>
              <a:rPr lang="en-US" dirty="0" smtClean="0"/>
              <a:t>Birthplace of Jesus</a:t>
            </a:r>
          </a:p>
          <a:p>
            <a:pPr lvl="1"/>
            <a:r>
              <a:rPr lang="en-US" dirty="0" smtClean="0"/>
              <a:t>5 miles southwest of Jerusalem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tribes settled east of the Jordan</a:t>
            </a:r>
            <a:r>
              <a:rPr lang="en-US" b="1" dirty="0" smtClean="0"/>
              <a:t>?</a:t>
            </a:r>
          </a:p>
          <a:p>
            <a:pPr lvl="1"/>
            <a:r>
              <a:rPr lang="en-US" b="1" dirty="0" smtClean="0"/>
              <a:t>None</a:t>
            </a:r>
          </a:p>
          <a:p>
            <a:pPr lvl="1"/>
            <a:r>
              <a:rPr lang="en-US" b="1" dirty="0" smtClean="0"/>
              <a:t>Judah </a:t>
            </a:r>
            <a:r>
              <a:rPr lang="en-US" b="1" dirty="0" smtClean="0"/>
              <a:t>&amp; </a:t>
            </a:r>
            <a:r>
              <a:rPr lang="en-US" b="1" dirty="0" smtClean="0"/>
              <a:t>Dan</a:t>
            </a:r>
          </a:p>
          <a:p>
            <a:pPr lvl="1"/>
            <a:r>
              <a:rPr lang="en-US" b="1" dirty="0" smtClean="0"/>
              <a:t>Dan </a:t>
            </a:r>
            <a:r>
              <a:rPr lang="en-US" b="1" dirty="0" smtClean="0"/>
              <a:t>&amp; </a:t>
            </a:r>
            <a:r>
              <a:rPr lang="en-US" b="1" dirty="0" smtClean="0"/>
              <a:t>Benjamin</a:t>
            </a:r>
          </a:p>
          <a:p>
            <a:pPr lvl="1"/>
            <a:r>
              <a:rPr lang="en-US" b="1" dirty="0" smtClean="0"/>
              <a:t>Reuben</a:t>
            </a:r>
            <a:r>
              <a:rPr lang="en-US" b="1" dirty="0" smtClean="0"/>
              <a:t>, Gad, and Manasseh</a:t>
            </a:r>
            <a:endParaRPr lang="en-US" dirty="0"/>
          </a:p>
        </p:txBody>
      </p:sp>
      <p:sp>
        <p:nvSpPr>
          <p:cNvPr id="4" name="Left Arrow 3"/>
          <p:cNvSpPr/>
          <p:nvPr/>
        </p:nvSpPr>
        <p:spPr>
          <a:xfrm>
            <a:off x="5638800" y="38100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is the first part of the blessing given to the people of Israel by Aaron</a:t>
            </a:r>
            <a:r>
              <a:rPr lang="en-US" b="1" dirty="0" smtClean="0"/>
              <a:t>?</a:t>
            </a:r>
          </a:p>
          <a:p>
            <a:pPr lvl="1"/>
            <a:r>
              <a:rPr lang="en-US" b="1" dirty="0" smtClean="0"/>
              <a:t>May </a:t>
            </a:r>
            <a:r>
              <a:rPr lang="en-US" b="1" dirty="0" smtClean="0"/>
              <a:t>the Lord smile on you and be </a:t>
            </a:r>
            <a:r>
              <a:rPr lang="en-US" b="1" dirty="0" smtClean="0"/>
              <a:t>gracious</a:t>
            </a:r>
          </a:p>
          <a:p>
            <a:pPr lvl="1"/>
            <a:r>
              <a:rPr lang="en-US" b="1" dirty="0" smtClean="0"/>
              <a:t>May </a:t>
            </a:r>
            <a:r>
              <a:rPr lang="en-US" b="1" dirty="0" smtClean="0"/>
              <a:t>the Lord show you His favor and give you </a:t>
            </a:r>
            <a:r>
              <a:rPr lang="en-US" b="1" dirty="0" smtClean="0"/>
              <a:t>peace</a:t>
            </a:r>
          </a:p>
          <a:p>
            <a:pPr lvl="1"/>
            <a:r>
              <a:rPr lang="en-US" b="1" dirty="0" smtClean="0"/>
              <a:t>May </a:t>
            </a:r>
            <a:r>
              <a:rPr lang="en-US" b="1" dirty="0" smtClean="0"/>
              <a:t>the Lord grant you wealth and </a:t>
            </a:r>
            <a:r>
              <a:rPr lang="en-US" b="1" dirty="0" smtClean="0"/>
              <a:t>happiness</a:t>
            </a:r>
          </a:p>
          <a:p>
            <a:pPr lvl="1"/>
            <a:r>
              <a:rPr lang="en-US" b="1" dirty="0" smtClean="0"/>
              <a:t>May </a:t>
            </a:r>
            <a:r>
              <a:rPr lang="en-US" b="1" dirty="0" smtClean="0"/>
              <a:t>the Lord bless you and keep you</a:t>
            </a:r>
            <a:endParaRPr lang="en-US" dirty="0"/>
          </a:p>
        </p:txBody>
      </p:sp>
      <p:sp>
        <p:nvSpPr>
          <p:cNvPr id="4" name="Left Arrow 3"/>
          <p:cNvSpPr/>
          <p:nvPr/>
        </p:nvSpPr>
        <p:spPr>
          <a:xfrm>
            <a:off x="6858000" y="4724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Because of their complaining and rebellion, how long did God have the people of Israelites eat meat</a:t>
            </a:r>
            <a:r>
              <a:rPr lang="en-US" b="1" dirty="0" smtClean="0"/>
              <a:t>?</a:t>
            </a:r>
          </a:p>
          <a:p>
            <a:pPr lvl="1"/>
            <a:r>
              <a:rPr lang="en-US" b="1" dirty="0" smtClean="0"/>
              <a:t>A week</a:t>
            </a:r>
          </a:p>
          <a:p>
            <a:pPr lvl="1"/>
            <a:r>
              <a:rPr lang="en-US" b="1" dirty="0" smtClean="0"/>
              <a:t>A year</a:t>
            </a:r>
          </a:p>
          <a:p>
            <a:pPr lvl="1"/>
            <a:r>
              <a:rPr lang="en-US" b="1" dirty="0" smtClean="0"/>
              <a:t>A Month</a:t>
            </a:r>
          </a:p>
          <a:p>
            <a:pPr lvl="1"/>
            <a:r>
              <a:rPr lang="en-US" b="1" dirty="0" smtClean="0"/>
              <a:t>A </a:t>
            </a:r>
            <a:r>
              <a:rPr lang="en-US" b="1" dirty="0" smtClean="0"/>
              <a:t>Day</a:t>
            </a:r>
            <a:endParaRPr lang="en-US" dirty="0"/>
          </a:p>
        </p:txBody>
      </p:sp>
      <p:sp>
        <p:nvSpPr>
          <p:cNvPr id="4" name="Left Arrow 3"/>
          <p:cNvSpPr/>
          <p:nvPr/>
        </p:nvSpPr>
        <p:spPr>
          <a:xfrm>
            <a:off x="27432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How long was Miriam banished from the camp for criticizing Moses</a:t>
            </a:r>
            <a:r>
              <a:rPr lang="en-US" b="1" dirty="0" smtClean="0"/>
              <a:t>?</a:t>
            </a:r>
          </a:p>
          <a:p>
            <a:pPr lvl="1"/>
            <a:r>
              <a:rPr lang="en-US" b="1" dirty="0" smtClean="0"/>
              <a:t>21 days</a:t>
            </a:r>
          </a:p>
          <a:p>
            <a:pPr lvl="1"/>
            <a:r>
              <a:rPr lang="en-US" b="1" dirty="0" smtClean="0"/>
              <a:t>7 days</a:t>
            </a:r>
          </a:p>
          <a:p>
            <a:pPr lvl="1"/>
            <a:r>
              <a:rPr lang="en-US" b="1" dirty="0" smtClean="0"/>
              <a:t>1 year</a:t>
            </a:r>
          </a:p>
          <a:p>
            <a:pPr lvl="1"/>
            <a:r>
              <a:rPr lang="en-US" b="1" dirty="0" smtClean="0"/>
              <a:t>30 </a:t>
            </a:r>
            <a:r>
              <a:rPr lang="en-US" b="1" dirty="0" smtClean="0"/>
              <a:t>days</a:t>
            </a:r>
            <a:endParaRPr lang="en-US" dirty="0"/>
          </a:p>
        </p:txBody>
      </p:sp>
      <p:sp>
        <p:nvSpPr>
          <p:cNvPr id="4" name="Left Arrow 3"/>
          <p:cNvSpPr/>
          <p:nvPr/>
        </p:nvSpPr>
        <p:spPr>
          <a:xfrm>
            <a:off x="24384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Who did Moses send from the tribe of Judah, to scout the land of Canaan</a:t>
            </a:r>
            <a:r>
              <a:rPr lang="en-US" b="1" dirty="0" smtClean="0"/>
              <a:t>?</a:t>
            </a:r>
          </a:p>
          <a:p>
            <a:pPr lvl="1"/>
            <a:r>
              <a:rPr lang="en-US" b="1" dirty="0" err="1" smtClean="0"/>
              <a:t>Igal</a:t>
            </a:r>
            <a:endParaRPr lang="en-US" b="1" dirty="0" smtClean="0"/>
          </a:p>
          <a:p>
            <a:pPr lvl="1"/>
            <a:r>
              <a:rPr lang="en-US" b="1" dirty="0" err="1" smtClean="0"/>
              <a:t>Palti</a:t>
            </a:r>
            <a:endParaRPr lang="en-US" b="1" dirty="0" smtClean="0"/>
          </a:p>
          <a:p>
            <a:pPr lvl="1"/>
            <a:r>
              <a:rPr lang="en-US" b="1" dirty="0" err="1" smtClean="0"/>
              <a:t>Ammiel</a:t>
            </a:r>
            <a:endParaRPr lang="en-US" b="1" dirty="0" smtClean="0"/>
          </a:p>
          <a:p>
            <a:pPr lvl="1"/>
            <a:r>
              <a:rPr lang="en-US" b="1" dirty="0" smtClean="0"/>
              <a:t>Caleb</a:t>
            </a:r>
            <a:endParaRPr lang="en-US" dirty="0"/>
          </a:p>
        </p:txBody>
      </p:sp>
      <p:sp>
        <p:nvSpPr>
          <p:cNvPr id="4" name="Left Arrow 3"/>
          <p:cNvSpPr/>
          <p:nvPr/>
        </p:nvSpPr>
        <p:spPr>
          <a:xfrm>
            <a:off x="22098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What percent of the Israelites tithes were the Levites instructed to tithe to God</a:t>
            </a:r>
            <a:r>
              <a:rPr lang="en-US" b="1" dirty="0" smtClean="0"/>
              <a:t>?</a:t>
            </a:r>
          </a:p>
          <a:p>
            <a:pPr lvl="1"/>
            <a:r>
              <a:rPr lang="en-US" b="1" dirty="0" smtClean="0"/>
              <a:t>50.00%</a:t>
            </a:r>
          </a:p>
          <a:p>
            <a:pPr lvl="1"/>
            <a:r>
              <a:rPr lang="en-US" b="1" dirty="0" smtClean="0"/>
              <a:t>10.00%</a:t>
            </a:r>
          </a:p>
          <a:p>
            <a:pPr lvl="1"/>
            <a:r>
              <a:rPr lang="en-US" b="1" dirty="0" smtClean="0"/>
              <a:t>100.00%</a:t>
            </a:r>
          </a:p>
          <a:p>
            <a:pPr lvl="1"/>
            <a:r>
              <a:rPr lang="en-US" b="1" dirty="0" smtClean="0"/>
              <a:t>25.00</a:t>
            </a:r>
            <a:r>
              <a:rPr lang="en-US" b="1" dirty="0" smtClean="0"/>
              <a:t>%</a:t>
            </a:r>
            <a:endParaRPr lang="en-US" dirty="0"/>
          </a:p>
        </p:txBody>
      </p:sp>
      <p:sp>
        <p:nvSpPr>
          <p:cNvPr id="4" name="Left Arrow 3"/>
          <p:cNvSpPr/>
          <p:nvPr/>
        </p:nvSpPr>
        <p:spPr>
          <a:xfrm>
            <a:off x="27432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Where was the book of 2 Timothy written</a:t>
            </a:r>
            <a:r>
              <a:rPr lang="en-US" b="1" dirty="0" smtClean="0"/>
              <a:t>?</a:t>
            </a:r>
          </a:p>
          <a:p>
            <a:pPr lvl="1"/>
            <a:r>
              <a:rPr lang="en-US" b="1" dirty="0" smtClean="0"/>
              <a:t>Jerusalem</a:t>
            </a:r>
          </a:p>
          <a:p>
            <a:pPr lvl="1"/>
            <a:r>
              <a:rPr lang="en-US" b="1" dirty="0" smtClean="0"/>
              <a:t>Rome</a:t>
            </a:r>
          </a:p>
          <a:p>
            <a:pPr lvl="1"/>
            <a:r>
              <a:rPr lang="en-US" b="1" dirty="0" smtClean="0"/>
              <a:t>Assyria</a:t>
            </a:r>
          </a:p>
          <a:p>
            <a:pPr lvl="1"/>
            <a:r>
              <a:rPr lang="en-US" b="1" dirty="0" smtClean="0"/>
              <a:t>Macedonia</a:t>
            </a:r>
          </a:p>
          <a:p>
            <a:pPr lvl="1"/>
            <a:r>
              <a:rPr lang="en-US" b="1" dirty="0" smtClean="0"/>
              <a:t>Unknown</a:t>
            </a:r>
            <a:endParaRPr lang="en-US" dirty="0"/>
          </a:p>
        </p:txBody>
      </p:sp>
      <p:sp>
        <p:nvSpPr>
          <p:cNvPr id="4" name="Left Arrow 3"/>
          <p:cNvSpPr/>
          <p:nvPr/>
        </p:nvSpPr>
        <p:spPr>
          <a:xfrm>
            <a:off x="2286000" y="2819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In a great house there are not only vessels of gold and silver but what else</a:t>
            </a:r>
            <a:r>
              <a:rPr lang="en-US" b="1" dirty="0" smtClean="0"/>
              <a:t>?</a:t>
            </a:r>
          </a:p>
          <a:p>
            <a:pPr lvl="1"/>
            <a:r>
              <a:rPr lang="en-US" b="1" dirty="0" smtClean="0"/>
              <a:t>Wood</a:t>
            </a:r>
          </a:p>
          <a:p>
            <a:pPr lvl="1"/>
            <a:r>
              <a:rPr lang="en-US" b="1" dirty="0" smtClean="0"/>
              <a:t>Copper</a:t>
            </a:r>
          </a:p>
          <a:p>
            <a:pPr lvl="1"/>
            <a:r>
              <a:rPr lang="en-US" b="1" dirty="0" smtClean="0"/>
              <a:t>Jewels</a:t>
            </a:r>
          </a:p>
          <a:p>
            <a:pPr lvl="1"/>
            <a:r>
              <a:rPr lang="en-US" b="1" dirty="0" smtClean="0"/>
              <a:t>Wisdom</a:t>
            </a:r>
          </a:p>
          <a:p>
            <a:pPr lvl="1"/>
            <a:r>
              <a:rPr lang="en-US" b="1" dirty="0" smtClean="0"/>
              <a:t>God's </a:t>
            </a:r>
            <a:r>
              <a:rPr lang="en-US" b="1" dirty="0" smtClean="0"/>
              <a:t>holy spirit</a:t>
            </a:r>
            <a:endParaRPr lang="en-US" dirty="0"/>
          </a:p>
        </p:txBody>
      </p:sp>
      <p:sp>
        <p:nvSpPr>
          <p:cNvPr id="4" name="Left Arrow 3"/>
          <p:cNvSpPr/>
          <p:nvPr/>
        </p:nvSpPr>
        <p:spPr>
          <a:xfrm>
            <a:off x="2362200" y="27432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smtClean="0"/>
              <a:t>Why were the cities of Antioch, </a:t>
            </a:r>
            <a:r>
              <a:rPr lang="en-US" b="1" dirty="0" err="1" smtClean="0"/>
              <a:t>Iconium</a:t>
            </a:r>
            <a:r>
              <a:rPr lang="en-US" b="1" dirty="0" smtClean="0"/>
              <a:t> and </a:t>
            </a:r>
            <a:r>
              <a:rPr lang="en-US" b="1" dirty="0" err="1" smtClean="0"/>
              <a:t>Lystra</a:t>
            </a:r>
            <a:r>
              <a:rPr lang="en-US" b="1" dirty="0" smtClean="0"/>
              <a:t> mentioned in 2 Timothy</a:t>
            </a:r>
            <a:r>
              <a:rPr lang="en-US" b="1" dirty="0" smtClean="0"/>
              <a:t>?</a:t>
            </a:r>
          </a:p>
          <a:p>
            <a:pPr lvl="1"/>
            <a:r>
              <a:rPr lang="en-US" b="1" dirty="0" smtClean="0"/>
              <a:t>Apostles </a:t>
            </a:r>
            <a:r>
              <a:rPr lang="en-US" b="1" dirty="0" smtClean="0"/>
              <a:t>experienced persecution in these </a:t>
            </a:r>
            <a:r>
              <a:rPr lang="en-US" b="1" dirty="0" smtClean="0"/>
              <a:t>cities</a:t>
            </a:r>
          </a:p>
          <a:p>
            <a:pPr lvl="1"/>
            <a:r>
              <a:rPr lang="en-US" b="1" dirty="0" smtClean="0"/>
              <a:t>Congregations </a:t>
            </a:r>
            <a:r>
              <a:rPr lang="en-US" b="1" dirty="0" smtClean="0"/>
              <a:t>in these cities were tolerating </a:t>
            </a:r>
            <a:r>
              <a:rPr lang="en-US" b="1" dirty="0" smtClean="0"/>
              <a:t>sin</a:t>
            </a:r>
          </a:p>
          <a:p>
            <a:pPr lvl="1"/>
            <a:r>
              <a:rPr lang="en-US" b="1" dirty="0" smtClean="0"/>
              <a:t>These </a:t>
            </a:r>
            <a:r>
              <a:rPr lang="en-US" b="1" dirty="0" smtClean="0"/>
              <a:t>cities were judged directly by </a:t>
            </a:r>
            <a:r>
              <a:rPr lang="en-US" b="1" dirty="0" smtClean="0"/>
              <a:t>God</a:t>
            </a:r>
          </a:p>
          <a:p>
            <a:pPr lvl="1"/>
            <a:r>
              <a:rPr lang="en-US" b="1" dirty="0" smtClean="0"/>
              <a:t>The </a:t>
            </a:r>
            <a:r>
              <a:rPr lang="en-US" b="1" dirty="0" smtClean="0"/>
              <a:t>book was written in these three </a:t>
            </a:r>
            <a:r>
              <a:rPr lang="en-US" b="1" dirty="0" smtClean="0"/>
              <a:t>cities</a:t>
            </a:r>
          </a:p>
          <a:p>
            <a:pPr lvl="1"/>
            <a:r>
              <a:rPr lang="en-US" b="1" dirty="0" smtClean="0"/>
              <a:t>They </a:t>
            </a:r>
            <a:r>
              <a:rPr lang="en-US" b="1" dirty="0" smtClean="0"/>
              <a:t>are not mentioned at all</a:t>
            </a:r>
            <a:endParaRPr lang="en-US" dirty="0"/>
          </a:p>
        </p:txBody>
      </p:sp>
      <p:sp>
        <p:nvSpPr>
          <p:cNvPr id="4" name="Left Arrow 3"/>
          <p:cNvSpPr/>
          <p:nvPr/>
        </p:nvSpPr>
        <p:spPr>
          <a:xfrm>
            <a:off x="8458200" y="2819400"/>
            <a:ext cx="4572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According 2 Timothy 3:16 who or what is inspired by God</a:t>
            </a:r>
            <a:r>
              <a:rPr lang="en-US" b="1" dirty="0" smtClean="0"/>
              <a:t>?</a:t>
            </a:r>
          </a:p>
          <a:p>
            <a:pPr lvl="1"/>
            <a:r>
              <a:rPr lang="en-US" b="1" dirty="0" smtClean="0"/>
              <a:t>Paul</a:t>
            </a:r>
          </a:p>
          <a:p>
            <a:pPr lvl="1"/>
            <a:r>
              <a:rPr lang="en-US" b="1" dirty="0" smtClean="0"/>
              <a:t>All scripture</a:t>
            </a:r>
          </a:p>
          <a:p>
            <a:pPr lvl="1"/>
            <a:r>
              <a:rPr lang="en-US" b="1" dirty="0" smtClean="0"/>
              <a:t>Holy Ghost</a:t>
            </a:r>
          </a:p>
          <a:p>
            <a:pPr lvl="1"/>
            <a:r>
              <a:rPr lang="en-US" b="1" dirty="0" smtClean="0"/>
              <a:t>The Congregation</a:t>
            </a:r>
          </a:p>
          <a:p>
            <a:pPr lvl="1"/>
            <a:r>
              <a:rPr lang="en-US" b="1" dirty="0" smtClean="0"/>
              <a:t>Jesus </a:t>
            </a:r>
            <a:r>
              <a:rPr lang="en-US" b="1" dirty="0" smtClean="0"/>
              <a:t>Christ</a:t>
            </a:r>
            <a:endParaRPr lang="en-US" dirty="0"/>
          </a:p>
        </p:txBody>
      </p:sp>
      <p:sp>
        <p:nvSpPr>
          <p:cNvPr id="4" name="Left Arrow 3"/>
          <p:cNvSpPr/>
          <p:nvPr/>
        </p:nvSpPr>
        <p:spPr>
          <a:xfrm>
            <a:off x="3124200" y="32766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palestine.gif"/>
          <p:cNvPicPr>
            <a:picLocks noChangeAspect="1"/>
          </p:cNvPicPr>
          <p:nvPr/>
        </p:nvPicPr>
        <p:blipFill>
          <a:blip r:embed="rId2"/>
          <a:stretch>
            <a:fillRect/>
          </a:stretch>
        </p:blipFill>
        <p:spPr>
          <a:xfrm>
            <a:off x="2209800" y="0"/>
            <a:ext cx="4702175" cy="6858001"/>
          </a:xfrm>
          <a:prstGeom prst="rect">
            <a:avLst/>
          </a:prstGeom>
        </p:spPr>
      </p:pic>
      <p:sp>
        <p:nvSpPr>
          <p:cNvPr id="6" name="Oval 5"/>
          <p:cNvSpPr/>
          <p:nvPr/>
        </p:nvSpPr>
        <p:spPr>
          <a:xfrm>
            <a:off x="3733800" y="2209800"/>
            <a:ext cx="609600" cy="304800"/>
          </a:xfrm>
          <a:prstGeom prst="ellipse">
            <a:avLst/>
          </a:prstGeom>
          <a:solidFill>
            <a:srgbClr val="FFFF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4800600" y="1600200"/>
            <a:ext cx="762000" cy="457200"/>
          </a:xfrm>
          <a:prstGeom prst="ellipse">
            <a:avLst/>
          </a:prstGeom>
          <a:solidFill>
            <a:srgbClr val="FFFF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4038600" y="4572000"/>
            <a:ext cx="685800" cy="457200"/>
          </a:xfrm>
          <a:prstGeom prst="ellipse">
            <a:avLst/>
          </a:prstGeom>
          <a:solidFill>
            <a:srgbClr val="FFFF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4038600" y="4343400"/>
            <a:ext cx="609600" cy="457200"/>
          </a:xfrm>
          <a:prstGeom prst="ellipse">
            <a:avLst/>
          </a:prstGeom>
          <a:solidFill>
            <a:srgbClr val="FFFF00">
              <a:alpha val="2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Down Arrow 10"/>
          <p:cNvSpPr/>
          <p:nvPr/>
        </p:nvSpPr>
        <p:spPr>
          <a:xfrm>
            <a:off x="4572000" y="2209800"/>
            <a:ext cx="609600" cy="23622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5029200" y="2971800"/>
            <a:ext cx="990600" cy="369332"/>
          </a:xfrm>
          <a:prstGeom prst="rect">
            <a:avLst/>
          </a:prstGeom>
          <a:solidFill>
            <a:srgbClr val="FFFF00"/>
          </a:solidFill>
        </p:spPr>
        <p:txBody>
          <a:bodyPr wrap="square" rtlCol="0">
            <a:spAutoFit/>
          </a:bodyPr>
          <a:lstStyle/>
          <a:p>
            <a:r>
              <a:rPr lang="en-US" dirty="0" smtClean="0"/>
              <a:t>50 Miles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2000"/>
                                        <p:tgtEl>
                                          <p:spTgt spid="11"/>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1" grpId="0" animBg="1"/>
      <p:bldP spid="12" grpId="0" animBg="1"/>
    </p:bld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How does this scripture end? "I have fought a good fight, I have finished my course</a:t>
            </a:r>
            <a:r>
              <a:rPr lang="en-US" b="1" dirty="0" smtClean="0"/>
              <a:t>…”</a:t>
            </a:r>
          </a:p>
          <a:p>
            <a:pPr lvl="1"/>
            <a:r>
              <a:rPr lang="en-US" b="1" dirty="0" smtClean="0"/>
              <a:t>I </a:t>
            </a:r>
            <a:r>
              <a:rPr lang="en-US" b="1" dirty="0" smtClean="0"/>
              <a:t>have overcome the </a:t>
            </a:r>
            <a:r>
              <a:rPr lang="en-US" b="1" dirty="0" smtClean="0"/>
              <a:t>world</a:t>
            </a:r>
          </a:p>
          <a:p>
            <a:pPr lvl="1"/>
            <a:r>
              <a:rPr lang="en-US" b="1" dirty="0" smtClean="0"/>
              <a:t>Let </a:t>
            </a:r>
            <a:r>
              <a:rPr lang="en-US" b="1" dirty="0" smtClean="0"/>
              <a:t>freedom </a:t>
            </a:r>
            <a:r>
              <a:rPr lang="en-US" b="1" dirty="0" smtClean="0"/>
              <a:t>ring</a:t>
            </a:r>
          </a:p>
          <a:p>
            <a:pPr lvl="1"/>
            <a:r>
              <a:rPr lang="en-US" b="1" dirty="0" smtClean="0"/>
              <a:t>Tomorrow </a:t>
            </a:r>
            <a:r>
              <a:rPr lang="en-US" b="1" dirty="0" smtClean="0"/>
              <a:t>belongs to </a:t>
            </a:r>
            <a:r>
              <a:rPr lang="en-US" b="1" dirty="0" smtClean="0"/>
              <a:t>me</a:t>
            </a:r>
          </a:p>
          <a:p>
            <a:pPr lvl="1"/>
            <a:r>
              <a:rPr lang="en-US" b="1" dirty="0" smtClean="0"/>
              <a:t>I </a:t>
            </a:r>
            <a:r>
              <a:rPr lang="en-US" b="1" dirty="0" smtClean="0"/>
              <a:t>have kept the </a:t>
            </a:r>
            <a:r>
              <a:rPr lang="en-US" b="1" dirty="0" smtClean="0"/>
              <a:t>faith</a:t>
            </a:r>
          </a:p>
          <a:p>
            <a:pPr lvl="1"/>
            <a:r>
              <a:rPr lang="en-US" b="1" dirty="0" smtClean="0"/>
              <a:t>I </a:t>
            </a:r>
            <a:r>
              <a:rPr lang="en-US" b="1" dirty="0" smtClean="0"/>
              <a:t>have seen the light.</a:t>
            </a:r>
            <a:endParaRPr lang="en-US" dirty="0"/>
          </a:p>
        </p:txBody>
      </p:sp>
      <p:sp>
        <p:nvSpPr>
          <p:cNvPr id="4" name="Left Arrow 3"/>
          <p:cNvSpPr/>
          <p:nvPr/>
        </p:nvSpPr>
        <p:spPr>
          <a:xfrm>
            <a:off x="4343400" y="4343400"/>
            <a:ext cx="1143000" cy="3810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Week</a:t>
            </a:r>
            <a:endParaRPr lang="en-US" dirty="0"/>
          </a:p>
        </p:txBody>
      </p:sp>
      <p:sp>
        <p:nvSpPr>
          <p:cNvPr id="3" name="Content Placeholder 2"/>
          <p:cNvSpPr>
            <a:spLocks noGrp="1"/>
          </p:cNvSpPr>
          <p:nvPr>
            <p:ph idx="1"/>
          </p:nvPr>
        </p:nvSpPr>
        <p:spPr/>
        <p:txBody>
          <a:bodyPr/>
          <a:lstStyle/>
          <a:p>
            <a:r>
              <a:rPr lang="en-US" dirty="0" smtClean="0"/>
              <a:t>Homework will be emailed tomorrow</a:t>
            </a:r>
          </a:p>
          <a:p>
            <a:r>
              <a:rPr lang="en-US" dirty="0" smtClean="0"/>
              <a:t>Memory verse</a:t>
            </a:r>
          </a:p>
          <a:p>
            <a:r>
              <a:rPr lang="en-US" dirty="0" smtClean="0"/>
              <a:t>Next Week – the Godhead</a:t>
            </a:r>
          </a:p>
          <a:p>
            <a:r>
              <a:rPr lang="en-US" dirty="0" smtClean="0"/>
              <a:t>Drive Carefully – don’t text and drive!</a:t>
            </a:r>
          </a:p>
          <a:p>
            <a:endParaRPr lang="en-US"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Geography of Acts – </a:t>
            </a:r>
            <a:br>
              <a:rPr lang="en-US" dirty="0" smtClean="0"/>
            </a:br>
            <a:r>
              <a:rPr lang="en-US" dirty="0" smtClean="0"/>
              <a:t>Bodies of Water</a:t>
            </a:r>
            <a:endParaRPr lang="en-US" dirty="0"/>
          </a:p>
        </p:txBody>
      </p:sp>
      <p:pic>
        <p:nvPicPr>
          <p:cNvPr id="4" name="Content Placeholder 3" descr="mediterraneansea.jpg"/>
          <p:cNvPicPr>
            <a:picLocks noGrp="1" noChangeAspect="1"/>
          </p:cNvPicPr>
          <p:nvPr>
            <p:ph idx="1"/>
          </p:nvPr>
        </p:nvPicPr>
        <p:blipFill>
          <a:blip r:embed="rId2"/>
          <a:srcRect t="-4073" b="-4073"/>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Countries</a:t>
            </a:r>
            <a:endParaRPr lang="en-US" dirty="0"/>
          </a:p>
        </p:txBody>
      </p:sp>
      <p:sp>
        <p:nvSpPr>
          <p:cNvPr id="3" name="Content Placeholder 2"/>
          <p:cNvSpPr>
            <a:spLocks noGrp="1"/>
          </p:cNvSpPr>
          <p:nvPr>
            <p:ph idx="1"/>
          </p:nvPr>
        </p:nvSpPr>
        <p:spPr/>
        <p:txBody>
          <a:bodyPr/>
          <a:lstStyle/>
          <a:p>
            <a:r>
              <a:rPr lang="en-US" dirty="0" smtClean="0"/>
              <a:t>Galatia</a:t>
            </a:r>
          </a:p>
          <a:p>
            <a:pPr lvl="1"/>
            <a:r>
              <a:rPr lang="en-US" dirty="0" smtClean="0"/>
              <a:t>Modern day Turkey – Paul’s first journey </a:t>
            </a:r>
          </a:p>
          <a:p>
            <a:r>
              <a:rPr lang="en-US" dirty="0" smtClean="0"/>
              <a:t>Greece</a:t>
            </a:r>
          </a:p>
          <a:p>
            <a:pPr lvl="1"/>
            <a:r>
              <a:rPr lang="en-US" dirty="0" smtClean="0"/>
              <a:t>Paul’s second missionary journey</a:t>
            </a:r>
          </a:p>
          <a:p>
            <a:r>
              <a:rPr lang="en-US" dirty="0" smtClean="0"/>
              <a:t>Asia</a:t>
            </a:r>
          </a:p>
          <a:p>
            <a:pPr lvl="1"/>
            <a:r>
              <a:rPr lang="en-US" dirty="0" smtClean="0"/>
              <a:t>Western coast of Turkey – Paul’s third journey</a:t>
            </a:r>
          </a:p>
          <a:p>
            <a:r>
              <a:rPr lang="en-US" dirty="0" smtClean="0"/>
              <a:t>Italy</a:t>
            </a:r>
          </a:p>
          <a:p>
            <a:pPr lvl="1"/>
            <a:r>
              <a:rPr lang="en-US" dirty="0" smtClean="0"/>
              <a:t>Paul’s imprisonment and death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425</TotalTime>
  <Words>2783</Words>
  <Application>Microsoft Macintosh PowerPoint</Application>
  <PresentationFormat>On-screen Show (4:3)</PresentationFormat>
  <Paragraphs>404</Paragraphs>
  <Slides>72</Slides>
  <Notes>0</Notes>
  <HiddenSlides>0</HiddenSlides>
  <MMClips>0</MMClips>
  <ScaleCrop>false</ScaleCrop>
  <HeadingPairs>
    <vt:vector size="4" baseType="variant">
      <vt:variant>
        <vt:lpstr>Design Template</vt:lpstr>
      </vt:variant>
      <vt:variant>
        <vt:i4>1</vt:i4>
      </vt:variant>
      <vt:variant>
        <vt:lpstr>Slide Titles</vt:lpstr>
      </vt:variant>
      <vt:variant>
        <vt:i4>72</vt:i4>
      </vt:variant>
    </vt:vector>
  </HeadingPairs>
  <TitlesOfParts>
    <vt:vector size="73" baseType="lpstr">
      <vt:lpstr>Office Theme</vt:lpstr>
      <vt:lpstr>New Testament Overview Geography and Structure</vt:lpstr>
      <vt:lpstr>Slide 2</vt:lpstr>
      <vt:lpstr>Geography of Gospels</vt:lpstr>
      <vt:lpstr>Bodies of Water</vt:lpstr>
      <vt:lpstr>Provinces</vt:lpstr>
      <vt:lpstr>Cities</vt:lpstr>
      <vt:lpstr>Slide 7</vt:lpstr>
      <vt:lpstr>Geography of Acts –  Bodies of Water</vt:lpstr>
      <vt:lpstr>Countries</vt:lpstr>
      <vt:lpstr>Cities</vt:lpstr>
      <vt:lpstr>Slide 11</vt:lpstr>
      <vt:lpstr>Historical Books of the NT Matthew - Acts</vt:lpstr>
      <vt:lpstr>Central Figures</vt:lpstr>
      <vt:lpstr>Locations</vt:lpstr>
      <vt:lpstr>Eras of the New Testament</vt:lpstr>
      <vt:lpstr>Gospel Era Matthew – John</vt:lpstr>
      <vt:lpstr>Early Life</vt:lpstr>
      <vt:lpstr>Early Ministry</vt:lpstr>
      <vt:lpstr>Later Ministry</vt:lpstr>
      <vt:lpstr>Death and Resurrection</vt:lpstr>
      <vt:lpstr>Church Era Acts 1-12</vt:lpstr>
      <vt:lpstr>Creation</vt:lpstr>
      <vt:lpstr>Growth</vt:lpstr>
      <vt:lpstr>Persecution</vt:lpstr>
      <vt:lpstr>Transition</vt:lpstr>
      <vt:lpstr>Missions Era Acts 13-28</vt:lpstr>
      <vt:lpstr>First Journey Acts 13-14</vt:lpstr>
      <vt:lpstr>Second Journey Acts 15-17</vt:lpstr>
      <vt:lpstr>Third Journey Acts 18-21</vt:lpstr>
      <vt:lpstr>Trials and Imprisonment Acts 22-28</vt:lpstr>
      <vt:lpstr>Slide 31</vt:lpstr>
      <vt:lpstr>Slide 32</vt:lpstr>
      <vt:lpstr>The Epistles Romans - Revelation</vt:lpstr>
      <vt:lpstr>Structure of New Testament</vt:lpstr>
      <vt:lpstr>Four Main Topics in Epistles</vt:lpstr>
      <vt:lpstr>Nature of Epistles</vt:lpstr>
      <vt:lpstr>Pauline Epistles to Churches</vt:lpstr>
      <vt:lpstr>Pauline Epistles to Churches</vt:lpstr>
      <vt:lpstr>Pauline Epistles to Individuals</vt:lpstr>
      <vt:lpstr>General Epistles</vt:lpstr>
      <vt:lpstr>Practical Exercise 1</vt:lpstr>
      <vt:lpstr>Practical Exercise Answer</vt:lpstr>
      <vt:lpstr>Practical Exercise Answer</vt:lpstr>
      <vt:lpstr>Practical Exercise Answer</vt:lpstr>
      <vt:lpstr>Practical Exercise Answer</vt:lpstr>
      <vt:lpstr>Practical Exercise Answer</vt:lpstr>
      <vt:lpstr>Practical Exercise 2 </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This Week</vt:lpstr>
      <vt:lpstr>Slide 72</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Testament Overview</dc:title>
  <dc:creator>Stuart Kinniburgh</dc:creator>
  <cp:lastModifiedBy>Stuart Kinniburgh</cp:lastModifiedBy>
  <cp:revision>16</cp:revision>
  <dcterms:created xsi:type="dcterms:W3CDTF">2010-09-23T13:29:35Z</dcterms:created>
  <dcterms:modified xsi:type="dcterms:W3CDTF">2010-09-23T14:43:01Z</dcterms:modified>
</cp:coreProperties>
</file>