
<file path=[Content_Types].xml><?xml version="1.0" encoding="utf-8"?>
<Types xmlns="http://schemas.openxmlformats.org/package/2006/content-types">
  <Override PartName="/ppt/slides/slide12.xml" ContentType="application/vnd.openxmlformats-officedocument.presentationml.slide+xml"/>
  <Override PartName="/ppt/slides/slide46.xml" ContentType="application/vnd.openxmlformats-officedocument.presentationml.slide+xml"/>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slides/slide2.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slides/slide45.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50.xml" ContentType="application/vnd.openxmlformats-officedocument.presentationml.slide+xml"/>
  <Override PartName="/ppt/slides/slide23.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tableStyles.xml" ContentType="application/vnd.openxmlformats-officedocument.presentationml.tableStyles+xml"/>
  <Override PartName="/ppt/slides/slide25.xml" ContentType="application/vnd.openxmlformats-officedocument.presentationml.slide+xml"/>
  <Override PartName="/ppt/slides/slide13.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s/slide49.xml" ContentType="application/vnd.openxmlformats-officedocument.presentationml.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s/slide43.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306" r:id="rId25"/>
    <p:sldId id="279" r:id="rId26"/>
    <p:sldId id="280" r:id="rId27"/>
    <p:sldId id="281" r:id="rId28"/>
    <p:sldId id="282" r:id="rId29"/>
    <p:sldId id="283" r:id="rId30"/>
    <p:sldId id="284"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7" r:id="rId51"/>
    <p:sldId id="308" r:id="rId52"/>
    <p:sldId id="309"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varScale="1">
        <p:scale>
          <a:sx n="133" d="100"/>
          <a:sy n="133" d="100"/>
        </p:scale>
        <p:origin x="-880"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9" Type="http://schemas.openxmlformats.org/officeDocument/2006/relationships/slide" Target="slides/slide38.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tableStyles" Target="tableStyles.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theme" Target="theme/theme1.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presProps" Target="presProps.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36" Type="http://schemas.openxmlformats.org/officeDocument/2006/relationships/slide" Target="slides/slide35.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viewProps" Target="viewProps.xml"/><Relationship Id="rId48" Type="http://schemas.openxmlformats.org/officeDocument/2006/relationships/slide" Target="slides/slide47.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54" Type="http://schemas.openxmlformats.org/officeDocument/2006/relationships/printerSettings" Target="printerSettings/printerSettings1.bin"/><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53" Type="http://schemas.openxmlformats.org/officeDocument/2006/relationships/slide" Target="slides/slide5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8/15/10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8/15/10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8/15/10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8/15/10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E181AD-C0BA-7A46-AF4B-A8C1485F6644}" type="datetimeFigureOut">
              <a:rPr lang="en-US" smtClean="0"/>
              <a:pPr/>
              <a:t>8/15/10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E181AD-C0BA-7A46-AF4B-A8C1485F6644}" type="datetimeFigureOut">
              <a:rPr lang="en-US" smtClean="0"/>
              <a:pPr/>
              <a:t>8/15/10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E181AD-C0BA-7A46-AF4B-A8C1485F6644}" type="datetimeFigureOut">
              <a:rPr lang="en-US" smtClean="0"/>
              <a:pPr/>
              <a:t>8/15/10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E181AD-C0BA-7A46-AF4B-A8C1485F6644}" type="datetimeFigureOut">
              <a:rPr lang="en-US" smtClean="0"/>
              <a:pPr/>
              <a:t>8/15/10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E181AD-C0BA-7A46-AF4B-A8C1485F6644}" type="datetimeFigureOut">
              <a:rPr lang="en-US" smtClean="0"/>
              <a:pPr/>
              <a:t>8/15/10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E181AD-C0BA-7A46-AF4B-A8C1485F6644}" type="datetimeFigureOut">
              <a:rPr lang="en-US" smtClean="0"/>
              <a:pPr/>
              <a:t>8/15/10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E181AD-C0BA-7A46-AF4B-A8C1485F6644}" type="datetimeFigureOut">
              <a:rPr lang="en-US" smtClean="0"/>
              <a:pPr/>
              <a:t>8/15/10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181AD-C0BA-7A46-AF4B-A8C1485F6644}" type="datetimeFigureOut">
              <a:rPr lang="en-US" smtClean="0"/>
              <a:pPr/>
              <a:t>8/15/10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22907-1C3F-DB46-9939-A239B29B2C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4" Type="http://schemas.openxmlformats.org/officeDocument/2006/relationships/image" Target="../media/image2.jpeg"/><Relationship Id="rId1" Type="http://schemas.openxmlformats.org/officeDocument/2006/relationships/audio" Target="file://localhost/Users/skinniburgh/Desktop/Foundations/6.%20Worship%20and%20Prayer/SproulPrayerChangesThings.mp3" TargetMode="External"/><Relationship Id="rId2" Type="http://schemas.openxmlformats.org/officeDocument/2006/relationships/slideLayout" Target="../slideLayouts/slideLayout2.xml"/><Relationship Id="rId3"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Worship</a:t>
            </a:r>
            <a:endParaRPr lang="en-US" dirty="0"/>
          </a:p>
        </p:txBody>
      </p:sp>
      <p:sp>
        <p:nvSpPr>
          <p:cNvPr id="3" name="Subtitle 2"/>
          <p:cNvSpPr>
            <a:spLocks noGrp="1"/>
          </p:cNvSpPr>
          <p:nvPr>
            <p:ph type="subTitle" idx="1"/>
          </p:nvPr>
        </p:nvSpPr>
        <p:spPr/>
        <p:txBody>
          <a:bodyPr/>
          <a:lstStyle/>
          <a:p>
            <a:r>
              <a:rPr lang="en-US" dirty="0" smtClean="0"/>
              <a:t>Foundations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Worship Team Philosophies</a:t>
            </a:r>
            <a:endParaRPr lang="en-US" dirty="0"/>
          </a:p>
        </p:txBody>
      </p:sp>
      <p:sp>
        <p:nvSpPr>
          <p:cNvPr id="3" name="Content Placeholder 2"/>
          <p:cNvSpPr>
            <a:spLocks noGrp="1"/>
          </p:cNvSpPr>
          <p:nvPr>
            <p:ph idx="1"/>
          </p:nvPr>
        </p:nvSpPr>
        <p:spPr/>
        <p:txBody>
          <a:bodyPr>
            <a:normAutofit lnSpcReduction="10000"/>
          </a:bodyPr>
          <a:lstStyle/>
          <a:p>
            <a:r>
              <a:rPr lang="en-US" dirty="0"/>
              <a:t>Non believers </a:t>
            </a:r>
            <a:r>
              <a:rPr lang="en-US" dirty="0" smtClean="0"/>
              <a:t>involved </a:t>
            </a:r>
          </a:p>
          <a:p>
            <a:pPr lvl="1"/>
            <a:r>
              <a:rPr lang="en-US" dirty="0" smtClean="0"/>
              <a:t>Churches </a:t>
            </a:r>
            <a:r>
              <a:rPr lang="en-US" dirty="0"/>
              <a:t>will get unbelieving musicians involved for the sake of getting them exposed to the</a:t>
            </a:r>
            <a:r>
              <a:rPr lang="en-US" dirty="0" smtClean="0"/>
              <a:t> gospel </a:t>
            </a:r>
            <a:r>
              <a:rPr lang="en-US" dirty="0"/>
              <a:t>and that possibly in the hope that they may be saved through their involvement with </a:t>
            </a:r>
            <a:r>
              <a:rPr lang="en-US" dirty="0" smtClean="0"/>
              <a:t>the</a:t>
            </a:r>
            <a:r>
              <a:rPr lang="en-US" dirty="0"/>
              <a:t> </a:t>
            </a:r>
            <a:r>
              <a:rPr lang="en-US" dirty="0" smtClean="0"/>
              <a:t>team</a:t>
            </a:r>
          </a:p>
          <a:p>
            <a:r>
              <a:rPr lang="en-US" dirty="0"/>
              <a:t>Hired </a:t>
            </a:r>
            <a:r>
              <a:rPr lang="en-US" dirty="0" smtClean="0"/>
              <a:t>musicians</a:t>
            </a:r>
          </a:p>
          <a:p>
            <a:pPr lvl="1"/>
            <a:r>
              <a:rPr lang="en-US" dirty="0" smtClean="0"/>
              <a:t>Churches </a:t>
            </a:r>
            <a:r>
              <a:rPr lang="en-US" dirty="0"/>
              <a:t>will hire musicians for the excellence factor and desire for a strong commitment. These</a:t>
            </a:r>
            <a:r>
              <a:rPr lang="en-US" dirty="0" smtClean="0"/>
              <a:t> churches </a:t>
            </a:r>
            <a:r>
              <a:rPr lang="en-US" dirty="0"/>
              <a:t>usually have a set team and do not seek others outside of their paid staff.</a:t>
            </a:r>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Worship Team Philosophies</a:t>
            </a:r>
            <a:endParaRPr lang="en-US" dirty="0"/>
          </a:p>
        </p:txBody>
      </p:sp>
      <p:sp>
        <p:nvSpPr>
          <p:cNvPr id="3" name="Content Placeholder 2"/>
          <p:cNvSpPr>
            <a:spLocks noGrp="1"/>
          </p:cNvSpPr>
          <p:nvPr>
            <p:ph idx="1"/>
          </p:nvPr>
        </p:nvSpPr>
        <p:spPr/>
        <p:txBody>
          <a:bodyPr/>
          <a:lstStyle/>
          <a:p>
            <a:r>
              <a:rPr lang="en-US" dirty="0" smtClean="0"/>
              <a:t>Volunteers</a:t>
            </a:r>
          </a:p>
          <a:p>
            <a:pPr lvl="1"/>
            <a:r>
              <a:rPr lang="en-US" dirty="0" smtClean="0"/>
              <a:t>Most </a:t>
            </a:r>
            <a:r>
              <a:rPr lang="en-US" dirty="0"/>
              <a:t>churches can not afford to pay musicians/ or they do not believe in it,  so the must rely </a:t>
            </a:r>
            <a:r>
              <a:rPr lang="en-US" dirty="0" smtClean="0"/>
              <a:t>on</a:t>
            </a:r>
            <a:r>
              <a:rPr lang="en-US" dirty="0"/>
              <a:t> </a:t>
            </a:r>
            <a:r>
              <a:rPr lang="en-US" dirty="0" smtClean="0"/>
              <a:t>volunteers</a:t>
            </a:r>
            <a:r>
              <a:rPr lang="en-US" dirty="0"/>
              <a:t>. </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Set-Up</a:t>
            </a:r>
            <a:endParaRPr lang="en-US" dirty="0"/>
          </a:p>
        </p:txBody>
      </p:sp>
      <p:sp>
        <p:nvSpPr>
          <p:cNvPr id="3" name="Content Placeholder 2"/>
          <p:cNvSpPr>
            <a:spLocks noGrp="1"/>
          </p:cNvSpPr>
          <p:nvPr>
            <p:ph idx="1"/>
          </p:nvPr>
        </p:nvSpPr>
        <p:spPr/>
        <p:txBody>
          <a:bodyPr>
            <a:normAutofit fontScale="85000" lnSpcReduction="20000"/>
          </a:bodyPr>
          <a:lstStyle/>
          <a:p>
            <a:r>
              <a:rPr lang="en-US" dirty="0"/>
              <a:t>Set Team:</a:t>
            </a:r>
            <a:r>
              <a:rPr lang="en-US" dirty="0" smtClean="0"/>
              <a:t> This </a:t>
            </a:r>
            <a:r>
              <a:rPr lang="en-US" dirty="0"/>
              <a:t>set up is made of they same team every week. They are a closed team. Usually found in</a:t>
            </a:r>
            <a:r>
              <a:rPr lang="en-US" dirty="0" smtClean="0"/>
              <a:t> churches </a:t>
            </a:r>
            <a:r>
              <a:rPr lang="en-US" dirty="0"/>
              <a:t>that hire musicians or have very particular standards.</a:t>
            </a:r>
            <a:endParaRPr lang="en-US" dirty="0" smtClean="0"/>
          </a:p>
          <a:p>
            <a:r>
              <a:rPr lang="en-US" dirty="0" smtClean="0"/>
              <a:t>Rotating Musicians:</a:t>
            </a:r>
            <a:r>
              <a:rPr lang="en-US" dirty="0"/>
              <a:t> </a:t>
            </a:r>
            <a:r>
              <a:rPr lang="en-US" dirty="0" smtClean="0"/>
              <a:t>Churches </a:t>
            </a:r>
            <a:r>
              <a:rPr lang="en-US" dirty="0"/>
              <a:t>have volunteers rotate throughout a time period. Combination of musicians tend to</a:t>
            </a:r>
            <a:r>
              <a:rPr lang="en-US" dirty="0" smtClean="0"/>
              <a:t> always </a:t>
            </a:r>
            <a:r>
              <a:rPr lang="en-US" dirty="0"/>
              <a:t>be different in some way.  </a:t>
            </a:r>
            <a:endParaRPr lang="en-US" dirty="0" smtClean="0"/>
          </a:p>
          <a:p>
            <a:r>
              <a:rPr lang="en-US" dirty="0" smtClean="0"/>
              <a:t>A </a:t>
            </a:r>
            <a:r>
              <a:rPr lang="en-US" dirty="0"/>
              <a:t>/ B </a:t>
            </a:r>
            <a:r>
              <a:rPr lang="en-US" dirty="0" smtClean="0"/>
              <a:t>Teams:</a:t>
            </a:r>
            <a:r>
              <a:rPr lang="en-US" dirty="0"/>
              <a:t> </a:t>
            </a:r>
            <a:r>
              <a:rPr lang="en-US" dirty="0" smtClean="0"/>
              <a:t>Combination </a:t>
            </a:r>
            <a:r>
              <a:rPr lang="en-US" dirty="0"/>
              <a:t>of both of the above. Some churches have a number of set teams that will rotate from</a:t>
            </a:r>
            <a:r>
              <a:rPr lang="en-US" dirty="0" smtClean="0"/>
              <a:t> service </a:t>
            </a:r>
            <a:r>
              <a:rPr lang="en-US" dirty="0"/>
              <a:t>to service to lighten the load as well as keep volunteers involved. Would be common to see</a:t>
            </a:r>
            <a:r>
              <a:rPr lang="en-US" dirty="0" smtClean="0"/>
              <a:t> rotating </a:t>
            </a:r>
            <a:r>
              <a:rPr lang="en-US" dirty="0"/>
              <a:t>worship leaders as well, but not always.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Philosophy between Heart and Skill</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r>
              <a:rPr lang="en-US" dirty="0"/>
              <a:t>View 1: Their heart is so amazing, but they are not that talented. We have to let them be involved because        </a:t>
            </a:r>
            <a:r>
              <a:rPr lang="en-US" dirty="0" smtClean="0"/>
              <a:t> their </a:t>
            </a:r>
            <a:r>
              <a:rPr lang="en-US" dirty="0"/>
              <a:t>heart is so precious.</a:t>
            </a:r>
          </a:p>
          <a:p>
            <a:r>
              <a:rPr lang="en-US" dirty="0"/>
              <a:t> View 2: Man that person is amazing! Did you hear them? We’ve got to have them involved no matter</a:t>
            </a:r>
            <a:r>
              <a:rPr lang="en-US" dirty="0" smtClean="0"/>
              <a:t> what</a:t>
            </a:r>
            <a:r>
              <a:rPr lang="en-US" dirty="0"/>
              <a:t>. Meanwhile, this person ends up being late to practice all the time and complains about</a:t>
            </a:r>
            <a:r>
              <a:rPr lang="en-US" dirty="0" smtClean="0"/>
              <a:t> everything</a:t>
            </a:r>
            <a:r>
              <a:rPr lang="en-US" dirty="0"/>
              <a:t>. The person puts a strain on the team and is very high </a:t>
            </a:r>
            <a:r>
              <a:rPr lang="en-US" dirty="0" smtClean="0"/>
              <a:t>maintenance</a:t>
            </a:r>
            <a:r>
              <a:rPr lang="en-US" dirty="0"/>
              <a:t>… but the</a:t>
            </a:r>
            <a:r>
              <a:rPr lang="en-US" dirty="0" smtClean="0"/>
              <a:t> congregation </a:t>
            </a:r>
            <a:r>
              <a:rPr lang="en-US" dirty="0"/>
              <a:t>will never know, so it’s tolerated.</a:t>
            </a:r>
          </a:p>
          <a:p>
            <a:r>
              <a:rPr lang="en-US" dirty="0"/>
              <a:t>View 3: Both are required: Person must have talent good enough to be involved. They may need a little 	guidance, but enough to support the team. Must be a team player and serve the other needs of the</a:t>
            </a:r>
            <a:r>
              <a:rPr lang="en-US" dirty="0" smtClean="0"/>
              <a:t> team</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Music Selection</a:t>
            </a:r>
            <a:endParaRPr lang="en-US" dirty="0"/>
          </a:p>
        </p:txBody>
      </p:sp>
      <p:sp>
        <p:nvSpPr>
          <p:cNvPr id="3" name="Content Placeholder 2"/>
          <p:cNvSpPr>
            <a:spLocks noGrp="1"/>
          </p:cNvSpPr>
          <p:nvPr>
            <p:ph idx="1"/>
          </p:nvPr>
        </p:nvSpPr>
        <p:spPr/>
        <p:txBody>
          <a:bodyPr/>
          <a:lstStyle/>
          <a:p>
            <a:r>
              <a:rPr lang="en-US" dirty="0"/>
              <a:t>Colossians 3:</a:t>
            </a:r>
            <a:r>
              <a:rPr lang="en-US" dirty="0" smtClean="0"/>
              <a:t>16</a:t>
            </a:r>
            <a:endParaRPr lang="en-US" dirty="0"/>
          </a:p>
          <a:p>
            <a:pPr lvl="1"/>
            <a:r>
              <a:rPr lang="en-US" dirty="0" smtClean="0"/>
              <a:t>Let </a:t>
            </a:r>
            <a:r>
              <a:rPr lang="en-US" dirty="0"/>
              <a:t>the </a:t>
            </a:r>
            <a:r>
              <a:rPr lang="en-US" i="1" dirty="0"/>
              <a:t>word of Christ dwell</a:t>
            </a:r>
            <a:r>
              <a:rPr lang="en-US" dirty="0"/>
              <a:t> in you richly as you teach and admonish one another with all</a:t>
            </a:r>
            <a:r>
              <a:rPr lang="en-US" dirty="0" smtClean="0"/>
              <a:t> wisdom</a:t>
            </a:r>
            <a:r>
              <a:rPr lang="en-US" dirty="0"/>
              <a:t>, and as you sing psalms, hymns and spiritual songs with </a:t>
            </a:r>
            <a:r>
              <a:rPr lang="en-US" i="1" dirty="0"/>
              <a:t>gratitude in your hearts</a:t>
            </a:r>
            <a:r>
              <a:rPr lang="en-US" dirty="0"/>
              <a:t> to God</a:t>
            </a:r>
            <a:r>
              <a:rPr lang="en-US" dirty="0" smtClean="0"/>
              <a:t>.</a:t>
            </a:r>
          </a:p>
          <a:p>
            <a:r>
              <a:rPr lang="en-US" dirty="0" smtClean="0"/>
              <a:t>The </a:t>
            </a:r>
            <a:r>
              <a:rPr lang="en-US" dirty="0"/>
              <a:t>word of God dwelling in us and</a:t>
            </a:r>
            <a:r>
              <a:rPr lang="en-US" dirty="0" smtClean="0"/>
              <a:t>  </a:t>
            </a:r>
          </a:p>
          <a:p>
            <a:r>
              <a:rPr lang="en-US" dirty="0" smtClean="0"/>
              <a:t>Gratitude </a:t>
            </a:r>
            <a:r>
              <a:rPr lang="en-US" dirty="0"/>
              <a:t>in our</a:t>
            </a:r>
            <a:r>
              <a:rPr lang="en-US" dirty="0" smtClean="0"/>
              <a:t> hearts</a:t>
            </a:r>
            <a:r>
              <a:rPr lang="en-US" dirty="0"/>
              <a:t>.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Music Selection</a:t>
            </a:r>
            <a:endParaRPr lang="en-US" dirty="0"/>
          </a:p>
        </p:txBody>
      </p:sp>
      <p:sp>
        <p:nvSpPr>
          <p:cNvPr id="3" name="Content Placeholder 2"/>
          <p:cNvSpPr>
            <a:spLocks noGrp="1"/>
          </p:cNvSpPr>
          <p:nvPr>
            <p:ph idx="1"/>
          </p:nvPr>
        </p:nvSpPr>
        <p:spPr/>
        <p:txBody>
          <a:bodyPr/>
          <a:lstStyle/>
          <a:p>
            <a:r>
              <a:rPr lang="en-US" dirty="0" smtClean="0"/>
              <a:t>Hymns</a:t>
            </a:r>
          </a:p>
          <a:p>
            <a:pPr lvl="1"/>
            <a:r>
              <a:rPr lang="en-US" dirty="0" smtClean="0"/>
              <a:t>What is a Hymn?</a:t>
            </a:r>
          </a:p>
          <a:p>
            <a:pPr lvl="1"/>
            <a:r>
              <a:rPr lang="en-US" dirty="0" smtClean="0"/>
              <a:t>Song or ode in praise or honor of God, a</a:t>
            </a:r>
            <a:r>
              <a:rPr lang="en-US" dirty="0" smtClean="0"/>
              <a:t> deity, </a:t>
            </a:r>
            <a:r>
              <a:rPr lang="en-US" dirty="0" smtClean="0"/>
              <a:t>a nation</a:t>
            </a:r>
          </a:p>
          <a:p>
            <a:r>
              <a:rPr lang="en-US" dirty="0" smtClean="0"/>
              <a:t>Choruses</a:t>
            </a:r>
          </a:p>
          <a:p>
            <a:pPr lvl="1"/>
            <a:r>
              <a:rPr lang="en-US" dirty="0" smtClean="0"/>
              <a:t>Typically repetitive and easy to sing.  Not much depth.  Can also be a single part of a song.</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Music Selection</a:t>
            </a:r>
            <a:endParaRPr lang="en-US" dirty="0"/>
          </a:p>
        </p:txBody>
      </p:sp>
      <p:sp>
        <p:nvSpPr>
          <p:cNvPr id="3" name="Content Placeholder 2"/>
          <p:cNvSpPr>
            <a:spLocks noGrp="1"/>
          </p:cNvSpPr>
          <p:nvPr>
            <p:ph idx="1"/>
          </p:nvPr>
        </p:nvSpPr>
        <p:spPr>
          <a:xfrm>
            <a:off x="457200" y="1600200"/>
            <a:ext cx="8458200" cy="4525963"/>
          </a:xfrm>
        </p:spPr>
        <p:txBody>
          <a:bodyPr/>
          <a:lstStyle/>
          <a:p>
            <a:r>
              <a:rPr lang="en-US" dirty="0" smtClean="0"/>
              <a:t>Contemporary</a:t>
            </a:r>
          </a:p>
          <a:p>
            <a:pPr lvl="1"/>
            <a:r>
              <a:rPr lang="en-US" dirty="0" smtClean="0"/>
              <a:t>Songs considered “new” at one time</a:t>
            </a:r>
          </a:p>
          <a:p>
            <a:pPr lvl="1"/>
            <a:r>
              <a:rPr lang="en-US" dirty="0" smtClean="0"/>
              <a:t>Now some are 20 years old and still “contemporary”</a:t>
            </a:r>
          </a:p>
          <a:p>
            <a:r>
              <a:rPr lang="en-US" dirty="0" smtClean="0"/>
              <a:t>Modern/ Praise Songs</a:t>
            </a:r>
          </a:p>
          <a:p>
            <a:pPr lvl="1"/>
            <a:r>
              <a:rPr lang="en-US" dirty="0" smtClean="0"/>
              <a:t>Often called “cutting edge”</a:t>
            </a:r>
          </a:p>
          <a:p>
            <a:pPr lvl="1"/>
            <a:r>
              <a:rPr lang="en-US" dirty="0" smtClean="0"/>
              <a:t>A replacement term for “contemporary”</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Creative Arts</a:t>
            </a:r>
            <a:endParaRPr lang="en-US" dirty="0"/>
          </a:p>
        </p:txBody>
      </p:sp>
      <p:sp>
        <p:nvSpPr>
          <p:cNvPr id="3" name="Content Placeholder 2"/>
          <p:cNvSpPr>
            <a:spLocks noGrp="1"/>
          </p:cNvSpPr>
          <p:nvPr>
            <p:ph idx="1"/>
          </p:nvPr>
        </p:nvSpPr>
        <p:spPr/>
        <p:txBody>
          <a:bodyPr>
            <a:normAutofit/>
          </a:bodyPr>
          <a:lstStyle/>
          <a:p>
            <a:r>
              <a:rPr lang="en-US" dirty="0"/>
              <a:t>Purposes:</a:t>
            </a:r>
            <a:endParaRPr lang="en-US" dirty="0" smtClean="0"/>
          </a:p>
          <a:p>
            <a:r>
              <a:rPr lang="en-US" dirty="0" smtClean="0"/>
              <a:t>To </a:t>
            </a:r>
            <a:r>
              <a:rPr lang="en-US" dirty="0"/>
              <a:t>bring impact to point of message. Helping to connect the idea of the topic and prepare the heart.</a:t>
            </a:r>
            <a:endParaRPr lang="en-US" dirty="0" smtClean="0"/>
          </a:p>
          <a:p>
            <a:r>
              <a:rPr lang="en-US" dirty="0" smtClean="0"/>
              <a:t>Get </a:t>
            </a:r>
            <a:r>
              <a:rPr lang="en-US" dirty="0"/>
              <a:t>more people involved: A way to get people connected</a:t>
            </a:r>
            <a:endParaRPr lang="en-US" dirty="0" smtClean="0"/>
          </a:p>
          <a:p>
            <a:r>
              <a:rPr lang="en-US" dirty="0" smtClean="0"/>
              <a:t>Shout </a:t>
            </a:r>
            <a:r>
              <a:rPr lang="en-US" dirty="0"/>
              <a:t>it from the rooftops: sharing a gift from God with the </a:t>
            </a:r>
            <a:r>
              <a:rPr lang="en-US" dirty="0" smtClean="0"/>
              <a:t>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What creative arts do we see in churches today?</a:t>
            </a:r>
          </a:p>
          <a:p>
            <a:r>
              <a:rPr lang="en-US" dirty="0" smtClean="0"/>
              <a:t>What are the positive and negative aspects to some of these arts?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Praise &amp; Worship</a:t>
            </a:r>
            <a:endParaRPr lang="en-US" dirty="0"/>
          </a:p>
        </p:txBody>
      </p:sp>
      <p:sp>
        <p:nvSpPr>
          <p:cNvPr id="3" name="Content Placeholder 2"/>
          <p:cNvSpPr>
            <a:spLocks noGrp="1"/>
          </p:cNvSpPr>
          <p:nvPr>
            <p:ph idx="1"/>
          </p:nvPr>
        </p:nvSpPr>
        <p:spPr/>
        <p:txBody>
          <a:bodyPr/>
          <a:lstStyle/>
          <a:p>
            <a:r>
              <a:rPr lang="en-US" dirty="0" smtClean="0"/>
              <a:t>Often used concept, but…</a:t>
            </a:r>
          </a:p>
          <a:p>
            <a:r>
              <a:rPr lang="en-US" dirty="0" smtClean="0"/>
              <a:t>Is there a difference?</a:t>
            </a:r>
          </a:p>
          <a:p>
            <a:r>
              <a:rPr lang="en-US" dirty="0" smtClean="0"/>
              <a:t>What is Praise?</a:t>
            </a:r>
          </a:p>
          <a:p>
            <a:r>
              <a:rPr lang="en-US" dirty="0" smtClean="0"/>
              <a:t>What is Worship?</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Main Objectives</a:t>
            </a:r>
            <a:endParaRPr lang="en-US" dirty="0"/>
          </a:p>
        </p:txBody>
      </p:sp>
      <p:sp>
        <p:nvSpPr>
          <p:cNvPr id="3" name="Content Placeholder 2"/>
          <p:cNvSpPr>
            <a:spLocks noGrp="1"/>
          </p:cNvSpPr>
          <p:nvPr>
            <p:ph idx="1"/>
          </p:nvPr>
        </p:nvSpPr>
        <p:spPr/>
        <p:txBody>
          <a:bodyPr/>
          <a:lstStyle/>
          <a:p>
            <a:r>
              <a:rPr lang="en-US" dirty="0" smtClean="0"/>
              <a:t>Understand the nuts and bolts of a worship ministry</a:t>
            </a:r>
          </a:p>
          <a:p>
            <a:r>
              <a:rPr lang="en-US" dirty="0" smtClean="0"/>
              <a:t>Understand worship from a personal aspect</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Expressions of Praise</a:t>
            </a:r>
            <a:endParaRPr lang="en-US" dirty="0"/>
          </a:p>
        </p:txBody>
      </p:sp>
      <p:sp>
        <p:nvSpPr>
          <p:cNvPr id="3" name="Content Placeholder 2"/>
          <p:cNvSpPr>
            <a:spLocks noGrp="1"/>
          </p:cNvSpPr>
          <p:nvPr>
            <p:ph idx="1"/>
          </p:nvPr>
        </p:nvSpPr>
        <p:spPr/>
        <p:txBody>
          <a:bodyPr>
            <a:normAutofit fontScale="85000" lnSpcReduction="20000"/>
          </a:bodyPr>
          <a:lstStyle/>
          <a:p>
            <a:r>
              <a:rPr lang="en-US" i="1" u="sng" dirty="0"/>
              <a:t>Lifting our hands:</a:t>
            </a:r>
            <a:r>
              <a:rPr lang="en-US" b="1" dirty="0"/>
              <a:t> </a:t>
            </a:r>
            <a:r>
              <a:rPr lang="en-US" dirty="0"/>
              <a:t>Nehemiah 8:6, Psalms 28:2, 63:4 134, 141:2, 1 Timothy 2:8</a:t>
            </a:r>
            <a:endParaRPr lang="en-US" dirty="0" smtClean="0"/>
          </a:p>
          <a:p>
            <a:r>
              <a:rPr lang="en-US" i="1" u="sng" dirty="0" smtClean="0"/>
              <a:t>Clapping </a:t>
            </a:r>
            <a:r>
              <a:rPr lang="en-US" i="1" u="sng" dirty="0"/>
              <a:t>our Hands:</a:t>
            </a:r>
            <a:r>
              <a:rPr lang="en-US" i="1" dirty="0"/>
              <a:t>  </a:t>
            </a:r>
            <a:r>
              <a:rPr lang="en-US" dirty="0"/>
              <a:t>Psalm 47:1</a:t>
            </a:r>
            <a:endParaRPr lang="en-US" dirty="0" smtClean="0"/>
          </a:p>
          <a:p>
            <a:r>
              <a:rPr lang="en-US" i="1" u="sng" dirty="0" smtClean="0"/>
              <a:t>Playing </a:t>
            </a:r>
            <a:r>
              <a:rPr lang="en-US" i="1" u="sng" dirty="0"/>
              <a:t>Instruments:</a:t>
            </a:r>
            <a:r>
              <a:rPr lang="en-US" dirty="0"/>
              <a:t>  Psalm 150: 3-5, </a:t>
            </a:r>
            <a:endParaRPr lang="en-US" dirty="0" smtClean="0"/>
          </a:p>
          <a:p>
            <a:r>
              <a:rPr lang="en-US" i="1" u="sng" dirty="0" smtClean="0"/>
              <a:t>Standing</a:t>
            </a:r>
            <a:r>
              <a:rPr lang="en-US" i="1" u="sng" dirty="0"/>
              <a:t>:</a:t>
            </a:r>
            <a:r>
              <a:rPr lang="en-US" dirty="0"/>
              <a:t>  2</a:t>
            </a:r>
            <a:r>
              <a:rPr lang="en-US" baseline="30000" dirty="0"/>
              <a:t>nd</a:t>
            </a:r>
            <a:r>
              <a:rPr lang="en-US" dirty="0"/>
              <a:t> Chronicles 5:12, 7:6, 29:26, Psalm 135:2, Revelation 4:9-11</a:t>
            </a:r>
            <a:endParaRPr lang="en-US" dirty="0" smtClean="0"/>
          </a:p>
          <a:p>
            <a:r>
              <a:rPr lang="en-US" i="1" u="sng" dirty="0" smtClean="0"/>
              <a:t>Kneeling:</a:t>
            </a:r>
            <a:r>
              <a:rPr lang="en-US" dirty="0" smtClean="0"/>
              <a:t>  </a:t>
            </a:r>
            <a:r>
              <a:rPr lang="en-US" dirty="0"/>
              <a:t>Psalm 95:6</a:t>
            </a:r>
            <a:endParaRPr lang="en-US" dirty="0" smtClean="0"/>
          </a:p>
          <a:p>
            <a:r>
              <a:rPr lang="en-US" i="1" u="sng" dirty="0" smtClean="0"/>
              <a:t>Singing</a:t>
            </a:r>
            <a:r>
              <a:rPr lang="en-US" i="1" u="sng" dirty="0"/>
              <a:t>:</a:t>
            </a:r>
            <a:r>
              <a:rPr lang="en-US" dirty="0"/>
              <a:t> Psalm 26:7</a:t>
            </a:r>
            <a:endParaRPr lang="en-US" dirty="0" smtClean="0"/>
          </a:p>
          <a:p>
            <a:r>
              <a:rPr lang="en-US" i="1" u="sng" dirty="0" smtClean="0"/>
              <a:t>Dancing</a:t>
            </a:r>
            <a:r>
              <a:rPr lang="en-US" i="1" u="sng" dirty="0"/>
              <a:t>:</a:t>
            </a:r>
            <a:r>
              <a:rPr lang="en-US" dirty="0"/>
              <a:t> Exodus 15:20-21, 2 Samuel 6:14-16, Psalms 30:11, 149:3 Acts 3:8</a:t>
            </a:r>
          </a:p>
          <a:p>
            <a:r>
              <a:rPr lang="en-US" dirty="0"/>
              <a:t>	</a:t>
            </a:r>
            <a:r>
              <a:rPr lang="en-US" i="1" u="sng" dirty="0"/>
              <a:t>Shouting</a:t>
            </a:r>
            <a:r>
              <a:rPr lang="en-US" dirty="0"/>
              <a:t>: Psalm 47:1, 66:1, 81:1, 95:1-2, 98:4-6, 100:1</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Ways to Worship</a:t>
            </a:r>
            <a:endParaRPr lang="en-US" dirty="0"/>
          </a:p>
        </p:txBody>
      </p:sp>
      <p:sp>
        <p:nvSpPr>
          <p:cNvPr id="3" name="Content Placeholder 2"/>
          <p:cNvSpPr>
            <a:spLocks noGrp="1"/>
          </p:cNvSpPr>
          <p:nvPr>
            <p:ph idx="1"/>
          </p:nvPr>
        </p:nvSpPr>
        <p:spPr/>
        <p:txBody>
          <a:bodyPr>
            <a:normAutofit/>
          </a:bodyPr>
          <a:lstStyle/>
          <a:p>
            <a:r>
              <a:rPr lang="en-US" dirty="0" smtClean="0"/>
              <a:t>Inward</a:t>
            </a:r>
            <a:endParaRPr lang="en-US" dirty="0"/>
          </a:p>
          <a:p>
            <a:pPr lvl="1"/>
            <a:r>
              <a:rPr lang="en-US" dirty="0" smtClean="0"/>
              <a:t>Meditation</a:t>
            </a:r>
            <a:r>
              <a:rPr lang="en-US" dirty="0"/>
              <a:t>, Prayer, Fasting, Study, </a:t>
            </a:r>
            <a:endParaRPr lang="en-US" dirty="0" smtClean="0"/>
          </a:p>
          <a:p>
            <a:r>
              <a:rPr lang="en-US" dirty="0" smtClean="0"/>
              <a:t>Outward</a:t>
            </a:r>
          </a:p>
          <a:p>
            <a:pPr lvl="1"/>
            <a:r>
              <a:rPr lang="en-US" dirty="0" smtClean="0"/>
              <a:t>Simplicity</a:t>
            </a:r>
            <a:r>
              <a:rPr lang="en-US" dirty="0"/>
              <a:t>,</a:t>
            </a:r>
            <a:r>
              <a:rPr lang="en-US" dirty="0" smtClean="0"/>
              <a:t> Solitude, </a:t>
            </a:r>
            <a:r>
              <a:rPr lang="en-US" dirty="0"/>
              <a:t>Submission, Service</a:t>
            </a:r>
            <a:endParaRPr lang="en-US" dirty="0" smtClean="0"/>
          </a:p>
          <a:p>
            <a:r>
              <a:rPr lang="en-US" dirty="0" smtClean="0"/>
              <a:t>Corporate</a:t>
            </a:r>
            <a:endParaRPr lang="en-US" dirty="0"/>
          </a:p>
          <a:p>
            <a:pPr lvl="1"/>
            <a:r>
              <a:rPr lang="en-US" dirty="0" smtClean="0"/>
              <a:t>Confession</a:t>
            </a:r>
            <a:r>
              <a:rPr lang="en-US" dirty="0"/>
              <a:t>, Guidance, Praise &amp; Worship, Celebration</a:t>
            </a:r>
            <a:r>
              <a:rPr lang="en-US" dirty="0" smtClean="0"/>
              <a:t>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a:t>How does Culture Affect the way we worship God? Corporately /</a:t>
            </a:r>
            <a:r>
              <a:rPr lang="en-US" dirty="0" smtClean="0"/>
              <a:t> Personally?</a:t>
            </a:r>
          </a:p>
          <a:p>
            <a:r>
              <a:rPr lang="en-US" dirty="0" smtClean="0"/>
              <a:t>What </a:t>
            </a:r>
            <a:r>
              <a:rPr lang="en-US" dirty="0"/>
              <a:t>are some controversies in churches today regarding worship in services?</a:t>
            </a:r>
            <a:endParaRPr lang="en-US" dirty="0" smtClean="0"/>
          </a:p>
          <a:p>
            <a:r>
              <a:rPr lang="en-US" dirty="0" smtClean="0"/>
              <a:t>What </a:t>
            </a:r>
            <a:r>
              <a:rPr lang="en-US" dirty="0"/>
              <a:t>is the struggle between Traditional and Contemporary Services?</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(in your book)</a:t>
            </a:r>
            <a:endParaRPr lang="en-US" dirty="0"/>
          </a:p>
        </p:txBody>
      </p:sp>
      <p:sp>
        <p:nvSpPr>
          <p:cNvPr id="3" name="Content Placeholder 2"/>
          <p:cNvSpPr>
            <a:spLocks noGrp="1"/>
          </p:cNvSpPr>
          <p:nvPr>
            <p:ph idx="1"/>
          </p:nvPr>
        </p:nvSpPr>
        <p:spPr/>
        <p:txBody>
          <a:bodyPr>
            <a:normAutofit fontScale="85000" lnSpcReduction="20000"/>
          </a:bodyPr>
          <a:lstStyle/>
          <a:p>
            <a:r>
              <a:rPr lang="en-US" b="1" u="sng" dirty="0"/>
              <a:t>Websites:</a:t>
            </a:r>
            <a:endParaRPr lang="en-US" dirty="0"/>
          </a:p>
          <a:p>
            <a:pPr lvl="1"/>
            <a:r>
              <a:rPr lang="en-US" dirty="0" err="1"/>
              <a:t>Worshiptogether.com</a:t>
            </a:r>
            <a:endParaRPr lang="en-US" dirty="0"/>
          </a:p>
          <a:p>
            <a:pPr lvl="1"/>
            <a:r>
              <a:rPr lang="en-US" dirty="0"/>
              <a:t>1christian.net/guitar/ (member)</a:t>
            </a:r>
          </a:p>
          <a:p>
            <a:pPr lvl="1"/>
            <a:r>
              <a:rPr lang="en-US" dirty="0" err="1"/>
              <a:t>Songselect.com</a:t>
            </a:r>
            <a:r>
              <a:rPr lang="en-US" dirty="0"/>
              <a:t> (member)</a:t>
            </a:r>
          </a:p>
          <a:p>
            <a:pPr lvl="1"/>
            <a:r>
              <a:rPr lang="en-US" dirty="0" err="1"/>
              <a:t>pwarchive.com</a:t>
            </a:r>
            <a:endParaRPr lang="en-US" dirty="0" smtClean="0"/>
          </a:p>
          <a:p>
            <a:r>
              <a:rPr lang="en-US" b="1" u="sng" dirty="0" smtClean="0"/>
              <a:t>Recommended </a:t>
            </a:r>
            <a:r>
              <a:rPr lang="en-US" b="1" u="sng" dirty="0"/>
              <a:t>Books:</a:t>
            </a:r>
            <a:endParaRPr lang="en-US" dirty="0"/>
          </a:p>
          <a:p>
            <a:pPr lvl="1"/>
            <a:r>
              <a:rPr lang="en-US" dirty="0"/>
              <a:t>Celebration of Discipline: Richard Foster (discipline)</a:t>
            </a:r>
          </a:p>
          <a:p>
            <a:pPr lvl="1"/>
            <a:r>
              <a:rPr lang="en-US" dirty="0"/>
              <a:t>New Worship: Barry </a:t>
            </a:r>
            <a:r>
              <a:rPr lang="en-US" dirty="0" err="1"/>
              <a:t>Liesch</a:t>
            </a:r>
            <a:r>
              <a:rPr lang="en-US" dirty="0"/>
              <a:t> </a:t>
            </a:r>
          </a:p>
          <a:p>
            <a:pPr lvl="1"/>
            <a:r>
              <a:rPr lang="en-US" dirty="0"/>
              <a:t>Pursuit of God &amp; Knowledge of the Holy: A.W. </a:t>
            </a:r>
            <a:r>
              <a:rPr lang="en-US" dirty="0" err="1"/>
              <a:t>Tozer</a:t>
            </a:r>
            <a:endParaRPr lang="en-US" dirty="0"/>
          </a:p>
          <a:p>
            <a:pPr lvl="1"/>
            <a:r>
              <a:rPr lang="en-US" dirty="0"/>
              <a:t>Heart of The Artist: Rory Noland</a:t>
            </a:r>
          </a:p>
          <a:p>
            <a:pPr lvl="1"/>
            <a:r>
              <a:rPr lang="en-US" dirty="0"/>
              <a:t>The Way of A Worshiper: Buddy Owens</a:t>
            </a:r>
          </a:p>
          <a:p>
            <a:pPr lvl="1"/>
            <a:r>
              <a:rPr lang="en-US" dirty="0"/>
              <a:t>I Can Only Imagine: Mercy Me, Wendy Lee </a:t>
            </a:r>
            <a:r>
              <a:rPr lang="en-US" dirty="0" err="1"/>
              <a:t>Nentwig</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Prayer</a:t>
            </a:r>
            <a:endParaRPr lang="en-US" dirty="0"/>
          </a:p>
        </p:txBody>
      </p:sp>
      <p:sp>
        <p:nvSpPr>
          <p:cNvPr id="5" name="Subtitle 4"/>
          <p:cNvSpPr>
            <a:spLocks noGrp="1"/>
          </p:cNvSpPr>
          <p:nvPr>
            <p:ph type="subTitle" idx="1"/>
          </p:nvPr>
        </p:nvSpPr>
        <p:spPr/>
        <p:txBody>
          <a:bodyPr/>
          <a:lstStyle/>
          <a:p>
            <a:r>
              <a:rPr lang="en-US" dirty="0" smtClean="0"/>
              <a:t>Foundations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as defined in the Scriptures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a:t>lifting up our soul to God: Ps 25:1; 143:8</a:t>
            </a:r>
            <a:endParaRPr lang="en-US" dirty="0" smtClean="0"/>
          </a:p>
          <a:p>
            <a:r>
              <a:rPr lang="en-US" dirty="0" smtClean="0"/>
              <a:t>A </a:t>
            </a:r>
            <a:r>
              <a:rPr lang="en-US" dirty="0"/>
              <a:t>pouring out our heart to God: Ps 62:8</a:t>
            </a:r>
            <a:endParaRPr lang="en-US" dirty="0" smtClean="0"/>
          </a:p>
          <a:p>
            <a:r>
              <a:rPr lang="en-US" dirty="0" smtClean="0"/>
              <a:t>A </a:t>
            </a:r>
            <a:r>
              <a:rPr lang="en-US" dirty="0"/>
              <a:t>crying out to God: Ps 86:3</a:t>
            </a:r>
            <a:endParaRPr lang="en-US" dirty="0" smtClean="0"/>
          </a:p>
          <a:p>
            <a:r>
              <a:rPr lang="en-US" dirty="0" smtClean="0"/>
              <a:t>Spiritual </a:t>
            </a:r>
            <a:r>
              <a:rPr lang="en-US" dirty="0"/>
              <a:t>incense to God: Rev 5:8</a:t>
            </a:r>
            <a:endParaRPr lang="en-US" dirty="0" smtClean="0"/>
          </a:p>
          <a:p>
            <a:r>
              <a:rPr lang="en-US" dirty="0" smtClean="0"/>
              <a:t>Coming </a:t>
            </a:r>
            <a:r>
              <a:rPr lang="en-US" dirty="0"/>
              <a:t>before the throne of grace: Ps 84:1-2; Heb 4:16</a:t>
            </a:r>
            <a:endParaRPr lang="en-US" dirty="0" smtClean="0"/>
          </a:p>
          <a:p>
            <a:r>
              <a:rPr lang="en-US" dirty="0" smtClean="0"/>
              <a:t>Prayer </a:t>
            </a:r>
            <a:r>
              <a:rPr lang="en-US" dirty="0"/>
              <a:t>is a spiritual sacrifice &amp; the fruit of our lips: Heb 13:15</a:t>
            </a:r>
            <a:endParaRPr lang="en-US" dirty="0" smtClean="0"/>
          </a:p>
          <a:p>
            <a:r>
              <a:rPr lang="en-US" dirty="0" smtClean="0"/>
              <a:t>Drawing </a:t>
            </a:r>
            <a:r>
              <a:rPr lang="en-US" dirty="0"/>
              <a:t>close to God in friendship, fellowship and trust: Jas 4:8</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Prayer Defined in Poetic Terms of Man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Communion </a:t>
            </a:r>
            <a:r>
              <a:rPr lang="en-US" dirty="0"/>
              <a:t>and communication.</a:t>
            </a:r>
            <a:endParaRPr lang="en-US" dirty="0" smtClean="0"/>
          </a:p>
          <a:p>
            <a:r>
              <a:rPr lang="en-US" dirty="0" smtClean="0"/>
              <a:t>The </a:t>
            </a:r>
            <a:r>
              <a:rPr lang="en-US" dirty="0"/>
              <a:t>oil of that kept the evangelistic engines of the first century Christians running.</a:t>
            </a:r>
            <a:endParaRPr lang="en-US" dirty="0" smtClean="0"/>
          </a:p>
          <a:p>
            <a:r>
              <a:rPr lang="en-US" dirty="0" smtClean="0"/>
              <a:t>The </a:t>
            </a:r>
            <a:r>
              <a:rPr lang="en-US" dirty="0"/>
              <a:t>effort of man to reach God.</a:t>
            </a:r>
            <a:endParaRPr lang="en-US" dirty="0" smtClean="0"/>
          </a:p>
          <a:p>
            <a:r>
              <a:rPr lang="en-US" dirty="0" smtClean="0"/>
              <a:t>An </a:t>
            </a:r>
            <a:r>
              <a:rPr lang="en-US" dirty="0"/>
              <a:t>audience with the Father.</a:t>
            </a:r>
            <a:endParaRPr lang="en-US" dirty="0" smtClean="0"/>
          </a:p>
          <a:p>
            <a:r>
              <a:rPr lang="en-US" dirty="0" smtClean="0"/>
              <a:t>A </a:t>
            </a:r>
            <a:r>
              <a:rPr lang="en-US" dirty="0"/>
              <a:t>sincere, sensible, affectionate pouring out of the soul to God, through Christ.</a:t>
            </a:r>
            <a:endParaRPr lang="en-US" dirty="0" smtClean="0"/>
          </a:p>
          <a:p>
            <a:r>
              <a:rPr lang="en-US" dirty="0" smtClean="0"/>
              <a:t>The </a:t>
            </a:r>
            <a:r>
              <a:rPr lang="en-US" dirty="0"/>
              <a:t>breathing process of the Christian’s soul.</a:t>
            </a:r>
            <a:endParaRPr lang="en-US" dirty="0" smtClean="0"/>
          </a:p>
          <a:p>
            <a:r>
              <a:rPr lang="en-US" dirty="0" smtClean="0"/>
              <a:t>Bringing </a:t>
            </a:r>
            <a:r>
              <a:rPr lang="en-US" dirty="0"/>
              <a:t>our current emotional state into the presence of God.</a:t>
            </a:r>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Prayer Defined in Poetic Terms of Man</a:t>
            </a:r>
            <a:endParaRPr lang="en-US" dirty="0"/>
          </a:p>
        </p:txBody>
      </p:sp>
      <p:sp>
        <p:nvSpPr>
          <p:cNvPr id="3" name="Content Placeholder 2"/>
          <p:cNvSpPr>
            <a:spLocks noGrp="1"/>
          </p:cNvSpPr>
          <p:nvPr>
            <p:ph idx="1"/>
          </p:nvPr>
        </p:nvSpPr>
        <p:spPr/>
        <p:txBody>
          <a:bodyPr>
            <a:normAutofit fontScale="92500" lnSpcReduction="20000"/>
          </a:bodyPr>
          <a:lstStyle/>
          <a:p>
            <a:r>
              <a:rPr lang="en-US" dirty="0"/>
              <a:t>"We must live for God out of the closet if we would meet God in the closet. We must listen to God in public if we would have God listen to us in private." (Bounds)</a:t>
            </a:r>
            <a:endParaRPr lang="en-US" dirty="0" smtClean="0"/>
          </a:p>
          <a:p>
            <a:r>
              <a:rPr lang="en-US" dirty="0" smtClean="0"/>
              <a:t>William </a:t>
            </a:r>
            <a:r>
              <a:rPr lang="en-US" dirty="0"/>
              <a:t>Temple’s reply to mocking that "answered prayer was a mere coincidence" was, "That may be true, but I’ve noticed that when I pray coincidences happen and when I don’t, they </a:t>
            </a:r>
            <a:r>
              <a:rPr lang="en-US" dirty="0" smtClean="0"/>
              <a:t>don’t”</a:t>
            </a:r>
          </a:p>
          <a:p>
            <a:r>
              <a:rPr lang="en-US" dirty="0" smtClean="0"/>
              <a:t>Answered </a:t>
            </a:r>
            <a:r>
              <a:rPr lang="en-US" dirty="0"/>
              <a:t>prayer is a coincidence is where God prefers to remain anonymous</a:t>
            </a:r>
            <a:r>
              <a:rPr lang="en-US" dirty="0" smtClean="0"/>
              <a:t>.</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Prayer Defined in Poetic Terms of Man</a:t>
            </a:r>
            <a:endParaRPr lang="en-US" dirty="0"/>
          </a:p>
        </p:txBody>
      </p:sp>
      <p:sp>
        <p:nvSpPr>
          <p:cNvPr id="3" name="Content Placeholder 2"/>
          <p:cNvSpPr>
            <a:spLocks noGrp="1"/>
          </p:cNvSpPr>
          <p:nvPr>
            <p:ph idx="1"/>
          </p:nvPr>
        </p:nvSpPr>
        <p:spPr/>
        <p:txBody>
          <a:bodyPr/>
          <a:lstStyle/>
          <a:p>
            <a:r>
              <a:rPr lang="en-US" dirty="0" smtClean="0"/>
              <a:t>The best way to fight sin is on your knees.</a:t>
            </a:r>
          </a:p>
          <a:p>
            <a:r>
              <a:rPr lang="en-US" dirty="0" smtClean="0"/>
              <a:t>The most powerful force accessible to man.</a:t>
            </a:r>
          </a:p>
          <a:p>
            <a:r>
              <a:rPr lang="en-US" dirty="0" smtClean="0"/>
              <a:t>The spectacle of a nation praying is more awe-inspiring than explosion of A bomb (J.E. Hover)</a:t>
            </a:r>
          </a:p>
          <a:p>
            <a:r>
              <a:rPr lang="en-US" dirty="0" smtClean="0"/>
              <a:t>Answered prayer is God bending down to kiss his children</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Faithless Objections to Prayer</a:t>
            </a:r>
            <a:endParaRPr lang="en-US" dirty="0"/>
          </a:p>
        </p:txBody>
      </p:sp>
      <p:sp>
        <p:nvSpPr>
          <p:cNvPr id="3" name="Content Placeholder 2"/>
          <p:cNvSpPr>
            <a:spLocks noGrp="1"/>
          </p:cNvSpPr>
          <p:nvPr>
            <p:ph idx="1"/>
          </p:nvPr>
        </p:nvSpPr>
        <p:spPr/>
        <p:txBody>
          <a:bodyPr/>
          <a:lstStyle/>
          <a:p>
            <a:r>
              <a:rPr lang="en-US" dirty="0"/>
              <a:t>Only benefit is psychological: If true then heathen would receive same by praying to a fence post.</a:t>
            </a:r>
            <a:endParaRPr lang="en-US" dirty="0" smtClean="0"/>
          </a:p>
          <a:p>
            <a:r>
              <a:rPr lang="en-US" dirty="0" smtClean="0"/>
              <a:t>Why </a:t>
            </a:r>
            <a:r>
              <a:rPr lang="en-US" dirty="0"/>
              <a:t>pray when God already knows what we need before? God, as a Father, wants us to ask.</a:t>
            </a:r>
            <a:endParaRPr lang="en-US" dirty="0" smtClean="0"/>
          </a:p>
          <a:p>
            <a:r>
              <a:rPr lang="en-US" dirty="0" smtClean="0"/>
              <a:t>Miracles </a:t>
            </a:r>
            <a:r>
              <a:rPr lang="en-US" dirty="0"/>
              <a:t>have ceased therefore God won’t answer prayer.</a:t>
            </a: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the Bible Say About Coming Together?</a:t>
            </a:r>
            <a:endParaRPr lang="en-US" dirty="0"/>
          </a:p>
        </p:txBody>
      </p:sp>
      <p:sp>
        <p:nvSpPr>
          <p:cNvPr id="3" name="Content Placeholder 2"/>
          <p:cNvSpPr>
            <a:spLocks noGrp="1"/>
          </p:cNvSpPr>
          <p:nvPr>
            <p:ph idx="1"/>
          </p:nvPr>
        </p:nvSpPr>
        <p:spPr/>
        <p:txBody>
          <a:bodyPr>
            <a:normAutofit fontScale="77500" lnSpcReduction="20000"/>
          </a:bodyPr>
          <a:lstStyle/>
          <a:p>
            <a:r>
              <a:rPr lang="en-US" i="1" dirty="0"/>
              <a:t>Numbers 10:2 (preparing for battle @ the tent gate)</a:t>
            </a:r>
            <a:r>
              <a:rPr lang="en-US" dirty="0"/>
              <a:t> </a:t>
            </a:r>
            <a:r>
              <a:rPr lang="en-US" i="1" dirty="0"/>
              <a:t>Deuteronomy 31:12</a:t>
            </a:r>
            <a:r>
              <a:rPr lang="en-US" dirty="0"/>
              <a:t> (every 7 years)</a:t>
            </a:r>
            <a:r>
              <a:rPr lang="en-US" dirty="0" smtClean="0"/>
              <a:t> </a:t>
            </a:r>
            <a:endParaRPr lang="en-US" dirty="0"/>
          </a:p>
          <a:p>
            <a:r>
              <a:rPr lang="en-US" dirty="0" smtClean="0"/>
              <a:t>Deuteronomy </a:t>
            </a:r>
            <a:r>
              <a:rPr lang="en-US" dirty="0"/>
              <a:t>4:10 Remember the day you stood before the LORD your God at </a:t>
            </a:r>
            <a:r>
              <a:rPr lang="en-US" dirty="0" err="1"/>
              <a:t>Horeb</a:t>
            </a:r>
            <a:r>
              <a:rPr lang="en-US" dirty="0"/>
              <a:t>, when he said to</a:t>
            </a:r>
            <a:r>
              <a:rPr lang="en-US" dirty="0" smtClean="0"/>
              <a:t> me</a:t>
            </a:r>
            <a:r>
              <a:rPr lang="en-US" dirty="0"/>
              <a:t>, "Assemble the  people before me to hear my words so that they may learn to revere me as long as</a:t>
            </a:r>
            <a:r>
              <a:rPr lang="en-US" dirty="0" smtClean="0"/>
              <a:t> they </a:t>
            </a:r>
            <a:r>
              <a:rPr lang="en-US" dirty="0"/>
              <a:t>live in the land and may teach them to their children</a:t>
            </a:r>
            <a:r>
              <a:rPr lang="en-US" dirty="0" smtClean="0"/>
              <a:t>.”</a:t>
            </a:r>
          </a:p>
          <a:p>
            <a:r>
              <a:rPr lang="en-US" i="1" dirty="0" smtClean="0"/>
              <a:t>Acts </a:t>
            </a:r>
            <a:r>
              <a:rPr lang="en-US" i="1" dirty="0"/>
              <a:t>2: 46 -47</a:t>
            </a:r>
            <a:r>
              <a:rPr lang="en-US" dirty="0"/>
              <a:t> Every day they continued to meet together in the temple courts. They broke bread in their</a:t>
            </a:r>
            <a:r>
              <a:rPr lang="en-US" dirty="0" smtClean="0"/>
              <a:t> homes </a:t>
            </a:r>
            <a:r>
              <a:rPr lang="en-US" dirty="0"/>
              <a:t>and ate together with glad and sincere hearts, praising God and enjoying the favor of all the</a:t>
            </a:r>
            <a:r>
              <a:rPr lang="en-US" dirty="0" smtClean="0"/>
              <a:t> people</a:t>
            </a:r>
            <a:r>
              <a:rPr lang="en-US" dirty="0"/>
              <a:t>. And the Lord added to their number daily those who were being saved.</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Aspects of Prayer</a:t>
            </a:r>
            <a:endParaRPr lang="en-US" dirty="0"/>
          </a:p>
        </p:txBody>
      </p:sp>
      <p:sp>
        <p:nvSpPr>
          <p:cNvPr id="3" name="Content Placeholder 2"/>
          <p:cNvSpPr>
            <a:spLocks noGrp="1"/>
          </p:cNvSpPr>
          <p:nvPr>
            <p:ph idx="1"/>
          </p:nvPr>
        </p:nvSpPr>
        <p:spPr>
          <a:xfrm>
            <a:off x="457200" y="1600200"/>
            <a:ext cx="8458200" cy="4953000"/>
          </a:xfrm>
        </p:spPr>
        <p:txBody>
          <a:bodyPr>
            <a:normAutofit/>
          </a:bodyPr>
          <a:lstStyle/>
          <a:p>
            <a:r>
              <a:rPr lang="en-US" dirty="0" smtClean="0"/>
              <a:t>Prayerlessness is sin (1 Sam 12:23)</a:t>
            </a:r>
          </a:p>
          <a:p>
            <a:r>
              <a:rPr lang="en-US" dirty="0" smtClean="0"/>
              <a:t>Prayer characterized Jesus, the Apostles, early Christians and great men of the Old Testament</a:t>
            </a:r>
          </a:p>
          <a:p>
            <a:r>
              <a:rPr lang="en-US" dirty="0" smtClean="0"/>
              <a:t>Prayer gives us strength in all areas of our walk</a:t>
            </a:r>
          </a:p>
          <a:p>
            <a:r>
              <a:rPr lang="en-US" dirty="0" smtClean="0"/>
              <a:t>Two different types of prayer</a:t>
            </a:r>
          </a:p>
          <a:p>
            <a:pPr lvl="1"/>
            <a:r>
              <a:rPr lang="en-US" dirty="0" smtClean="0"/>
              <a:t>Closet prayers (like Jesus in Gethsemane)</a:t>
            </a:r>
          </a:p>
          <a:p>
            <a:pPr lvl="1"/>
            <a:r>
              <a:rPr lang="en-US" dirty="0" smtClean="0"/>
              <a:t>Arrow prayers (</a:t>
            </a:r>
            <a:r>
              <a:rPr lang="en-US" dirty="0" err="1" smtClean="0"/>
              <a:t>Neh</a:t>
            </a:r>
            <a:r>
              <a:rPr lang="en-US" dirty="0" smtClean="0"/>
              <a:t> 2:4)</a:t>
            </a:r>
          </a:p>
          <a:p>
            <a:r>
              <a:rPr lang="en-US" dirty="0" smtClean="0"/>
              <a:t>No need for flowery words – only humble heart</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(Adoration)</a:t>
            </a:r>
            <a:endParaRPr lang="en-US" dirty="0"/>
          </a:p>
        </p:txBody>
      </p:sp>
      <p:sp>
        <p:nvSpPr>
          <p:cNvPr id="3" name="Content Placeholder 2"/>
          <p:cNvSpPr>
            <a:spLocks noGrp="1"/>
          </p:cNvSpPr>
          <p:nvPr>
            <p:ph idx="1"/>
          </p:nvPr>
        </p:nvSpPr>
        <p:spPr/>
        <p:txBody>
          <a:bodyPr/>
          <a:lstStyle/>
          <a:p>
            <a:r>
              <a:rPr lang="en-US" dirty="0" smtClean="0"/>
              <a:t>"</a:t>
            </a:r>
            <a:r>
              <a:rPr lang="en-US" dirty="0"/>
              <a:t>Putting into words the gratitude that ought to swell up in our hearts whenever we review all that God has done for us</a:t>
            </a:r>
            <a:r>
              <a:rPr lang="en-US" dirty="0" smtClean="0"/>
              <a:t>.”</a:t>
            </a:r>
          </a:p>
          <a:p>
            <a:r>
              <a:rPr lang="en-US" dirty="0" smtClean="0"/>
              <a:t>Passages</a:t>
            </a:r>
            <a:r>
              <a:rPr lang="en-US" dirty="0"/>
              <a:t>: Ps 89:7-9; 99:1-5; 111:9;</a:t>
            </a:r>
            <a:r>
              <a:rPr lang="en-US" dirty="0" smtClean="0"/>
              <a:t> </a:t>
            </a:r>
          </a:p>
          <a:p>
            <a:r>
              <a:rPr lang="en-US" dirty="0" smtClean="0"/>
              <a:t>Angels</a:t>
            </a:r>
            <a:r>
              <a:rPr lang="en-US" dirty="0"/>
              <a:t>: </a:t>
            </a:r>
            <a:r>
              <a:rPr lang="en-US" dirty="0" err="1"/>
              <a:t>Lk</a:t>
            </a:r>
            <a:r>
              <a:rPr lang="en-US" dirty="0"/>
              <a:t> 2:14; Rev 4:8,11</a:t>
            </a:r>
            <a:endParaRPr lang="en-US" dirty="0" smtClean="0"/>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(Confession 1 </a:t>
            </a:r>
            <a:r>
              <a:rPr lang="en-US" dirty="0" err="1" smtClean="0"/>
              <a:t>Jn</a:t>
            </a:r>
            <a:r>
              <a:rPr lang="en-US" dirty="0" smtClean="0"/>
              <a:t> 1:9)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You </a:t>
            </a:r>
            <a:r>
              <a:rPr lang="en-US" dirty="0"/>
              <a:t>cannot enter the presence of God in prayer without confessing: </a:t>
            </a:r>
            <a:r>
              <a:rPr lang="en-US" dirty="0" err="1"/>
              <a:t>Isa</a:t>
            </a:r>
            <a:r>
              <a:rPr lang="en-US" dirty="0"/>
              <a:t> 6:1-5</a:t>
            </a:r>
            <a:endParaRPr lang="en-US" dirty="0" smtClean="0"/>
          </a:p>
          <a:p>
            <a:r>
              <a:rPr lang="en-US" dirty="0" smtClean="0"/>
              <a:t>Great </a:t>
            </a:r>
            <a:r>
              <a:rPr lang="en-US" dirty="0"/>
              <a:t>men who confessed their sin:</a:t>
            </a:r>
            <a:endParaRPr lang="en-US" dirty="0" smtClean="0"/>
          </a:p>
          <a:p>
            <a:pPr lvl="1"/>
            <a:r>
              <a:rPr lang="en-US" dirty="0" smtClean="0"/>
              <a:t>Daniel </a:t>
            </a:r>
            <a:r>
              <a:rPr lang="en-US" dirty="0"/>
              <a:t>9:5 acknowledged sin in 7 different </a:t>
            </a:r>
            <a:r>
              <a:rPr lang="en-US" dirty="0" smtClean="0"/>
              <a:t>ways</a:t>
            </a:r>
            <a:endParaRPr lang="en-US" dirty="0"/>
          </a:p>
          <a:p>
            <a:pPr lvl="1"/>
            <a:r>
              <a:rPr lang="en-US" dirty="0" smtClean="0"/>
              <a:t>V </a:t>
            </a:r>
            <a:r>
              <a:rPr lang="en-US" dirty="0"/>
              <a:t>18-19 "not our merits but your </a:t>
            </a:r>
            <a:r>
              <a:rPr lang="en-US" dirty="0" smtClean="0"/>
              <a:t>compassion”</a:t>
            </a:r>
          </a:p>
          <a:p>
            <a:pPr lvl="1"/>
            <a:r>
              <a:rPr lang="en-US" dirty="0" smtClean="0"/>
              <a:t>v20</a:t>
            </a:r>
            <a:r>
              <a:rPr lang="en-US" dirty="0"/>
              <a:t>-22 while in "extreme weariness", while praying Gabriel was </a:t>
            </a:r>
            <a:r>
              <a:rPr lang="en-US" dirty="0" smtClean="0"/>
              <a:t>sent</a:t>
            </a:r>
            <a:endParaRPr lang="en-US" dirty="0"/>
          </a:p>
          <a:p>
            <a:pPr lvl="1"/>
            <a:r>
              <a:rPr lang="en-US" dirty="0" smtClean="0"/>
              <a:t>Nehemiah</a:t>
            </a:r>
            <a:r>
              <a:rPr lang="en-US" dirty="0"/>
              <a:t>: 1:5-11</a:t>
            </a:r>
            <a:endParaRPr lang="en-US" dirty="0" smtClean="0"/>
          </a:p>
          <a:p>
            <a:r>
              <a:rPr lang="en-US" dirty="0" smtClean="0"/>
              <a:t>God </a:t>
            </a:r>
            <a:r>
              <a:rPr lang="en-US" dirty="0"/>
              <a:t>won’t answer our prayers when there is sin in our lives:</a:t>
            </a:r>
            <a:endParaRPr lang="en-US" dirty="0" smtClean="0"/>
          </a:p>
          <a:p>
            <a:pPr lvl="1"/>
            <a:r>
              <a:rPr lang="en-US" dirty="0" smtClean="0"/>
              <a:t>Ps </a:t>
            </a:r>
            <a:r>
              <a:rPr lang="en-US" dirty="0"/>
              <a:t>139:23-24; 66:18; Pr 28:9,13; </a:t>
            </a:r>
            <a:r>
              <a:rPr lang="en-US" dirty="0" err="1"/>
              <a:t>Isa</a:t>
            </a:r>
            <a:r>
              <a:rPr lang="en-US" dirty="0"/>
              <a:t> 59:1</a:t>
            </a:r>
            <a:endParaRPr lang="en-US" dirty="0" smtClean="0"/>
          </a:p>
          <a:p>
            <a:r>
              <a:rPr lang="en-US" dirty="0" smtClean="0"/>
              <a:t>God </a:t>
            </a:r>
            <a:r>
              <a:rPr lang="en-US" dirty="0"/>
              <a:t>won’t forgive us unless we forgive others too: Mt 6:14-15</a:t>
            </a:r>
            <a:endParaRPr lang="en-US" dirty="0" smtClean="0"/>
          </a:p>
          <a:p>
            <a:r>
              <a:rPr lang="en-US" dirty="0" smtClean="0"/>
              <a:t>Consequences </a:t>
            </a:r>
            <a:r>
              <a:rPr lang="en-US" dirty="0"/>
              <a:t>of not confessing our sins to God:</a:t>
            </a:r>
            <a:endParaRPr lang="en-US" dirty="0" smtClean="0"/>
          </a:p>
          <a:p>
            <a:pPr lvl="1"/>
            <a:r>
              <a:rPr lang="en-US" dirty="0" smtClean="0"/>
              <a:t>We </a:t>
            </a:r>
            <a:r>
              <a:rPr lang="en-US" dirty="0"/>
              <a:t>make God a liar: 1 </a:t>
            </a:r>
            <a:r>
              <a:rPr lang="en-US" dirty="0" err="1"/>
              <a:t>Jn</a:t>
            </a:r>
            <a:r>
              <a:rPr lang="en-US" dirty="0"/>
              <a:t> 1:9-10</a:t>
            </a:r>
            <a:endParaRPr lang="en-US" dirty="0" smtClean="0"/>
          </a:p>
          <a:p>
            <a:pPr lvl="1"/>
            <a:r>
              <a:rPr lang="en-US" dirty="0" smtClean="0"/>
              <a:t>We </a:t>
            </a:r>
            <a:r>
              <a:rPr lang="en-US" dirty="0"/>
              <a:t>are in the "bond of iniquity" Acts 8:22-23</a:t>
            </a:r>
            <a:endParaRPr lang="en-US" dirty="0" smtClean="0"/>
          </a:p>
          <a:p>
            <a:pPr lvl="1"/>
            <a:r>
              <a:rPr lang="en-US" dirty="0" smtClean="0"/>
              <a:t>It </a:t>
            </a:r>
            <a:r>
              <a:rPr lang="en-US" dirty="0"/>
              <a:t>has a big effect upon our physical health too: Ps 32:3-7</a:t>
            </a:r>
            <a:endParaRPr lang="en-US" dirty="0" smtClean="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(Thanksgiving  Phil 4:6)</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Adoration</a:t>
            </a:r>
            <a:r>
              <a:rPr lang="en-US" dirty="0"/>
              <a:t>/praise &amp; thanksgiving defined:</a:t>
            </a:r>
            <a:endParaRPr lang="en-US" dirty="0" smtClean="0"/>
          </a:p>
          <a:p>
            <a:pPr lvl="1"/>
            <a:r>
              <a:rPr lang="en-US" dirty="0" smtClean="0"/>
              <a:t>Adoration </a:t>
            </a:r>
            <a:r>
              <a:rPr lang="en-US" dirty="0"/>
              <a:t>is for what God is</a:t>
            </a:r>
            <a:endParaRPr lang="en-US" dirty="0" smtClean="0"/>
          </a:p>
          <a:p>
            <a:pPr lvl="1"/>
            <a:r>
              <a:rPr lang="en-US" dirty="0" smtClean="0"/>
              <a:t>Thanksgiving </a:t>
            </a:r>
            <a:r>
              <a:rPr lang="en-US" dirty="0"/>
              <a:t>is for what God has done</a:t>
            </a:r>
            <a:endParaRPr lang="en-US" dirty="0" smtClean="0"/>
          </a:p>
          <a:p>
            <a:r>
              <a:rPr lang="en-US" dirty="0" smtClean="0"/>
              <a:t>Passages</a:t>
            </a:r>
            <a:r>
              <a:rPr lang="en-US" dirty="0"/>
              <a:t>:</a:t>
            </a:r>
            <a:endParaRPr lang="en-US" dirty="0" smtClean="0"/>
          </a:p>
          <a:p>
            <a:pPr lvl="1"/>
            <a:r>
              <a:rPr lang="en-US" dirty="0" err="1" smtClean="0"/>
              <a:t>Isa</a:t>
            </a:r>
            <a:r>
              <a:rPr lang="en-US" dirty="0" smtClean="0"/>
              <a:t> </a:t>
            </a:r>
            <a:r>
              <a:rPr lang="en-US" dirty="0"/>
              <a:t>25:1; 1 </a:t>
            </a:r>
            <a:r>
              <a:rPr lang="en-US" dirty="0" err="1"/>
              <a:t>Th</a:t>
            </a:r>
            <a:r>
              <a:rPr lang="en-US" dirty="0"/>
              <a:t> 5:17-18; Phil 4:6; Col 4:2; Eph 5:20</a:t>
            </a:r>
            <a:endParaRPr lang="en-US" dirty="0" smtClean="0"/>
          </a:p>
          <a:p>
            <a:pPr lvl="1"/>
            <a:r>
              <a:rPr lang="en-US" dirty="0" smtClean="0"/>
              <a:t>Song</a:t>
            </a:r>
            <a:r>
              <a:rPr lang="en-US" dirty="0"/>
              <a:t>, "count your many blessings name them one by </a:t>
            </a:r>
            <a:r>
              <a:rPr lang="en-US" dirty="0" smtClean="0"/>
              <a:t>one”</a:t>
            </a:r>
          </a:p>
          <a:p>
            <a:r>
              <a:rPr lang="en-US" dirty="0" smtClean="0"/>
              <a:t>Ingratitude </a:t>
            </a:r>
            <a:r>
              <a:rPr lang="en-US" dirty="0"/>
              <a:t>is sin:</a:t>
            </a:r>
            <a:endParaRPr lang="en-US" dirty="0" smtClean="0"/>
          </a:p>
          <a:p>
            <a:pPr lvl="1"/>
            <a:r>
              <a:rPr lang="en-US" dirty="0" err="1" smtClean="0"/>
              <a:t>Lk</a:t>
            </a:r>
            <a:r>
              <a:rPr lang="en-US" dirty="0" smtClean="0"/>
              <a:t> </a:t>
            </a:r>
            <a:r>
              <a:rPr lang="en-US" dirty="0"/>
              <a:t>17:11-19 "where are the nine lepers who were </a:t>
            </a:r>
            <a:r>
              <a:rPr lang="en-US" dirty="0" smtClean="0"/>
              <a:t>cleansed”</a:t>
            </a:r>
          </a:p>
          <a:p>
            <a:pPr lvl="1"/>
            <a:r>
              <a:rPr lang="en-US" dirty="0" smtClean="0"/>
              <a:t>Rom </a:t>
            </a:r>
            <a:r>
              <a:rPr lang="en-US" dirty="0"/>
              <a:t>1:21 "neither did they give thanks"</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(Supplication)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a:t>Petitions for a personal request: Phil 4:6</a:t>
            </a:r>
            <a:endParaRPr lang="en-US" dirty="0" smtClean="0"/>
          </a:p>
          <a:p>
            <a:pPr lvl="1"/>
            <a:r>
              <a:rPr lang="en-US" dirty="0" smtClean="0"/>
              <a:t>wisdom</a:t>
            </a:r>
            <a:r>
              <a:rPr lang="en-US" dirty="0"/>
              <a:t>: Jas 1:5-8</a:t>
            </a:r>
            <a:endParaRPr lang="en-US" dirty="0" smtClean="0"/>
          </a:p>
          <a:p>
            <a:pPr lvl="1"/>
            <a:r>
              <a:rPr lang="en-US" dirty="0" smtClean="0"/>
              <a:t>Health</a:t>
            </a:r>
            <a:r>
              <a:rPr lang="en-US" dirty="0"/>
              <a:t>: 2 </a:t>
            </a:r>
            <a:r>
              <a:rPr lang="en-US" dirty="0" err="1"/>
              <a:t>Cor</a:t>
            </a:r>
            <a:r>
              <a:rPr lang="en-US" dirty="0"/>
              <a:t> 12:7-9</a:t>
            </a:r>
            <a:endParaRPr lang="en-US" dirty="0" smtClean="0"/>
          </a:p>
          <a:p>
            <a:pPr lvl="1"/>
            <a:r>
              <a:rPr lang="en-US" dirty="0" smtClean="0"/>
              <a:t>Daily </a:t>
            </a:r>
            <a:r>
              <a:rPr lang="en-US" dirty="0"/>
              <a:t>needs: Mt 6:33</a:t>
            </a:r>
            <a:endParaRPr lang="en-US" dirty="0" smtClean="0"/>
          </a:p>
          <a:p>
            <a:pPr lvl="1"/>
            <a:r>
              <a:rPr lang="en-US" dirty="0" smtClean="0"/>
              <a:t>Resting </a:t>
            </a:r>
            <a:r>
              <a:rPr lang="en-US" dirty="0"/>
              <a:t>temptation: Mt 26:41</a:t>
            </a:r>
            <a:endParaRPr lang="en-US" dirty="0" smtClean="0"/>
          </a:p>
          <a:p>
            <a:r>
              <a:rPr lang="en-US" dirty="0" smtClean="0"/>
              <a:t>Intercessions </a:t>
            </a:r>
            <a:r>
              <a:rPr lang="en-US" dirty="0"/>
              <a:t>for others:</a:t>
            </a:r>
            <a:endParaRPr lang="en-US" dirty="0" smtClean="0"/>
          </a:p>
          <a:p>
            <a:pPr lvl="1"/>
            <a:r>
              <a:rPr lang="en-US" dirty="0" smtClean="0"/>
              <a:t>Intercession</a:t>
            </a:r>
            <a:r>
              <a:rPr lang="en-US" dirty="0"/>
              <a:t>: lit, "to soften the face by stroking" as a child does to parent to change mind</a:t>
            </a:r>
            <a:endParaRPr lang="en-US" dirty="0" smtClean="0"/>
          </a:p>
          <a:p>
            <a:pPr lvl="1"/>
            <a:r>
              <a:rPr lang="en-US" dirty="0" smtClean="0"/>
              <a:t>Christ </a:t>
            </a:r>
            <a:r>
              <a:rPr lang="en-US" dirty="0"/>
              <a:t>intercedes for us: </a:t>
            </a:r>
            <a:r>
              <a:rPr lang="en-US" dirty="0" err="1"/>
              <a:t>Isa</a:t>
            </a:r>
            <a:r>
              <a:rPr lang="en-US" dirty="0"/>
              <a:t> 53:12; Rom 8:34; Heb 7:25; 9:24; 1 Ti 2:5-6</a:t>
            </a:r>
            <a:endParaRPr lang="en-US" dirty="0" smtClean="0"/>
          </a:p>
          <a:p>
            <a:pPr lvl="1"/>
            <a:r>
              <a:rPr lang="en-US" dirty="0" smtClean="0"/>
              <a:t>The </a:t>
            </a:r>
            <a:r>
              <a:rPr lang="en-US" dirty="0"/>
              <a:t>Holy Spirit intercedes for us as we pray: Rom 8:26-27; Jude 20; Eph 6:18</a:t>
            </a:r>
            <a:endParaRPr lang="en-US" dirty="0" smtClean="0"/>
          </a:p>
          <a:p>
            <a:pPr lvl="1"/>
            <a:r>
              <a:rPr lang="en-US" dirty="0" smtClean="0"/>
              <a:t>We </a:t>
            </a:r>
            <a:r>
              <a:rPr lang="en-US" dirty="0"/>
              <a:t>should intercede for other men:  Jas 5:16; Acts 8:24; 2 Ti 2:1; Ex 32:11; Gen 18:23-33</a:t>
            </a:r>
            <a:endParaRPr lang="en-US" dirty="0" smtClean="0"/>
          </a:p>
          <a:p>
            <a:pPr lvl="1"/>
            <a:r>
              <a:rPr lang="en-US" dirty="0" smtClean="0"/>
              <a:t>"</a:t>
            </a:r>
            <a:r>
              <a:rPr lang="en-US" dirty="0"/>
              <a:t>Talking to men for God is great, but talking to God for man is greater." (Bounds)</a:t>
            </a:r>
            <a:endParaRPr lang="en-US" dirty="0" smtClean="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Pray?</a:t>
            </a:r>
            <a:endParaRPr lang="en-US" dirty="0"/>
          </a:p>
        </p:txBody>
      </p:sp>
      <p:sp>
        <p:nvSpPr>
          <p:cNvPr id="3" name="Content Placeholder 2"/>
          <p:cNvSpPr>
            <a:spLocks noGrp="1"/>
          </p:cNvSpPr>
          <p:nvPr>
            <p:ph idx="1"/>
          </p:nvPr>
        </p:nvSpPr>
        <p:spPr/>
        <p:txBody>
          <a:bodyPr>
            <a:normAutofit/>
          </a:bodyPr>
          <a:lstStyle/>
          <a:p>
            <a:r>
              <a:rPr lang="en-US" dirty="0"/>
              <a:t>God will answer the prayers of:</a:t>
            </a:r>
            <a:endParaRPr lang="en-US" dirty="0" smtClean="0"/>
          </a:p>
          <a:p>
            <a:pPr lvl="1"/>
            <a:r>
              <a:rPr lang="en-US" dirty="0" smtClean="0"/>
              <a:t>His </a:t>
            </a:r>
            <a:r>
              <a:rPr lang="en-US" dirty="0"/>
              <a:t>children: Mt 6:6; 26:39,42; 7:7-11</a:t>
            </a:r>
            <a:endParaRPr lang="en-US" dirty="0" smtClean="0"/>
          </a:p>
          <a:p>
            <a:pPr lvl="1"/>
            <a:r>
              <a:rPr lang="en-US" dirty="0" smtClean="0"/>
              <a:t>The </a:t>
            </a:r>
            <a:r>
              <a:rPr lang="en-US" dirty="0"/>
              <a:t>righteous: </a:t>
            </a:r>
            <a:r>
              <a:rPr lang="en-US" dirty="0" err="1"/>
              <a:t>Prov</a:t>
            </a:r>
            <a:r>
              <a:rPr lang="en-US" dirty="0"/>
              <a:t> 15:29; 1 </a:t>
            </a:r>
            <a:r>
              <a:rPr lang="en-US" dirty="0" err="1"/>
              <a:t>Pe</a:t>
            </a:r>
            <a:r>
              <a:rPr lang="en-US" dirty="0"/>
              <a:t> 3:12</a:t>
            </a:r>
            <a:endParaRPr lang="en-US" dirty="0" smtClean="0"/>
          </a:p>
          <a:p>
            <a:pPr lvl="1"/>
            <a:r>
              <a:rPr lang="en-US" dirty="0" smtClean="0"/>
              <a:t>The </a:t>
            </a:r>
            <a:r>
              <a:rPr lang="en-US" dirty="0"/>
              <a:t>obedient: </a:t>
            </a:r>
            <a:r>
              <a:rPr lang="en-US" dirty="0" err="1"/>
              <a:t>Jn</a:t>
            </a:r>
            <a:r>
              <a:rPr lang="en-US" dirty="0"/>
              <a:t> 15:7; 1 </a:t>
            </a:r>
            <a:r>
              <a:rPr lang="en-US" dirty="0" err="1"/>
              <a:t>Jn</a:t>
            </a:r>
            <a:r>
              <a:rPr lang="en-US" dirty="0"/>
              <a:t> 3:21-22</a:t>
            </a:r>
            <a:endParaRPr lang="en-US" dirty="0" smtClean="0"/>
          </a:p>
          <a:p>
            <a:pPr lvl="1"/>
            <a:r>
              <a:rPr lang="en-US" dirty="0" smtClean="0"/>
              <a:t>Holy </a:t>
            </a:r>
            <a:r>
              <a:rPr lang="en-US" dirty="0"/>
              <a:t>men: 1 Ti 2:8 (characterized by godly living)</a:t>
            </a:r>
            <a:endParaRPr lang="en-US" dirty="0" smtClean="0"/>
          </a:p>
          <a:p>
            <a:pPr lvl="1"/>
            <a:r>
              <a:rPr lang="en-US" dirty="0" smtClean="0"/>
              <a:t>Devout </a:t>
            </a:r>
            <a:r>
              <a:rPr lang="en-US" dirty="0"/>
              <a:t>persons who are seeking God: Acts 10:2,30-31</a:t>
            </a:r>
            <a:endParaRPr lang="en-US" dirty="0" smtClean="0"/>
          </a:p>
          <a:p>
            <a:pPr lvl="1"/>
            <a:r>
              <a:rPr lang="en-US" dirty="0" smtClean="0"/>
              <a:t>Those </a:t>
            </a:r>
            <a:r>
              <a:rPr lang="en-US" dirty="0"/>
              <a:t>who turn away from their wicked ways:</a:t>
            </a:r>
            <a:r>
              <a:rPr lang="en-US" dirty="0" smtClean="0"/>
              <a:t> </a:t>
            </a:r>
            <a:br>
              <a:rPr lang="en-US" dirty="0" smtClean="0"/>
            </a:br>
            <a:r>
              <a:rPr lang="en-US" dirty="0" smtClean="0"/>
              <a:t>2 </a:t>
            </a:r>
            <a:r>
              <a:rPr lang="en-US" dirty="0" err="1"/>
              <a:t>Chro</a:t>
            </a:r>
            <a:r>
              <a:rPr lang="en-US" dirty="0"/>
              <a:t> 7:14; Acts 8:22</a:t>
            </a:r>
            <a:endParaRPr lang="en-US" dirty="0" smtClean="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Pray?</a:t>
            </a:r>
            <a:endParaRPr lang="en-US" dirty="0"/>
          </a:p>
        </p:txBody>
      </p:sp>
      <p:sp>
        <p:nvSpPr>
          <p:cNvPr id="3" name="Content Placeholder 2"/>
          <p:cNvSpPr>
            <a:spLocks noGrp="1"/>
          </p:cNvSpPr>
          <p:nvPr>
            <p:ph idx="1"/>
          </p:nvPr>
        </p:nvSpPr>
        <p:spPr/>
        <p:txBody>
          <a:bodyPr>
            <a:normAutofit/>
          </a:bodyPr>
          <a:lstStyle/>
          <a:p>
            <a:r>
              <a:rPr lang="en-US" dirty="0"/>
              <a:t>God will not answer the prayers of those who:</a:t>
            </a:r>
            <a:endParaRPr lang="en-US" dirty="0" smtClean="0"/>
          </a:p>
          <a:p>
            <a:pPr lvl="1"/>
            <a:r>
              <a:rPr lang="en-US" dirty="0" smtClean="0"/>
              <a:t>Disobedient </a:t>
            </a:r>
            <a:r>
              <a:rPr lang="en-US" dirty="0"/>
              <a:t>to God’s law: </a:t>
            </a:r>
            <a:r>
              <a:rPr lang="en-US" dirty="0" err="1"/>
              <a:t>Prov</a:t>
            </a:r>
            <a:r>
              <a:rPr lang="en-US" dirty="0"/>
              <a:t> 28:9; 1:24-30; Ps 66:18-20; </a:t>
            </a:r>
            <a:r>
              <a:rPr lang="en-US" dirty="0" err="1"/>
              <a:t>Isa</a:t>
            </a:r>
            <a:r>
              <a:rPr lang="en-US" dirty="0"/>
              <a:t> 1:15-17; 1 </a:t>
            </a:r>
            <a:r>
              <a:rPr lang="en-US" dirty="0" err="1"/>
              <a:t>Jn</a:t>
            </a:r>
            <a:r>
              <a:rPr lang="en-US" dirty="0"/>
              <a:t> 5:17; 1 </a:t>
            </a:r>
            <a:r>
              <a:rPr lang="en-US" dirty="0" err="1"/>
              <a:t>Pe</a:t>
            </a:r>
            <a:r>
              <a:rPr lang="en-US" dirty="0"/>
              <a:t> 3:12</a:t>
            </a:r>
            <a:endParaRPr lang="en-US" dirty="0" smtClean="0"/>
          </a:p>
          <a:p>
            <a:pPr lvl="1"/>
            <a:r>
              <a:rPr lang="en-US" dirty="0" smtClean="0"/>
              <a:t>Are </a:t>
            </a:r>
            <a:r>
              <a:rPr lang="en-US" dirty="0"/>
              <a:t>unforgiving towards others: Mk 11:25; Jas 2:13</a:t>
            </a:r>
            <a:endParaRPr lang="en-US" dirty="0" smtClean="0"/>
          </a:p>
          <a:p>
            <a:pPr lvl="1"/>
            <a:r>
              <a:rPr lang="en-US" dirty="0" smtClean="0"/>
              <a:t>Have </a:t>
            </a:r>
            <a:r>
              <a:rPr lang="en-US" dirty="0" err="1"/>
              <a:t>unforgiven</a:t>
            </a:r>
            <a:r>
              <a:rPr lang="en-US" dirty="0"/>
              <a:t> sin in their life: </a:t>
            </a:r>
            <a:r>
              <a:rPr lang="en-US" dirty="0" err="1"/>
              <a:t>Isa</a:t>
            </a:r>
            <a:r>
              <a:rPr lang="en-US" dirty="0"/>
              <a:t> 59:1-2; </a:t>
            </a:r>
            <a:r>
              <a:rPr lang="en-US" dirty="0" err="1"/>
              <a:t>Jn</a:t>
            </a:r>
            <a:r>
              <a:rPr lang="en-US" dirty="0"/>
              <a:t> 9:31</a:t>
            </a:r>
            <a:endParaRPr lang="en-US" dirty="0" smtClean="0"/>
          </a:p>
          <a:p>
            <a:pPr lvl="1"/>
            <a:r>
              <a:rPr lang="en-US" dirty="0" smtClean="0"/>
              <a:t>Mistreat </a:t>
            </a:r>
            <a:r>
              <a:rPr lang="en-US" dirty="0"/>
              <a:t>their spouse: 1 </a:t>
            </a:r>
            <a:r>
              <a:rPr lang="en-US" dirty="0" err="1"/>
              <a:t>Pe</a:t>
            </a:r>
            <a:r>
              <a:rPr lang="en-US" dirty="0"/>
              <a:t> 3:7</a:t>
            </a:r>
            <a:endParaRPr lang="en-US" dirty="0" smtClean="0"/>
          </a:p>
          <a:p>
            <a:pPr lvl="1"/>
            <a:r>
              <a:rPr lang="en-US" dirty="0" smtClean="0"/>
              <a:t>Self </a:t>
            </a:r>
            <a:r>
              <a:rPr lang="en-US" dirty="0"/>
              <a:t>righteous: </a:t>
            </a:r>
            <a:r>
              <a:rPr lang="en-US" dirty="0" err="1"/>
              <a:t>Lk</a:t>
            </a:r>
            <a:r>
              <a:rPr lang="en-US" dirty="0"/>
              <a:t> 18:9-14</a:t>
            </a: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You Pray?</a:t>
            </a:r>
            <a:endParaRPr lang="en-US" dirty="0"/>
          </a:p>
        </p:txBody>
      </p:sp>
      <p:sp>
        <p:nvSpPr>
          <p:cNvPr id="3" name="Content Placeholder 2"/>
          <p:cNvSpPr>
            <a:spLocks noGrp="1"/>
          </p:cNvSpPr>
          <p:nvPr>
            <p:ph idx="1"/>
          </p:nvPr>
        </p:nvSpPr>
        <p:spPr/>
        <p:txBody>
          <a:bodyPr/>
          <a:lstStyle/>
          <a:p>
            <a:r>
              <a:rPr lang="en-US" dirty="0" smtClean="0"/>
              <a:t>Day </a:t>
            </a:r>
            <a:r>
              <a:rPr lang="en-US" dirty="0"/>
              <a:t>and night: </a:t>
            </a:r>
            <a:r>
              <a:rPr lang="en-US" dirty="0" err="1"/>
              <a:t>Lk</a:t>
            </a:r>
            <a:r>
              <a:rPr lang="en-US" dirty="0"/>
              <a:t> 2:37; 1 </a:t>
            </a:r>
            <a:r>
              <a:rPr lang="en-US" dirty="0" err="1"/>
              <a:t>Th</a:t>
            </a:r>
            <a:r>
              <a:rPr lang="en-US" dirty="0"/>
              <a:t> 3:10</a:t>
            </a:r>
            <a:endParaRPr lang="en-US" dirty="0" smtClean="0"/>
          </a:p>
          <a:p>
            <a:r>
              <a:rPr lang="en-US" dirty="0" smtClean="0"/>
              <a:t>All </a:t>
            </a:r>
            <a:r>
              <a:rPr lang="en-US" dirty="0"/>
              <a:t>night: </a:t>
            </a:r>
            <a:r>
              <a:rPr lang="en-US" dirty="0" err="1"/>
              <a:t>Lk</a:t>
            </a:r>
            <a:r>
              <a:rPr lang="en-US" dirty="0"/>
              <a:t> 6:12</a:t>
            </a:r>
            <a:endParaRPr lang="en-US" dirty="0" smtClean="0"/>
          </a:p>
          <a:p>
            <a:r>
              <a:rPr lang="en-US" dirty="0" smtClean="0"/>
              <a:t>Continue </a:t>
            </a:r>
            <a:r>
              <a:rPr lang="en-US" dirty="0"/>
              <a:t>steadfastly, devoted: Acts 2:42; Rom 12:12; Col 4:2</a:t>
            </a:r>
            <a:endParaRPr lang="en-US" dirty="0" smtClean="0"/>
          </a:p>
          <a:p>
            <a:r>
              <a:rPr lang="en-US" dirty="0" smtClean="0"/>
              <a:t>Unceasingly</a:t>
            </a:r>
            <a:r>
              <a:rPr lang="en-US" dirty="0"/>
              <a:t>: 1 </a:t>
            </a:r>
            <a:r>
              <a:rPr lang="en-US" dirty="0" err="1"/>
              <a:t>Th</a:t>
            </a:r>
            <a:r>
              <a:rPr lang="en-US" dirty="0"/>
              <a:t> 5:17</a:t>
            </a:r>
            <a:endParaRPr lang="en-US" dirty="0" smtClean="0"/>
          </a:p>
          <a:p>
            <a:r>
              <a:rPr lang="en-US" dirty="0" smtClean="0"/>
              <a:t>All </a:t>
            </a:r>
            <a:r>
              <a:rPr lang="en-US" dirty="0"/>
              <a:t>times: </a:t>
            </a:r>
            <a:r>
              <a:rPr lang="en-US" dirty="0" err="1"/>
              <a:t>Lk</a:t>
            </a:r>
            <a:r>
              <a:rPr lang="en-US" dirty="0"/>
              <a:t> 21:36; Eph 6:18; Col 1:3; 1 </a:t>
            </a:r>
            <a:r>
              <a:rPr lang="en-US" dirty="0" err="1"/>
              <a:t>Th</a:t>
            </a:r>
            <a:r>
              <a:rPr lang="en-US" dirty="0"/>
              <a:t> 1:3</a:t>
            </a:r>
            <a:endParaRPr lang="en-US" dirty="0" smtClean="0"/>
          </a:p>
          <a:p>
            <a:r>
              <a:rPr lang="en-US" dirty="0" smtClean="0"/>
              <a:t>If </a:t>
            </a:r>
            <a:r>
              <a:rPr lang="en-US" dirty="0"/>
              <a:t>we are too busy to pray...we’re too busy!</a:t>
            </a: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a:t>
            </a:r>
            <a:endParaRPr lang="en-US" dirty="0"/>
          </a:p>
        </p:txBody>
      </p:sp>
      <p:sp>
        <p:nvSpPr>
          <p:cNvPr id="3" name="Content Placeholder 2"/>
          <p:cNvSpPr>
            <a:spLocks noGrp="1"/>
          </p:cNvSpPr>
          <p:nvPr>
            <p:ph idx="1"/>
          </p:nvPr>
        </p:nvSpPr>
        <p:spPr/>
        <p:txBody>
          <a:bodyPr/>
          <a:lstStyle/>
          <a:p>
            <a:r>
              <a:rPr lang="en-US" dirty="0" smtClean="0"/>
              <a:t>What does it mean in your life to pray unceasingly?</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Should We Pray For?</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dirty="0"/>
              <a:t>lost: Rom 10:1; Mt 9:36-38</a:t>
            </a:r>
            <a:endParaRPr lang="en-US" dirty="0" smtClean="0"/>
          </a:p>
          <a:p>
            <a:r>
              <a:rPr lang="en-US" dirty="0" smtClean="0"/>
              <a:t>Rulers</a:t>
            </a:r>
            <a:r>
              <a:rPr lang="en-US" dirty="0"/>
              <a:t>: 1 Ti 2:2; 1 </a:t>
            </a:r>
            <a:r>
              <a:rPr lang="en-US" dirty="0" err="1"/>
              <a:t>Pe</a:t>
            </a:r>
            <a:r>
              <a:rPr lang="en-US" dirty="0"/>
              <a:t> 2:13-17</a:t>
            </a:r>
            <a:endParaRPr lang="en-US" dirty="0" smtClean="0"/>
          </a:p>
          <a:p>
            <a:r>
              <a:rPr lang="en-US" dirty="0" smtClean="0"/>
              <a:t>The </a:t>
            </a:r>
            <a:r>
              <a:rPr lang="en-US" dirty="0"/>
              <a:t>sick: Jas 5:13-15; Acts 28:8</a:t>
            </a:r>
            <a:endParaRPr lang="en-US" dirty="0" smtClean="0"/>
          </a:p>
          <a:p>
            <a:r>
              <a:rPr lang="en-US" dirty="0" smtClean="0"/>
              <a:t>Our </a:t>
            </a:r>
            <a:r>
              <a:rPr lang="en-US" dirty="0"/>
              <a:t>enemies: Mt 5:43-48 </a:t>
            </a:r>
            <a:r>
              <a:rPr lang="en-US" dirty="0" err="1"/>
              <a:t>Lk</a:t>
            </a:r>
            <a:r>
              <a:rPr lang="en-US" dirty="0"/>
              <a:t> 6:27-28; Rom 12:20-21 (You cannot harbor ill feelings towards those you pray for every day.)</a:t>
            </a:r>
            <a:endParaRPr lang="en-US" dirty="0" smtClean="0"/>
          </a:p>
          <a:p>
            <a:r>
              <a:rPr lang="en-US" dirty="0" smtClean="0"/>
              <a:t>Christians</a:t>
            </a:r>
            <a:r>
              <a:rPr lang="en-US" dirty="0"/>
              <a:t>: Eph 1:16; 6:18; 2 Ti 1:3; Col 1:3; 1 </a:t>
            </a:r>
            <a:r>
              <a:rPr lang="en-US" dirty="0" err="1"/>
              <a:t>Cor</a:t>
            </a:r>
            <a:r>
              <a:rPr lang="en-US" dirty="0"/>
              <a:t> 1:4; 1 </a:t>
            </a:r>
            <a:r>
              <a:rPr lang="en-US" dirty="0" err="1"/>
              <a:t>Th</a:t>
            </a:r>
            <a:r>
              <a:rPr lang="en-US" dirty="0"/>
              <a:t> 1:2</a:t>
            </a:r>
            <a:endParaRPr lang="en-US" dirty="0" smtClean="0"/>
          </a:p>
          <a:p>
            <a:r>
              <a:rPr lang="en-US" dirty="0" err="1" smtClean="0"/>
              <a:t>Proclaimers</a:t>
            </a:r>
            <a:r>
              <a:rPr lang="en-US" dirty="0" smtClean="0"/>
              <a:t> </a:t>
            </a:r>
            <a:r>
              <a:rPr lang="en-US" dirty="0"/>
              <a:t>of the gospel: 2 </a:t>
            </a:r>
            <a:r>
              <a:rPr lang="en-US" dirty="0" err="1"/>
              <a:t>Th</a:t>
            </a:r>
            <a:r>
              <a:rPr lang="en-US" dirty="0"/>
              <a:t> 3:1-2; Col 4:2-4; Acts 4:29; 12:5; 13:3</a:t>
            </a:r>
            <a:endParaRPr lang="en-US" dirty="0" smtClean="0"/>
          </a:p>
          <a:p>
            <a:r>
              <a:rPr lang="en-US" dirty="0" smtClean="0"/>
              <a:t>Jesus’ </a:t>
            </a:r>
            <a:r>
              <a:rPr lang="en-US" dirty="0"/>
              <a:t>example in who to pray for: </a:t>
            </a:r>
            <a:r>
              <a:rPr lang="en-US" dirty="0" err="1"/>
              <a:t>Jn</a:t>
            </a:r>
            <a:r>
              <a:rPr lang="en-US" dirty="0"/>
              <a:t> 17</a:t>
            </a:r>
            <a:endParaRPr lang="en-US" dirty="0" smtClean="0"/>
          </a:p>
          <a:p>
            <a:pPr lvl="1"/>
            <a:r>
              <a:rPr lang="en-US" dirty="0" smtClean="0"/>
              <a:t>Pray </a:t>
            </a:r>
            <a:r>
              <a:rPr lang="en-US" dirty="0"/>
              <a:t>for self...Jesus did: 1-5 "Glorify me Now </a:t>
            </a:r>
            <a:r>
              <a:rPr lang="en-US" dirty="0" smtClean="0"/>
              <a:t>father”</a:t>
            </a:r>
          </a:p>
          <a:p>
            <a:pPr lvl="1"/>
            <a:r>
              <a:rPr lang="en-US" dirty="0" smtClean="0"/>
              <a:t>Pray </a:t>
            </a:r>
            <a:r>
              <a:rPr lang="en-US" dirty="0"/>
              <a:t>for saved: 6-19 "These you have given </a:t>
            </a:r>
            <a:r>
              <a:rPr lang="en-US" dirty="0" smtClean="0"/>
              <a:t>me”</a:t>
            </a:r>
          </a:p>
          <a:p>
            <a:pPr lvl="1"/>
            <a:r>
              <a:rPr lang="en-US" dirty="0" smtClean="0"/>
              <a:t>Pray </a:t>
            </a:r>
            <a:r>
              <a:rPr lang="en-US" dirty="0"/>
              <a:t>for lost: 20-26 "that the world may believe"</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Church Services got to where we are today</a:t>
            </a:r>
            <a:r>
              <a:rPr lang="en-US" dirty="0" smtClean="0"/>
              <a:t> </a:t>
            </a:r>
            <a:endParaRPr lang="en-US" dirty="0"/>
          </a:p>
        </p:txBody>
      </p:sp>
      <p:sp>
        <p:nvSpPr>
          <p:cNvPr id="3" name="Content Placeholder 2"/>
          <p:cNvSpPr>
            <a:spLocks noGrp="1"/>
          </p:cNvSpPr>
          <p:nvPr>
            <p:ph idx="1"/>
          </p:nvPr>
        </p:nvSpPr>
        <p:spPr/>
        <p:txBody>
          <a:bodyPr/>
          <a:lstStyle/>
          <a:p>
            <a:r>
              <a:rPr lang="en-US" dirty="0" smtClean="0"/>
              <a:t>Jewish Ceremony</a:t>
            </a:r>
          </a:p>
          <a:p>
            <a:r>
              <a:rPr lang="en-US" dirty="0" smtClean="0"/>
              <a:t>Catholic Service</a:t>
            </a:r>
          </a:p>
          <a:p>
            <a:r>
              <a:rPr lang="en-US" dirty="0" smtClean="0"/>
              <a:t>Protestant Service</a:t>
            </a:r>
          </a:p>
          <a:p>
            <a:r>
              <a:rPr lang="en-US" dirty="0" smtClean="0"/>
              <a:t>Current Format</a:t>
            </a:r>
          </a:p>
          <a:p>
            <a:r>
              <a:rPr lang="en-US" dirty="0" smtClean="0"/>
              <a:t>Liturgical Order…</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We Pray?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Pray </a:t>
            </a:r>
            <a:r>
              <a:rPr lang="en-US" dirty="0"/>
              <a:t>fervently like the world depends upon it: Col 4:12; Acts 9:9-11; 1 </a:t>
            </a:r>
            <a:r>
              <a:rPr lang="en-US" dirty="0" err="1"/>
              <a:t>Th</a:t>
            </a:r>
            <a:r>
              <a:rPr lang="en-US" dirty="0"/>
              <a:t> 3:10; Jas 5:16-18</a:t>
            </a:r>
            <a:endParaRPr lang="en-US" dirty="0" smtClean="0"/>
          </a:p>
          <a:p>
            <a:r>
              <a:rPr lang="en-US" dirty="0" smtClean="0"/>
              <a:t>With </a:t>
            </a:r>
            <a:r>
              <a:rPr lang="en-US" dirty="0"/>
              <a:t>bold confidence: Heb 4:16 (boldly, not brashly)</a:t>
            </a:r>
            <a:endParaRPr lang="en-US" dirty="0" smtClean="0"/>
          </a:p>
          <a:p>
            <a:r>
              <a:rPr lang="en-US" dirty="0" smtClean="0"/>
              <a:t>With </a:t>
            </a:r>
            <a:r>
              <a:rPr lang="en-US" dirty="0"/>
              <a:t>reverence: </a:t>
            </a:r>
            <a:r>
              <a:rPr lang="en-US" dirty="0" err="1"/>
              <a:t>Isa</a:t>
            </a:r>
            <a:r>
              <a:rPr lang="en-US" dirty="0"/>
              <a:t> 66:2; Ps 111:9; 89:7</a:t>
            </a:r>
            <a:endParaRPr lang="en-US" dirty="0" smtClean="0"/>
          </a:p>
          <a:p>
            <a:r>
              <a:rPr lang="en-US" dirty="0" smtClean="0"/>
              <a:t>With </a:t>
            </a:r>
            <a:r>
              <a:rPr lang="en-US" dirty="0"/>
              <a:t>sincerity and selfless intent: Mt 6:5-8</a:t>
            </a:r>
            <a:endParaRPr lang="en-US" dirty="0" smtClean="0"/>
          </a:p>
          <a:p>
            <a:r>
              <a:rPr lang="en-US" dirty="0" smtClean="0"/>
              <a:t>With </a:t>
            </a:r>
            <a:r>
              <a:rPr lang="en-US" dirty="0"/>
              <a:t>humility: </a:t>
            </a:r>
            <a:r>
              <a:rPr lang="en-US" dirty="0" err="1"/>
              <a:t>Lk</a:t>
            </a:r>
            <a:r>
              <a:rPr lang="en-US" dirty="0"/>
              <a:t> 18:9-14; Jas 4:6,10; 1 </a:t>
            </a:r>
            <a:r>
              <a:rPr lang="en-US" dirty="0" err="1"/>
              <a:t>Pe</a:t>
            </a:r>
            <a:r>
              <a:rPr lang="en-US" dirty="0"/>
              <a:t> 5:6-7; 2 </a:t>
            </a:r>
            <a:r>
              <a:rPr lang="en-US" dirty="0" err="1"/>
              <a:t>Chro</a:t>
            </a:r>
            <a:r>
              <a:rPr lang="en-US" dirty="0"/>
              <a:t> 7:14; 34:27; </a:t>
            </a:r>
            <a:r>
              <a:rPr lang="en-US" dirty="0" err="1"/>
              <a:t>Isa</a:t>
            </a:r>
            <a:r>
              <a:rPr lang="en-US" dirty="0"/>
              <a:t> 57:15</a:t>
            </a:r>
            <a:endParaRPr lang="en-US" dirty="0" smtClean="0"/>
          </a:p>
          <a:p>
            <a:r>
              <a:rPr lang="en-US" dirty="0" smtClean="0"/>
              <a:t>Keeping </a:t>
            </a:r>
            <a:r>
              <a:rPr lang="en-US" dirty="0"/>
              <a:t>alert (don’t let mind drift): Col 4:2; </a:t>
            </a:r>
            <a:r>
              <a:rPr lang="en-US" dirty="0" err="1"/>
              <a:t>Lk</a:t>
            </a:r>
            <a:r>
              <a:rPr lang="en-US" dirty="0"/>
              <a:t> 21:26</a:t>
            </a:r>
            <a:endParaRPr lang="en-US" dirty="0" smtClean="0"/>
          </a:p>
          <a:p>
            <a:r>
              <a:rPr lang="en-US" dirty="0" smtClean="0"/>
              <a:t>In </a:t>
            </a:r>
            <a:r>
              <a:rPr lang="en-US" dirty="0"/>
              <a:t>Jesus’ name: </a:t>
            </a:r>
            <a:r>
              <a:rPr lang="en-US" dirty="0" err="1"/>
              <a:t>Jn</a:t>
            </a:r>
            <a:r>
              <a:rPr lang="en-US" dirty="0"/>
              <a:t> 14:13-14; 15:16; 16:24,26; Col 3:17 (an attitude that we pray by the authority of Jesus, not merely saying the words, "In Jesus name, Amen")</a:t>
            </a:r>
            <a:endParaRPr lang="en-US" dirty="0" smtClean="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We Pray?</a:t>
            </a:r>
            <a:endParaRPr lang="en-US" dirty="0"/>
          </a:p>
        </p:txBody>
      </p:sp>
      <p:sp>
        <p:nvSpPr>
          <p:cNvPr id="3" name="Content Placeholder 2"/>
          <p:cNvSpPr>
            <a:spLocks noGrp="1"/>
          </p:cNvSpPr>
          <p:nvPr>
            <p:ph idx="1"/>
          </p:nvPr>
        </p:nvSpPr>
        <p:spPr/>
        <p:txBody>
          <a:bodyPr/>
          <a:lstStyle/>
          <a:p>
            <a:r>
              <a:rPr lang="en-US" dirty="0"/>
              <a:t>Be devoted (make it a habit): Col 4:2; Rom 12:12; Acts 6:4</a:t>
            </a:r>
            <a:endParaRPr lang="en-US" dirty="0" smtClean="0"/>
          </a:p>
          <a:p>
            <a:r>
              <a:rPr lang="en-US" dirty="0" smtClean="0"/>
              <a:t>Have </a:t>
            </a:r>
            <a:r>
              <a:rPr lang="en-US" dirty="0"/>
              <a:t>an attitude of thanksgiving: Col 4:2</a:t>
            </a:r>
            <a:endParaRPr lang="en-US" dirty="0" smtClean="0"/>
          </a:p>
          <a:p>
            <a:r>
              <a:rPr lang="en-US" dirty="0" smtClean="0"/>
              <a:t>With </a:t>
            </a:r>
            <a:r>
              <a:rPr lang="en-US" dirty="0"/>
              <a:t>a forgiving spirit: Mt 6:12-15; Mt 18:21-35; Eph 4:32</a:t>
            </a:r>
            <a:endParaRPr lang="en-US" dirty="0" smtClean="0"/>
          </a:p>
          <a:p>
            <a:r>
              <a:rPr lang="en-US" dirty="0" smtClean="0"/>
              <a:t>With </a:t>
            </a:r>
            <a:r>
              <a:rPr lang="en-US" dirty="0"/>
              <a:t>perseverance/persistence: </a:t>
            </a:r>
            <a:r>
              <a:rPr lang="en-US" dirty="0" err="1"/>
              <a:t>Lk</a:t>
            </a:r>
            <a:r>
              <a:rPr lang="en-US" dirty="0"/>
              <a:t> 11:5-9; Eph 6:18</a:t>
            </a:r>
            <a:endParaRPr lang="en-US" dirty="0" smtClean="0"/>
          </a:p>
          <a:p>
            <a:r>
              <a:rPr lang="en-US" dirty="0" smtClean="0"/>
              <a:t>Don’t </a:t>
            </a:r>
            <a:r>
              <a:rPr lang="en-US" dirty="0"/>
              <a:t>lose heart: </a:t>
            </a:r>
            <a:r>
              <a:rPr lang="en-US" dirty="0" err="1"/>
              <a:t>Lk</a:t>
            </a:r>
            <a:r>
              <a:rPr lang="en-US" dirty="0"/>
              <a:t> 18:1</a:t>
            </a:r>
            <a:endParaRPr lang="en-US" dirty="0" smtClean="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We Pray?</a:t>
            </a:r>
            <a:endParaRPr lang="en-US" dirty="0"/>
          </a:p>
        </p:txBody>
      </p:sp>
      <p:sp>
        <p:nvSpPr>
          <p:cNvPr id="3" name="Content Placeholder 2"/>
          <p:cNvSpPr>
            <a:spLocks noGrp="1"/>
          </p:cNvSpPr>
          <p:nvPr>
            <p:ph idx="1"/>
          </p:nvPr>
        </p:nvSpPr>
        <p:spPr/>
        <p:txBody>
          <a:bodyPr>
            <a:normAutofit fontScale="92500" lnSpcReduction="10000"/>
          </a:bodyPr>
          <a:lstStyle/>
          <a:p>
            <a:r>
              <a:rPr lang="en-US" dirty="0"/>
              <a:t>Be specific: When at restaurant we don’t say "bring food" but "med-rare, potato </a:t>
            </a:r>
            <a:r>
              <a:rPr lang="en-US" dirty="0" err="1"/>
              <a:t>w</a:t>
            </a:r>
            <a:r>
              <a:rPr lang="en-US" dirty="0"/>
              <a:t>/sour </a:t>
            </a:r>
            <a:r>
              <a:rPr lang="en-US" dirty="0" smtClean="0"/>
              <a:t>cream”</a:t>
            </a:r>
          </a:p>
          <a:p>
            <a:r>
              <a:rPr lang="en-US" dirty="0" smtClean="0"/>
              <a:t>Pray </a:t>
            </a:r>
            <a:r>
              <a:rPr lang="en-US" dirty="0"/>
              <a:t>expecting to receive: Mk 11:24; 2 Sam 22:7; Jas 1:5-8 Ps 5:1-3</a:t>
            </a:r>
            <a:endParaRPr lang="en-US" dirty="0" smtClean="0"/>
          </a:p>
          <a:p>
            <a:pPr lvl="1"/>
            <a:r>
              <a:rPr lang="en-US" dirty="0" smtClean="0"/>
              <a:t>Acts </a:t>
            </a:r>
            <a:r>
              <a:rPr lang="en-US" dirty="0"/>
              <a:t>12:5,12-16 tragic they rejected answer to what they had been praying for</a:t>
            </a:r>
            <a:endParaRPr lang="en-US" dirty="0" smtClean="0"/>
          </a:p>
          <a:p>
            <a:pPr lvl="1"/>
            <a:r>
              <a:rPr lang="en-US" dirty="0" smtClean="0"/>
              <a:t>Some </a:t>
            </a:r>
            <a:r>
              <a:rPr lang="en-US" dirty="0"/>
              <a:t>pray for a bushel, then carry a cup</a:t>
            </a:r>
            <a:endParaRPr lang="en-US" dirty="0" smtClean="0"/>
          </a:p>
          <a:p>
            <a:pPr lvl="1"/>
            <a:r>
              <a:rPr lang="en-US" dirty="0" smtClean="0"/>
              <a:t>Don’t </a:t>
            </a:r>
            <a:r>
              <a:rPr lang="en-US" dirty="0"/>
              <a:t>expect a thousand dollar answer to a 10 cent prayer</a:t>
            </a:r>
            <a:endParaRPr lang="en-US"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Posture</a:t>
            </a:r>
            <a:endParaRPr lang="en-US" dirty="0"/>
          </a:p>
        </p:txBody>
      </p:sp>
      <p:sp>
        <p:nvSpPr>
          <p:cNvPr id="3" name="Content Placeholder 2"/>
          <p:cNvSpPr>
            <a:spLocks noGrp="1"/>
          </p:cNvSpPr>
          <p:nvPr>
            <p:ph idx="1"/>
          </p:nvPr>
        </p:nvSpPr>
        <p:spPr/>
        <p:txBody>
          <a:bodyPr/>
          <a:lstStyle/>
          <a:p>
            <a:r>
              <a:rPr lang="en-US" dirty="0" smtClean="0"/>
              <a:t>Fell </a:t>
            </a:r>
            <a:r>
              <a:rPr lang="en-US" dirty="0"/>
              <a:t>on face: Mt 26:39; Mk 14:35</a:t>
            </a:r>
            <a:endParaRPr lang="en-US" dirty="0" smtClean="0"/>
          </a:p>
          <a:p>
            <a:r>
              <a:rPr lang="en-US" dirty="0" smtClean="0"/>
              <a:t>Lifting </a:t>
            </a:r>
            <a:r>
              <a:rPr lang="en-US" dirty="0"/>
              <a:t>up hands: 1 Ti 2:8</a:t>
            </a:r>
            <a:endParaRPr lang="en-US" dirty="0" smtClean="0"/>
          </a:p>
          <a:p>
            <a:r>
              <a:rPr lang="en-US" dirty="0" smtClean="0"/>
              <a:t>Kneeling </a:t>
            </a:r>
            <a:r>
              <a:rPr lang="en-US" dirty="0"/>
              <a:t>down: </a:t>
            </a:r>
            <a:r>
              <a:rPr lang="en-US" dirty="0" err="1"/>
              <a:t>Lk</a:t>
            </a:r>
            <a:r>
              <a:rPr lang="en-US" dirty="0"/>
              <a:t> 22:41; Acts 7:60; 9:40; 20:36; 21:5; Eph 3:14; 2 </a:t>
            </a:r>
            <a:r>
              <a:rPr lang="en-US" dirty="0" err="1"/>
              <a:t>Chro</a:t>
            </a:r>
            <a:r>
              <a:rPr lang="en-US" dirty="0"/>
              <a:t> 6:13; Dan 6:10</a:t>
            </a:r>
            <a:endParaRPr lang="en-US" dirty="0" smtClean="0"/>
          </a:p>
          <a:p>
            <a:r>
              <a:rPr lang="en-US" dirty="0" smtClean="0"/>
              <a:t>Standing</a:t>
            </a:r>
            <a:r>
              <a:rPr lang="en-US" dirty="0"/>
              <a:t>: Mk 11:</a:t>
            </a:r>
            <a:r>
              <a:rPr lang="en-US" dirty="0" smtClean="0"/>
              <a:t>25</a:t>
            </a:r>
          </a:p>
          <a:p>
            <a:r>
              <a:rPr lang="en-US" dirty="0"/>
              <a:t>Sitting: 2 Sam 7:18</a:t>
            </a:r>
            <a:r>
              <a:rPr lang="en-US" dirty="0" smtClean="0"/>
              <a:t> </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Responses is Yes</a:t>
            </a:r>
            <a:endParaRPr lang="en-US" dirty="0"/>
          </a:p>
        </p:txBody>
      </p:sp>
      <p:sp>
        <p:nvSpPr>
          <p:cNvPr id="3" name="Content Placeholder 2"/>
          <p:cNvSpPr>
            <a:spLocks noGrp="1"/>
          </p:cNvSpPr>
          <p:nvPr>
            <p:ph idx="1"/>
          </p:nvPr>
        </p:nvSpPr>
        <p:spPr/>
        <p:txBody>
          <a:bodyPr/>
          <a:lstStyle/>
          <a:p>
            <a:r>
              <a:rPr lang="en-US" dirty="0" smtClean="0"/>
              <a:t>Speedy </a:t>
            </a:r>
            <a:r>
              <a:rPr lang="en-US" dirty="0"/>
              <a:t>reply: Parable of unjust judge:</a:t>
            </a:r>
            <a:r>
              <a:rPr lang="en-US" dirty="0" smtClean="0"/>
              <a:t> </a:t>
            </a:r>
            <a:br>
              <a:rPr lang="en-US" dirty="0" smtClean="0"/>
            </a:br>
            <a:r>
              <a:rPr lang="en-US" dirty="0" err="1" smtClean="0"/>
              <a:t>Lk</a:t>
            </a:r>
            <a:r>
              <a:rPr lang="en-US" dirty="0" smtClean="0"/>
              <a:t> </a:t>
            </a:r>
            <a:r>
              <a:rPr lang="en-US" dirty="0"/>
              <a:t>18:1-8</a:t>
            </a:r>
            <a:endParaRPr lang="en-US" dirty="0" smtClean="0"/>
          </a:p>
          <a:p>
            <a:r>
              <a:rPr lang="en-US" dirty="0" smtClean="0"/>
              <a:t>God </a:t>
            </a:r>
            <a:r>
              <a:rPr lang="en-US" dirty="0"/>
              <a:t>knows what we need: Mt 7:11</a:t>
            </a:r>
            <a:endParaRPr lang="en-US" dirty="0" smtClean="0"/>
          </a:p>
          <a:p>
            <a:r>
              <a:rPr lang="en-US" dirty="0" smtClean="0"/>
              <a:t>Prayer </a:t>
            </a:r>
            <a:r>
              <a:rPr lang="en-US" dirty="0"/>
              <a:t>is answered but we don’t see result</a:t>
            </a:r>
            <a:endParaRPr lang="en-US" dirty="0" smtClean="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Responses is No</a:t>
            </a:r>
            <a:endParaRPr lang="en-US" dirty="0"/>
          </a:p>
        </p:txBody>
      </p:sp>
      <p:sp>
        <p:nvSpPr>
          <p:cNvPr id="3" name="Content Placeholder 2"/>
          <p:cNvSpPr>
            <a:spLocks noGrp="1"/>
          </p:cNvSpPr>
          <p:nvPr>
            <p:ph idx="1"/>
          </p:nvPr>
        </p:nvSpPr>
        <p:spPr/>
        <p:txBody>
          <a:bodyPr>
            <a:normAutofit fontScale="92500" lnSpcReduction="20000"/>
          </a:bodyPr>
          <a:lstStyle/>
          <a:p>
            <a:r>
              <a:rPr lang="en-US" dirty="0"/>
              <a:t>Sin in our lives</a:t>
            </a:r>
            <a:endParaRPr lang="en-US" dirty="0" smtClean="0"/>
          </a:p>
          <a:p>
            <a:pPr lvl="1"/>
            <a:r>
              <a:rPr lang="en-US" dirty="0" smtClean="0"/>
              <a:t>Our </a:t>
            </a:r>
            <a:r>
              <a:rPr lang="en-US" dirty="0"/>
              <a:t>prayers can be hindered if we mistreat our wife (or husband): 1 </a:t>
            </a:r>
            <a:r>
              <a:rPr lang="en-US" dirty="0" err="1"/>
              <a:t>Pe</a:t>
            </a:r>
            <a:r>
              <a:rPr lang="en-US" dirty="0"/>
              <a:t> 3:7</a:t>
            </a:r>
            <a:endParaRPr lang="en-US" dirty="0" smtClean="0"/>
          </a:p>
          <a:p>
            <a:pPr lvl="1"/>
            <a:r>
              <a:rPr lang="en-US" dirty="0" smtClean="0"/>
              <a:t>"</a:t>
            </a:r>
            <a:r>
              <a:rPr lang="en-US" dirty="0"/>
              <a:t>If I regard wickedness in my heart, the Lord will not hear." Ps 66:18; </a:t>
            </a:r>
            <a:r>
              <a:rPr lang="en-US" dirty="0" err="1"/>
              <a:t>Jn</a:t>
            </a:r>
            <a:r>
              <a:rPr lang="en-US" dirty="0"/>
              <a:t> 9:31</a:t>
            </a:r>
            <a:endParaRPr lang="en-US" dirty="0" smtClean="0"/>
          </a:p>
          <a:p>
            <a:r>
              <a:rPr lang="en-US" dirty="0" smtClean="0"/>
              <a:t>Wrong </a:t>
            </a:r>
            <a:r>
              <a:rPr lang="en-US" dirty="0"/>
              <a:t>attitude or motives:</a:t>
            </a:r>
            <a:endParaRPr lang="en-US" dirty="0" smtClean="0"/>
          </a:p>
          <a:p>
            <a:pPr lvl="1"/>
            <a:r>
              <a:rPr lang="en-US" dirty="0" smtClean="0"/>
              <a:t>Why </a:t>
            </a:r>
            <a:r>
              <a:rPr lang="en-US" dirty="0"/>
              <a:t>was the Pharisee’s prayer was not answered, but the Publican’s was: </a:t>
            </a:r>
            <a:r>
              <a:rPr lang="en-US" dirty="0" err="1"/>
              <a:t>Lk</a:t>
            </a:r>
            <a:r>
              <a:rPr lang="en-US" dirty="0"/>
              <a:t> 18:9-15</a:t>
            </a:r>
            <a:endParaRPr lang="en-US" dirty="0" smtClean="0"/>
          </a:p>
          <a:p>
            <a:pPr lvl="1"/>
            <a:r>
              <a:rPr lang="en-US" dirty="0" smtClean="0"/>
              <a:t>Ask </a:t>
            </a:r>
            <a:r>
              <a:rPr lang="en-US" dirty="0"/>
              <a:t>out of selfishness: Jas 4:3</a:t>
            </a:r>
            <a:endParaRPr lang="en-US" dirty="0" smtClean="0"/>
          </a:p>
          <a:p>
            <a:pPr lvl="1"/>
            <a:r>
              <a:rPr lang="en-US" dirty="0" smtClean="0"/>
              <a:t>An </a:t>
            </a:r>
            <a:r>
              <a:rPr lang="en-US" dirty="0"/>
              <a:t>outward show for others to praise your "spirituality": Mt 6:5</a:t>
            </a:r>
            <a:endParaRPr lang="en-US" dirty="0" smtClean="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Responses is No</a:t>
            </a:r>
            <a:endParaRPr lang="en-US" dirty="0"/>
          </a:p>
        </p:txBody>
      </p:sp>
      <p:sp>
        <p:nvSpPr>
          <p:cNvPr id="3" name="Content Placeholder 2"/>
          <p:cNvSpPr>
            <a:spLocks noGrp="1"/>
          </p:cNvSpPr>
          <p:nvPr>
            <p:ph idx="1"/>
          </p:nvPr>
        </p:nvSpPr>
        <p:spPr/>
        <p:txBody>
          <a:bodyPr>
            <a:normAutofit/>
          </a:bodyPr>
          <a:lstStyle/>
          <a:p>
            <a:r>
              <a:rPr lang="en-US" dirty="0" smtClean="0"/>
              <a:t>We </a:t>
            </a:r>
            <a:r>
              <a:rPr lang="en-US" dirty="0"/>
              <a:t>ask for something that violates God’s revealed will.</a:t>
            </a:r>
            <a:endParaRPr lang="en-US" dirty="0" smtClean="0"/>
          </a:p>
          <a:p>
            <a:r>
              <a:rPr lang="en-US" dirty="0" smtClean="0"/>
              <a:t>Within </a:t>
            </a:r>
            <a:r>
              <a:rPr lang="en-US" dirty="0"/>
              <a:t>our own ability to </a:t>
            </a:r>
            <a:r>
              <a:rPr lang="en-US" dirty="0" smtClean="0"/>
              <a:t>answer:</a:t>
            </a:r>
            <a:endParaRPr lang="en-US" dirty="0"/>
          </a:p>
          <a:p>
            <a:r>
              <a:rPr lang="en-US" dirty="0" smtClean="0"/>
              <a:t>We </a:t>
            </a:r>
            <a:r>
              <a:rPr lang="en-US" dirty="0"/>
              <a:t>are using vain repetition: Mt 6:7</a:t>
            </a:r>
            <a:r>
              <a:rPr lang="en-US" dirty="0" smtClean="0"/>
              <a:t>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Prayers God Will Not Answer</a:t>
            </a:r>
            <a:endParaRPr lang="en-US" dirty="0"/>
          </a:p>
        </p:txBody>
      </p:sp>
      <p:sp>
        <p:nvSpPr>
          <p:cNvPr id="3" name="Content Placeholder 2"/>
          <p:cNvSpPr>
            <a:spLocks noGrp="1"/>
          </p:cNvSpPr>
          <p:nvPr>
            <p:ph idx="1"/>
          </p:nvPr>
        </p:nvSpPr>
        <p:spPr/>
        <p:txBody>
          <a:bodyPr>
            <a:normAutofit lnSpcReduction="10000"/>
          </a:bodyPr>
          <a:lstStyle/>
          <a:p>
            <a:r>
              <a:rPr lang="en-US" dirty="0" smtClean="0"/>
              <a:t>Unoffered prayers: Jas 4:2</a:t>
            </a:r>
          </a:p>
          <a:p>
            <a:r>
              <a:rPr lang="en-US" dirty="0" smtClean="0"/>
              <a:t>Hit </a:t>
            </a:r>
            <a:r>
              <a:rPr lang="en-US" dirty="0"/>
              <a:t>‘</a:t>
            </a:r>
            <a:r>
              <a:rPr lang="en-US" dirty="0" err="1"/>
              <a:t>n</a:t>
            </a:r>
            <a:r>
              <a:rPr lang="en-US" dirty="0"/>
              <a:t> run prayers: </a:t>
            </a:r>
            <a:r>
              <a:rPr lang="en-US" dirty="0" err="1"/>
              <a:t>Lk</a:t>
            </a:r>
            <a:r>
              <a:rPr lang="en-US" dirty="0"/>
              <a:t> 18:1-</a:t>
            </a:r>
            <a:r>
              <a:rPr lang="en-US" dirty="0" smtClean="0"/>
              <a:t>8</a:t>
            </a:r>
          </a:p>
          <a:p>
            <a:r>
              <a:rPr lang="en-US" dirty="0" smtClean="0"/>
              <a:t>Wavering </a:t>
            </a:r>
            <a:r>
              <a:rPr lang="en-US" dirty="0"/>
              <a:t>prayers: Jas 1:6-7</a:t>
            </a:r>
            <a:endParaRPr lang="en-US" dirty="0" smtClean="0"/>
          </a:p>
          <a:p>
            <a:r>
              <a:rPr lang="en-US" dirty="0" smtClean="0"/>
              <a:t>Show</a:t>
            </a:r>
            <a:r>
              <a:rPr lang="en-US" dirty="0"/>
              <a:t>-off prayers: Mt 6:5</a:t>
            </a:r>
            <a:endParaRPr lang="en-US" dirty="0" smtClean="0"/>
          </a:p>
          <a:p>
            <a:r>
              <a:rPr lang="en-US" dirty="0" smtClean="0"/>
              <a:t>Repetitive</a:t>
            </a:r>
            <a:r>
              <a:rPr lang="en-US" dirty="0"/>
              <a:t>, wordy prayers: Mt 6:7</a:t>
            </a:r>
            <a:endParaRPr lang="en-US" dirty="0" smtClean="0"/>
          </a:p>
          <a:p>
            <a:r>
              <a:rPr lang="en-US" dirty="0" smtClean="0"/>
              <a:t>Selfish </a:t>
            </a:r>
            <a:r>
              <a:rPr lang="en-US" dirty="0"/>
              <a:t>prayers: Jas 4:3</a:t>
            </a:r>
            <a:endParaRPr lang="en-US" dirty="0" smtClean="0"/>
          </a:p>
          <a:p>
            <a:r>
              <a:rPr lang="en-US" dirty="0" smtClean="0"/>
              <a:t>Misdirected </a:t>
            </a:r>
            <a:r>
              <a:rPr lang="en-US" dirty="0"/>
              <a:t>prayers: 1 </a:t>
            </a:r>
            <a:r>
              <a:rPr lang="en-US" dirty="0" err="1"/>
              <a:t>Ki</a:t>
            </a:r>
            <a:r>
              <a:rPr lang="en-US" dirty="0"/>
              <a:t> 18:26-29</a:t>
            </a:r>
            <a:endParaRPr lang="en-US" dirty="0" smtClean="0"/>
          </a:p>
          <a:p>
            <a:r>
              <a:rPr lang="en-US" dirty="0" smtClean="0"/>
              <a:t>Faithless </a:t>
            </a:r>
            <a:r>
              <a:rPr lang="en-US" dirty="0"/>
              <a:t>prayers: Mt 17:19-20</a:t>
            </a:r>
            <a:endParaRPr lang="en-US" dirty="0" smtClean="0"/>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Response is Wait </a:t>
            </a:r>
            <a:br>
              <a:rPr lang="en-US" dirty="0" smtClean="0"/>
            </a:br>
            <a:r>
              <a:rPr lang="en-US" dirty="0" smtClean="0"/>
              <a:t>Lam </a:t>
            </a:r>
            <a:r>
              <a:rPr lang="en-US" dirty="0"/>
              <a:t>3:25; Ps 37:7; Ps 10:1 </a:t>
            </a:r>
          </a:p>
        </p:txBody>
      </p:sp>
      <p:sp>
        <p:nvSpPr>
          <p:cNvPr id="3" name="Content Placeholder 2"/>
          <p:cNvSpPr>
            <a:spLocks noGrp="1"/>
          </p:cNvSpPr>
          <p:nvPr>
            <p:ph idx="1"/>
          </p:nvPr>
        </p:nvSpPr>
        <p:spPr/>
        <p:txBody>
          <a:bodyPr/>
          <a:lstStyle/>
          <a:p>
            <a:r>
              <a:rPr lang="en-US" dirty="0"/>
              <a:t>Sometimes we are not yet able to receive what we ask: </a:t>
            </a:r>
            <a:r>
              <a:rPr lang="en-US" dirty="0" err="1"/>
              <a:t>Jn</a:t>
            </a:r>
            <a:r>
              <a:rPr lang="en-US" dirty="0"/>
              <a:t> 16:12-13</a:t>
            </a:r>
            <a:endParaRPr lang="en-US" dirty="0" smtClean="0"/>
          </a:p>
          <a:p>
            <a:r>
              <a:rPr lang="en-US" dirty="0" smtClean="0"/>
              <a:t>God </a:t>
            </a:r>
            <a:r>
              <a:rPr lang="en-US" dirty="0"/>
              <a:t>as a father determines it is in our best interest to wait.</a:t>
            </a:r>
            <a:endParaRPr lang="en-US" dirty="0" smtClean="0"/>
          </a:p>
          <a:p>
            <a:r>
              <a:rPr lang="en-US" dirty="0" smtClean="0"/>
              <a:t>Example</a:t>
            </a:r>
            <a:r>
              <a:rPr lang="en-US" dirty="0"/>
              <a:t>: Pray for a marriage partner but may not be ready for marriage</a:t>
            </a:r>
            <a:endParaRPr lang="en-US" dirty="0" smtClean="0"/>
          </a:p>
          <a:p>
            <a:r>
              <a:rPr lang="en-US" dirty="0" smtClean="0"/>
              <a:t>We </a:t>
            </a:r>
            <a:r>
              <a:rPr lang="en-US" dirty="0"/>
              <a:t>are impatient but: "a day to the Lord is as a thousand years"</a:t>
            </a:r>
            <a:endParaRPr lang="en-US" dirty="0" smtClean="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on Prayer</a:t>
            </a:r>
            <a:endParaRPr lang="en-US" dirty="0"/>
          </a:p>
        </p:txBody>
      </p:sp>
      <p:sp>
        <p:nvSpPr>
          <p:cNvPr id="3" name="Content Placeholder 2"/>
          <p:cNvSpPr>
            <a:spLocks noGrp="1"/>
          </p:cNvSpPr>
          <p:nvPr>
            <p:ph idx="1"/>
          </p:nvPr>
        </p:nvSpPr>
        <p:spPr/>
        <p:txBody>
          <a:bodyPr>
            <a:normAutofit fontScale="92500" lnSpcReduction="20000"/>
          </a:bodyPr>
          <a:lstStyle/>
          <a:p>
            <a:r>
              <a:rPr lang="en-US" dirty="0"/>
              <a:t>Be brief</a:t>
            </a:r>
            <a:endParaRPr lang="en-US" dirty="0" smtClean="0"/>
          </a:p>
          <a:p>
            <a:r>
              <a:rPr lang="en-US" dirty="0" smtClean="0"/>
              <a:t>Make </a:t>
            </a:r>
            <a:r>
              <a:rPr lang="en-US" dirty="0"/>
              <a:t>it the first thing in the day</a:t>
            </a:r>
            <a:endParaRPr lang="en-US" dirty="0" smtClean="0"/>
          </a:p>
          <a:p>
            <a:r>
              <a:rPr lang="en-US" dirty="0" smtClean="0"/>
              <a:t>Set </a:t>
            </a:r>
            <a:r>
              <a:rPr lang="en-US" dirty="0"/>
              <a:t>aside some time each day like Daniel did:</a:t>
            </a:r>
            <a:r>
              <a:rPr lang="en-US" dirty="0" smtClean="0"/>
              <a:t> </a:t>
            </a:r>
            <a:br>
              <a:rPr lang="en-US" dirty="0" smtClean="0"/>
            </a:br>
            <a:r>
              <a:rPr lang="en-US" dirty="0" smtClean="0"/>
              <a:t>Dan </a:t>
            </a:r>
            <a:r>
              <a:rPr lang="en-US" dirty="0"/>
              <a:t>6:10</a:t>
            </a:r>
            <a:endParaRPr lang="en-US" dirty="0" smtClean="0"/>
          </a:p>
          <a:p>
            <a:r>
              <a:rPr lang="en-US" dirty="0" smtClean="0"/>
              <a:t>Use </a:t>
            </a:r>
            <a:r>
              <a:rPr lang="en-US" dirty="0"/>
              <a:t>a prayer list unless you have a perfect memory</a:t>
            </a:r>
            <a:endParaRPr lang="en-US" dirty="0" smtClean="0"/>
          </a:p>
          <a:p>
            <a:r>
              <a:rPr lang="en-US" dirty="0" smtClean="0"/>
              <a:t>Pray </a:t>
            </a:r>
            <a:r>
              <a:rPr lang="en-US" dirty="0"/>
              <a:t>for each A.C.T.S. category of prayer</a:t>
            </a:r>
            <a:endParaRPr lang="en-US" dirty="0" smtClean="0"/>
          </a:p>
          <a:p>
            <a:r>
              <a:rPr lang="en-US" dirty="0" smtClean="0"/>
              <a:t>Paul </a:t>
            </a:r>
            <a:r>
              <a:rPr lang="en-US" dirty="0"/>
              <a:t>placed great emphasis on praying for people.</a:t>
            </a:r>
            <a:endParaRPr lang="en-US" dirty="0" smtClean="0"/>
          </a:p>
          <a:p>
            <a:r>
              <a:rPr lang="en-US" dirty="0" smtClean="0"/>
              <a:t>Don’t </a:t>
            </a:r>
            <a:r>
              <a:rPr lang="en-US" dirty="0"/>
              <a:t>let your mind wander, prayer is work:</a:t>
            </a:r>
            <a:r>
              <a:rPr lang="en-US" dirty="0" smtClean="0"/>
              <a:t> </a:t>
            </a:r>
            <a:br>
              <a:rPr lang="en-US" dirty="0" smtClean="0"/>
            </a:br>
            <a:r>
              <a:rPr lang="en-US" dirty="0" smtClean="0"/>
              <a:t>Col </a:t>
            </a:r>
            <a:r>
              <a:rPr lang="en-US" dirty="0"/>
              <a:t>4:12</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a Liturgical Order of Service?</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Bible was written in languages people did not speak.</a:t>
            </a:r>
            <a:r>
              <a:rPr lang="en-US" dirty="0" smtClean="0"/>
              <a:t> </a:t>
            </a:r>
          </a:p>
          <a:p>
            <a:r>
              <a:rPr lang="en-US" dirty="0" smtClean="0"/>
              <a:t>There </a:t>
            </a:r>
            <a:r>
              <a:rPr lang="en-US" dirty="0"/>
              <a:t>were no</a:t>
            </a:r>
            <a:r>
              <a:rPr lang="en-US" dirty="0" smtClean="0"/>
              <a:t> printing </a:t>
            </a:r>
            <a:r>
              <a:rPr lang="en-US" dirty="0"/>
              <a:t>presses, so worship was a huge part of people learning about God as well as showing adoration</a:t>
            </a:r>
            <a:r>
              <a:rPr lang="en-US" dirty="0" smtClean="0"/>
              <a:t> and </a:t>
            </a:r>
            <a:r>
              <a:rPr lang="en-US" dirty="0"/>
              <a:t>giving praise.</a:t>
            </a:r>
            <a:r>
              <a:rPr lang="en-US" dirty="0" smtClean="0"/>
              <a:t> </a:t>
            </a:r>
          </a:p>
          <a:p>
            <a:r>
              <a:rPr lang="en-US" dirty="0" smtClean="0"/>
              <a:t>Martian </a:t>
            </a:r>
            <a:r>
              <a:rPr lang="en-US" dirty="0"/>
              <a:t>Luther (along</a:t>
            </a:r>
            <a:r>
              <a:rPr lang="en-US" dirty="0" smtClean="0"/>
              <a:t> </a:t>
            </a:r>
            <a:r>
              <a:rPr lang="en-US" dirty="0" err="1" smtClean="0"/>
              <a:t>w</a:t>
            </a:r>
            <a:r>
              <a:rPr lang="en-US" dirty="0" smtClean="0"/>
              <a:t>/ others</a:t>
            </a:r>
            <a:r>
              <a:rPr lang="en-US" dirty="0"/>
              <a:t>) was known for taking a song that was</a:t>
            </a:r>
            <a:r>
              <a:rPr lang="en-US" dirty="0" smtClean="0"/>
              <a:t> done outside </a:t>
            </a:r>
            <a:r>
              <a:rPr lang="en-US" dirty="0"/>
              <a:t>of the</a:t>
            </a:r>
            <a:r>
              <a:rPr lang="en-US" dirty="0" smtClean="0"/>
              <a:t> church </a:t>
            </a:r>
            <a:r>
              <a:rPr lang="en-US" dirty="0"/>
              <a:t>and</a:t>
            </a:r>
            <a:r>
              <a:rPr lang="en-US" dirty="0" smtClean="0"/>
              <a:t> he </a:t>
            </a:r>
            <a:r>
              <a:rPr lang="en-US" dirty="0"/>
              <a:t>would change the words to teach about </a:t>
            </a:r>
            <a:r>
              <a:rPr lang="en-US" dirty="0" smtClean="0"/>
              <a:t>God so </a:t>
            </a:r>
            <a:r>
              <a:rPr lang="en-US" dirty="0"/>
              <a:t>the people would learn theology</a:t>
            </a:r>
            <a:r>
              <a:rPr lang="en-US" dirty="0" smtClean="0"/>
              <a:t>.</a:t>
            </a:r>
          </a:p>
          <a:p>
            <a:r>
              <a:rPr lang="en-US" dirty="0" smtClean="0"/>
              <a:t>Songs are </a:t>
            </a:r>
            <a:r>
              <a:rPr lang="en-US" dirty="0"/>
              <a:t>much easier to learn, so he met the need of the time. </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on Prayer</a:t>
            </a:r>
            <a:endParaRPr lang="en-US" dirty="0"/>
          </a:p>
        </p:txBody>
      </p:sp>
      <p:sp>
        <p:nvSpPr>
          <p:cNvPr id="3" name="Content Placeholder 2"/>
          <p:cNvSpPr>
            <a:spLocks noGrp="1"/>
          </p:cNvSpPr>
          <p:nvPr>
            <p:ph idx="1"/>
          </p:nvPr>
        </p:nvSpPr>
        <p:spPr/>
        <p:txBody>
          <a:bodyPr>
            <a:normAutofit lnSpcReduction="10000"/>
          </a:bodyPr>
          <a:lstStyle/>
          <a:p>
            <a:r>
              <a:rPr lang="en-US" dirty="0"/>
              <a:t>Get away from distractions: Mt 14:23; 6:6  </a:t>
            </a:r>
            <a:endParaRPr lang="en-US" dirty="0" smtClean="0"/>
          </a:p>
          <a:p>
            <a:r>
              <a:rPr lang="en-US" i="1" dirty="0"/>
              <a:t>If it’s not the phone ringing, the door knocking, the bird chirping, the cat meowing, the kids crying, then it’s your mind wandering over all the things you have to do or didn’t do.</a:t>
            </a:r>
            <a:endParaRPr lang="en-US" dirty="0" smtClean="0"/>
          </a:p>
          <a:p>
            <a:r>
              <a:rPr lang="en-US" dirty="0" smtClean="0"/>
              <a:t>Pray </a:t>
            </a:r>
            <a:r>
              <a:rPr lang="en-US" dirty="0"/>
              <a:t>out loud- it will become conversational &amp; coherent</a:t>
            </a:r>
            <a:endParaRPr lang="en-US" dirty="0" smtClean="0"/>
          </a:p>
          <a:p>
            <a:r>
              <a:rPr lang="en-US" dirty="0" smtClean="0"/>
              <a:t>Chose </a:t>
            </a:r>
            <a:r>
              <a:rPr lang="en-US" dirty="0"/>
              <a:t>a posture that will keep you alert: (laying down/soft chair can make you drowsy)</a:t>
            </a:r>
            <a:endParaRPr lang="en-US" dirty="0" smtClean="0"/>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RC </a:t>
            </a:r>
            <a:r>
              <a:rPr lang="en-US" dirty="0" err="1" smtClean="0"/>
              <a:t>Sproul</a:t>
            </a:r>
            <a:r>
              <a:rPr lang="en-US" dirty="0" smtClean="0"/>
              <a:t> on Prayer</a:t>
            </a:r>
            <a:endParaRPr lang="en-US" dirty="0"/>
          </a:p>
        </p:txBody>
      </p:sp>
      <p:pic>
        <p:nvPicPr>
          <p:cNvPr id="4" name="SproulPrayerChangesThings.mp3">
            <a:hlinkClick r:id="" action="ppaction://media"/>
          </p:cNvPr>
          <p:cNvPicPr>
            <a:picLocks noGrp="1" noRot="1" noChangeAspect="1"/>
          </p:cNvPicPr>
          <p:nvPr>
            <p:ph idx="1"/>
            <a:audioFile r:link="rId1"/>
          </p:nvPr>
        </p:nvPicPr>
        <p:blipFill>
          <a:blip r:embed="rId3"/>
          <a:stretch>
            <a:fillRect/>
          </a:stretch>
        </p:blipFill>
        <p:spPr>
          <a:xfrm>
            <a:off x="4465638" y="3756025"/>
            <a:ext cx="212725" cy="212725"/>
          </a:xfrm>
          <a:prstGeom prst="rect">
            <a:avLst/>
          </a:prstGeom>
        </p:spPr>
      </p:pic>
      <p:pic>
        <p:nvPicPr>
          <p:cNvPr id="7" name="Picture 6" descr="rc_sproul-1.jpg"/>
          <p:cNvPicPr>
            <a:picLocks noChangeAspect="1"/>
          </p:cNvPicPr>
          <p:nvPr/>
        </p:nvPicPr>
        <p:blipFill>
          <a:blip r:embed="rId4"/>
          <a:stretch>
            <a:fillRect/>
          </a:stretch>
        </p:blipFill>
        <p:spPr>
          <a:xfrm>
            <a:off x="1778794" y="1718502"/>
            <a:ext cx="5373687" cy="40750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02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a:t>
            </a:r>
            <a:endParaRPr lang="en-US" dirty="0"/>
          </a:p>
        </p:txBody>
      </p:sp>
      <p:sp>
        <p:nvSpPr>
          <p:cNvPr id="3" name="Content Placeholder 2"/>
          <p:cNvSpPr>
            <a:spLocks noGrp="1"/>
          </p:cNvSpPr>
          <p:nvPr>
            <p:ph idx="1"/>
          </p:nvPr>
        </p:nvSpPr>
        <p:spPr/>
        <p:txBody>
          <a:bodyPr/>
          <a:lstStyle/>
          <a:p>
            <a:r>
              <a:rPr lang="en-US" dirty="0" smtClean="0"/>
              <a:t>Identify what you’ve heard in prayers that is or is not consistent with Scripture</a:t>
            </a:r>
          </a:p>
          <a:p>
            <a:r>
              <a:rPr lang="en-US" dirty="0" smtClean="0"/>
              <a:t>Do prayer chains and email campaigns make a difference?</a:t>
            </a:r>
          </a:p>
          <a:p>
            <a:r>
              <a:rPr lang="en-US" dirty="0" smtClean="0"/>
              <a:t>How are you going to change your prayer life this week?</a:t>
            </a:r>
          </a:p>
          <a:p>
            <a:r>
              <a:rPr lang="en-US" dirty="0" smtClean="0"/>
              <a:t>Take Home – write a prayer that you could deliver at a High School Graduation Ceremony</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a:t>
            </a:r>
            <a:endParaRPr lang="en-US" dirty="0"/>
          </a:p>
        </p:txBody>
      </p:sp>
      <p:sp>
        <p:nvSpPr>
          <p:cNvPr id="3" name="Content Placeholder 2"/>
          <p:cNvSpPr>
            <a:spLocks noGrp="1"/>
          </p:cNvSpPr>
          <p:nvPr>
            <p:ph idx="1"/>
          </p:nvPr>
        </p:nvSpPr>
        <p:spPr/>
        <p:txBody>
          <a:bodyPr/>
          <a:lstStyle/>
          <a:p>
            <a:r>
              <a:rPr lang="en-US" dirty="0"/>
              <a:t>Considering the idea of how church services looked years ago, we see that</a:t>
            </a:r>
            <a:r>
              <a:rPr lang="en-US" dirty="0" smtClean="0"/>
              <a:t> the </a:t>
            </a:r>
            <a:r>
              <a:rPr lang="en-US" dirty="0"/>
              <a:t>leadership adapted their way of worship to meet the needs of the people. </a:t>
            </a:r>
            <a:r>
              <a:rPr lang="en-US" dirty="0" smtClean="0"/>
              <a:t> </a:t>
            </a:r>
          </a:p>
          <a:p>
            <a:r>
              <a:rPr lang="en-US" dirty="0" smtClean="0"/>
              <a:t>What </a:t>
            </a:r>
            <a:r>
              <a:rPr lang="en-US" dirty="0"/>
              <a:t>are the needs</a:t>
            </a:r>
            <a:r>
              <a:rPr lang="en-US" dirty="0" smtClean="0"/>
              <a:t> of </a:t>
            </a:r>
            <a:r>
              <a:rPr lang="en-US" dirty="0"/>
              <a:t>the people in our culture today? </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Philosophies on Purpose of Gatherings</a:t>
            </a:r>
            <a:endParaRPr lang="en-US" dirty="0"/>
          </a:p>
        </p:txBody>
      </p:sp>
      <p:sp>
        <p:nvSpPr>
          <p:cNvPr id="3" name="Content Placeholder 2"/>
          <p:cNvSpPr>
            <a:spLocks noGrp="1"/>
          </p:cNvSpPr>
          <p:nvPr>
            <p:ph idx="1"/>
          </p:nvPr>
        </p:nvSpPr>
        <p:spPr/>
        <p:txBody>
          <a:bodyPr>
            <a:normAutofit/>
          </a:bodyPr>
          <a:lstStyle/>
          <a:p>
            <a:r>
              <a:rPr lang="en-US" dirty="0" smtClean="0"/>
              <a:t>Evangelistic:  The </a:t>
            </a:r>
            <a:r>
              <a:rPr lang="en-US" dirty="0"/>
              <a:t>idea to get as many people to come to a service, so that the pastor can preach the gospel and give </a:t>
            </a:r>
            <a:r>
              <a:rPr lang="en-US" dirty="0" smtClean="0"/>
              <a:t>an invitation </a:t>
            </a:r>
            <a:r>
              <a:rPr lang="en-US" dirty="0"/>
              <a:t>so that people can recite a prayer and get saved.</a:t>
            </a:r>
            <a:r>
              <a:rPr lang="en-US" dirty="0" smtClean="0"/>
              <a:t> </a:t>
            </a:r>
          </a:p>
          <a:p>
            <a:r>
              <a:rPr lang="en-US" dirty="0" smtClean="0"/>
              <a:t>Music </a:t>
            </a:r>
            <a:r>
              <a:rPr lang="en-US" dirty="0"/>
              <a:t>is usually very good and </a:t>
            </a:r>
            <a:r>
              <a:rPr lang="en-US" dirty="0" smtClean="0"/>
              <a:t>entertaining</a:t>
            </a:r>
            <a:r>
              <a:rPr lang="en-US" dirty="0"/>
              <a:t> </a:t>
            </a:r>
            <a:r>
              <a:rPr lang="en-US" dirty="0" smtClean="0"/>
              <a:t>and </a:t>
            </a:r>
            <a:r>
              <a:rPr lang="en-US" dirty="0"/>
              <a:t>the message is usually light hearted and easy to understand.</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Philosophies on Purpose of Gatherings</a:t>
            </a:r>
            <a:endParaRPr lang="en-US" dirty="0"/>
          </a:p>
        </p:txBody>
      </p:sp>
      <p:sp>
        <p:nvSpPr>
          <p:cNvPr id="3" name="Content Placeholder 2"/>
          <p:cNvSpPr>
            <a:spLocks noGrp="1"/>
          </p:cNvSpPr>
          <p:nvPr>
            <p:ph idx="1"/>
          </p:nvPr>
        </p:nvSpPr>
        <p:spPr/>
        <p:txBody>
          <a:bodyPr>
            <a:normAutofit lnSpcReduction="10000"/>
          </a:bodyPr>
          <a:lstStyle/>
          <a:p>
            <a:r>
              <a:rPr lang="en-US" dirty="0" smtClean="0"/>
              <a:t>Celebrative: Some churches have begun to call their services celebration services because they hold the idea that Church is a time to come together to celebrate what God has done for them during the week. </a:t>
            </a:r>
          </a:p>
          <a:p>
            <a:r>
              <a:rPr lang="en-US" dirty="0" smtClean="0"/>
              <a:t>Music is usually very exciting and joyful. Lots of people involved. This service is usually tagged to the Pentecostal or Charismatic church.</a:t>
            </a:r>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Philosophies on Purpose of Gatherings</a:t>
            </a:r>
            <a:endParaRPr lang="en-US" dirty="0"/>
          </a:p>
        </p:txBody>
      </p:sp>
      <p:sp>
        <p:nvSpPr>
          <p:cNvPr id="3" name="Content Placeholder 2"/>
          <p:cNvSpPr>
            <a:spLocks noGrp="1"/>
          </p:cNvSpPr>
          <p:nvPr>
            <p:ph idx="1"/>
          </p:nvPr>
        </p:nvSpPr>
        <p:spPr/>
        <p:txBody>
          <a:bodyPr>
            <a:normAutofit lnSpcReduction="10000"/>
          </a:bodyPr>
          <a:lstStyle/>
          <a:p>
            <a:r>
              <a:rPr lang="en-US" dirty="0" smtClean="0"/>
              <a:t>Worship: Services </a:t>
            </a:r>
            <a:r>
              <a:rPr lang="en-US" dirty="0"/>
              <a:t>are a time to come together to worship God through different acts of expressions. Time of</a:t>
            </a:r>
            <a:r>
              <a:rPr lang="en-US" dirty="0" smtClean="0"/>
              <a:t> worship </a:t>
            </a:r>
            <a:r>
              <a:rPr lang="en-US" dirty="0"/>
              <a:t>is viewed through the whole service including the message. Tends to be more creative and</a:t>
            </a:r>
            <a:r>
              <a:rPr lang="en-US" dirty="0" smtClean="0"/>
              <a:t> responsive</a:t>
            </a:r>
            <a:r>
              <a:rPr lang="en-US" dirty="0"/>
              <a:t>.</a:t>
            </a:r>
            <a:r>
              <a:rPr lang="en-US" dirty="0" smtClean="0"/>
              <a:t> </a:t>
            </a:r>
          </a:p>
          <a:p>
            <a:r>
              <a:rPr lang="en-US" dirty="0" smtClean="0"/>
              <a:t>Music </a:t>
            </a:r>
            <a:r>
              <a:rPr lang="en-US" dirty="0"/>
              <a:t>is thought provoking/heart moving and message inspires the desire to live a life</a:t>
            </a:r>
            <a:r>
              <a:rPr lang="en-US" dirty="0" smtClean="0"/>
              <a:t> in </a:t>
            </a:r>
            <a:r>
              <a:rPr lang="en-US" dirty="0"/>
              <a:t>worship and submission to God.</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TotalTime>
  <Words>3928</Words>
  <Application>Microsoft Macintosh PowerPoint</Application>
  <PresentationFormat>On-screen Show (4:3)</PresentationFormat>
  <Paragraphs>301</Paragraphs>
  <Slides>52</Slides>
  <Notes>0</Notes>
  <HiddenSlides>0</HiddenSlides>
  <MMClips>1</MMClips>
  <ScaleCrop>false</ScaleCrop>
  <HeadingPairs>
    <vt:vector size="4" baseType="variant">
      <vt:variant>
        <vt:lpstr>Design Template</vt:lpstr>
      </vt:variant>
      <vt:variant>
        <vt:i4>1</vt:i4>
      </vt:variant>
      <vt:variant>
        <vt:lpstr>Slide Titles</vt:lpstr>
      </vt:variant>
      <vt:variant>
        <vt:i4>52</vt:i4>
      </vt:variant>
    </vt:vector>
  </HeadingPairs>
  <TitlesOfParts>
    <vt:vector size="53" baseType="lpstr">
      <vt:lpstr>Office Theme</vt:lpstr>
      <vt:lpstr>Worship</vt:lpstr>
      <vt:lpstr>Two Main Objectives</vt:lpstr>
      <vt:lpstr>What Does the Bible Say About Coming Together?</vt:lpstr>
      <vt:lpstr>How Church Services got to where we are today </vt:lpstr>
      <vt:lpstr>What is a Liturgical Order of Service?</vt:lpstr>
      <vt:lpstr>Discussion Question</vt:lpstr>
      <vt:lpstr>Philosophies on Purpose of Gatherings</vt:lpstr>
      <vt:lpstr>Philosophies on Purpose of Gatherings</vt:lpstr>
      <vt:lpstr>Philosophies on Purpose of Gatherings</vt:lpstr>
      <vt:lpstr>Worship Team Philosophies</vt:lpstr>
      <vt:lpstr>Worship Team Philosophies</vt:lpstr>
      <vt:lpstr>Team Set-Up</vt:lpstr>
      <vt:lpstr>Philosophy between Heart and Skill </vt:lpstr>
      <vt:lpstr>Music Selection</vt:lpstr>
      <vt:lpstr>Music Selection</vt:lpstr>
      <vt:lpstr>Music Selection</vt:lpstr>
      <vt:lpstr>Creative Arts</vt:lpstr>
      <vt:lpstr>Discussion Questions</vt:lpstr>
      <vt:lpstr>Praise &amp; Worship</vt:lpstr>
      <vt:lpstr>Expressions of Praise</vt:lpstr>
      <vt:lpstr>Ways to Worship</vt:lpstr>
      <vt:lpstr>Discussion Questions</vt:lpstr>
      <vt:lpstr>Resources (in your book)</vt:lpstr>
      <vt:lpstr>Prayer</vt:lpstr>
      <vt:lpstr>Prayer as defined in the Scriptures</vt:lpstr>
      <vt:lpstr>Prayer Defined in Poetic Terms of Man</vt:lpstr>
      <vt:lpstr>Prayer Defined in Poetic Terms of Man</vt:lpstr>
      <vt:lpstr>Prayer Defined in Poetic Terms of Man</vt:lpstr>
      <vt:lpstr>Faithless Objections to Prayer</vt:lpstr>
      <vt:lpstr>General Aspects of Prayer</vt:lpstr>
      <vt:lpstr>ACTS (Adoration)</vt:lpstr>
      <vt:lpstr>ACTS (Confession 1 Jn 1:9) </vt:lpstr>
      <vt:lpstr>Acts (Thanksgiving  Phil 4:6)</vt:lpstr>
      <vt:lpstr>ACTS (Supplication)</vt:lpstr>
      <vt:lpstr>Who Can Pray?</vt:lpstr>
      <vt:lpstr>Who Can Pray?</vt:lpstr>
      <vt:lpstr>When Do You Pray?</vt:lpstr>
      <vt:lpstr>Discussion Question</vt:lpstr>
      <vt:lpstr>Who Should We Pray For?</vt:lpstr>
      <vt:lpstr>How Should We Pray?</vt:lpstr>
      <vt:lpstr>How Should We Pray?</vt:lpstr>
      <vt:lpstr>How Should We Pray?</vt:lpstr>
      <vt:lpstr>Prayer Posture</vt:lpstr>
      <vt:lpstr>God’s Responses is Yes</vt:lpstr>
      <vt:lpstr>God’s Responses is No</vt:lpstr>
      <vt:lpstr>God’s Responses is No</vt:lpstr>
      <vt:lpstr>Prayers God Will Not Answer</vt:lpstr>
      <vt:lpstr>God’s Response is Wait  Lam 3:25; Ps 37:7; Ps 10:1 </vt:lpstr>
      <vt:lpstr>Tips on Prayer</vt:lpstr>
      <vt:lpstr>Tips on Prayer</vt:lpstr>
      <vt:lpstr>RC Sproul on Prayer</vt:lpstr>
      <vt:lpstr>Practical Exercise</vt:lpstr>
    </vt:vector>
  </TitlesOfParts>
  <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Worship</dc:title>
  <dc:creator>Stuart Kinniburgh</dc:creator>
  <cp:lastModifiedBy>Stuart Kinniburgh</cp:lastModifiedBy>
  <cp:revision>5</cp:revision>
  <dcterms:created xsi:type="dcterms:W3CDTF">2010-08-16T03:39:30Z</dcterms:created>
  <dcterms:modified xsi:type="dcterms:W3CDTF">2010-08-16T03:40:01Z</dcterms:modified>
</cp:coreProperties>
</file>